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5" r:id="rId6"/>
    <p:sldMasterId id="2147483690" r:id="rId7"/>
    <p:sldMasterId id="2147483705" r:id="rId8"/>
    <p:sldMasterId id="2147483720" r:id="rId9"/>
    <p:sldMasterId id="2147483735" r:id="rId10"/>
    <p:sldMasterId id="2147483750" r:id="rId11"/>
  </p:sldMasterIdLst>
  <p:sldIdLst>
    <p:sldId id="257" r:id="rId12"/>
    <p:sldId id="258" r:id="rId13"/>
    <p:sldId id="259" r:id="rId14"/>
    <p:sldId id="260" r:id="rId15"/>
    <p:sldId id="261" r:id="rId16"/>
    <p:sldId id="262" r:id="rId17"/>
    <p:sldId id="263" r:id="rId18"/>
    <p:sldId id="264" r:id="rId19"/>
    <p:sldId id="265" r:id="rId20"/>
    <p:sldId id="267" r:id="rId21"/>
    <p:sldId id="268"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DB7AC23-C4D7-4328-BF42-EA6790B5B98B}" type="datetimeFigureOut">
              <a:rPr lang="en-GB" smtClean="0"/>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C1043B-09DF-48B4-9E79-8A7BFD266933}" type="slidenum">
              <a:rPr lang="en-GB" smtClean="0"/>
              <a:t>‹#›</a:t>
            </a:fld>
            <a:endParaRPr lang="en-GB"/>
          </a:p>
        </p:txBody>
      </p:sp>
    </p:spTree>
    <p:extLst>
      <p:ext uri="{BB962C8B-B14F-4D97-AF65-F5344CB8AC3E}">
        <p14:creationId xmlns:p14="http://schemas.microsoft.com/office/powerpoint/2010/main" val="3452414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B7AC23-C4D7-4328-BF42-EA6790B5B98B}" type="datetimeFigureOut">
              <a:rPr lang="en-GB" smtClean="0"/>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C1043B-09DF-48B4-9E79-8A7BFD266933}" type="slidenum">
              <a:rPr lang="en-GB" smtClean="0"/>
              <a:t>‹#›</a:t>
            </a:fld>
            <a:endParaRPr lang="en-GB"/>
          </a:p>
        </p:txBody>
      </p:sp>
    </p:spTree>
    <p:extLst>
      <p:ext uri="{BB962C8B-B14F-4D97-AF65-F5344CB8AC3E}">
        <p14:creationId xmlns:p14="http://schemas.microsoft.com/office/powerpoint/2010/main" val="324842531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CF916C1-55F0-4D82-9774-0A9E4DDA971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2677256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3AD1337-A6AC-4DBB-B949-6CFBD4DCEDB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077256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BE0F386-DD1D-4E42-AD0F-CA844D4F3BB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5143102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BE3978-12C2-42D5-B22C-44F53AA8C7A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9427490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519E24-EA9C-411E-B803-338DC650B32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73855046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E49AA0-76C7-403B-B452-5C852BD573A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2451025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EF5F48-777F-4E5D-9845-06F6B079414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9672048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97558A-8662-448D-9A7B-D2D1F469DC6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1512853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8E0CAF-3E69-4A99-9AD2-6CD58556FDF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5188380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914400" y="1981200"/>
            <a:ext cx="5080000" cy="4114800"/>
          </a:xfrm>
        </p:spPr>
        <p:txBody>
          <a:bodyPr/>
          <a:lstStyle/>
          <a:p>
            <a:pPr lvl="0"/>
            <a:endParaRPr lang="en-GB" noProof="0" dirty="0" smtClean="0"/>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defRPr/>
            </a:pPr>
            <a:endParaRPr lang="en-GB">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GB">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defRPr/>
            </a:pPr>
            <a:fld id="{905B2B3F-D028-45D2-AE08-1ED3231A695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639100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B7AC23-C4D7-4328-BF42-EA6790B5B98B}" type="datetimeFigureOut">
              <a:rPr lang="en-GB" smtClean="0"/>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C1043B-09DF-48B4-9E79-8A7BFD266933}" type="slidenum">
              <a:rPr lang="en-GB" smtClean="0"/>
              <a:t>‹#›</a:t>
            </a:fld>
            <a:endParaRPr lang="en-GB"/>
          </a:p>
        </p:txBody>
      </p:sp>
    </p:spTree>
    <p:extLst>
      <p:ext uri="{BB962C8B-B14F-4D97-AF65-F5344CB8AC3E}">
        <p14:creationId xmlns:p14="http://schemas.microsoft.com/office/powerpoint/2010/main" val="2516652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F128B5-727F-4A0D-A715-8D76A6E0B1F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631173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C1945F-0311-4E6A-99FC-EF5F73E6185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62592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4A27B1-47DD-42B6-9473-A9318DFF643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5305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BF8123-9BCA-4233-AC18-82E0836BAC7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235087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CF916C1-55F0-4D82-9774-0A9E4DDA971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788925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3AD1337-A6AC-4DBB-B949-6CFBD4DCEDB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18265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BE0F386-DD1D-4E42-AD0F-CA844D4F3BB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723238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BE3978-12C2-42D5-B22C-44F53AA8C7A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75620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B7AC23-C4D7-4328-BF42-EA6790B5B98B}" type="datetimeFigureOut">
              <a:rPr lang="en-GB" smtClean="0"/>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C1043B-09DF-48B4-9E79-8A7BFD266933}" type="slidenum">
              <a:rPr lang="en-GB" smtClean="0"/>
              <a:t>‹#›</a:t>
            </a:fld>
            <a:endParaRPr lang="en-GB"/>
          </a:p>
        </p:txBody>
      </p:sp>
    </p:spTree>
    <p:extLst>
      <p:ext uri="{BB962C8B-B14F-4D97-AF65-F5344CB8AC3E}">
        <p14:creationId xmlns:p14="http://schemas.microsoft.com/office/powerpoint/2010/main" val="4094451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519E24-EA9C-411E-B803-338DC650B32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388789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E49AA0-76C7-403B-B452-5C852BD573A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755189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EF5F48-777F-4E5D-9845-06F6B079414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860592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97558A-8662-448D-9A7B-D2D1F469DC6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376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8E0CAF-3E69-4A99-9AD2-6CD58556FDF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350049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914400" y="1981200"/>
            <a:ext cx="5080000" cy="4114800"/>
          </a:xfrm>
        </p:spPr>
        <p:txBody>
          <a:bodyPr/>
          <a:lstStyle/>
          <a:p>
            <a:pPr lvl="0"/>
            <a:endParaRPr lang="en-GB" noProof="0" dirty="0" smtClean="0"/>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defRPr/>
            </a:pPr>
            <a:endParaRPr lang="en-GB">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GB">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defRPr/>
            </a:pPr>
            <a:fld id="{905B2B3F-D028-45D2-AE08-1ED3231A695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1977176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F128B5-727F-4A0D-A715-8D76A6E0B1F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604209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C1945F-0311-4E6A-99FC-EF5F73E6185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090772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4A27B1-47DD-42B6-9473-A9318DFF643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874921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BF8123-9BCA-4233-AC18-82E0836BAC7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93351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B7AC23-C4D7-4328-BF42-EA6790B5B98B}" type="datetimeFigureOut">
              <a:rPr lang="en-GB" smtClean="0"/>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C1043B-09DF-48B4-9E79-8A7BFD266933}" type="slidenum">
              <a:rPr lang="en-GB" smtClean="0"/>
              <a:t>‹#›</a:t>
            </a:fld>
            <a:endParaRPr lang="en-GB"/>
          </a:p>
        </p:txBody>
      </p:sp>
    </p:spTree>
    <p:extLst>
      <p:ext uri="{BB962C8B-B14F-4D97-AF65-F5344CB8AC3E}">
        <p14:creationId xmlns:p14="http://schemas.microsoft.com/office/powerpoint/2010/main" val="24470044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CF916C1-55F0-4D82-9774-0A9E4DDA971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55480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3AD1337-A6AC-4DBB-B949-6CFBD4DCEDB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89214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BE0F386-DD1D-4E42-AD0F-CA844D4F3BB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7451287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BE3978-12C2-42D5-B22C-44F53AA8C7A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042666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519E24-EA9C-411E-B803-338DC650B32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8956767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E49AA0-76C7-403B-B452-5C852BD573A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1077607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EF5F48-777F-4E5D-9845-06F6B079414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1805716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97558A-8662-448D-9A7B-D2D1F469DC6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656810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8E0CAF-3E69-4A99-9AD2-6CD58556FDF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6725546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914400" y="1981200"/>
            <a:ext cx="5080000" cy="4114800"/>
          </a:xfrm>
        </p:spPr>
        <p:txBody>
          <a:bodyPr/>
          <a:lstStyle/>
          <a:p>
            <a:pPr lvl="0"/>
            <a:endParaRPr lang="en-GB" noProof="0" dirty="0" smtClean="0"/>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defRPr/>
            </a:pPr>
            <a:endParaRPr lang="en-GB">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GB">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defRPr/>
            </a:pPr>
            <a:fld id="{905B2B3F-D028-45D2-AE08-1ED3231A695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135873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DB7AC23-C4D7-4328-BF42-EA6790B5B98B}" type="datetimeFigureOut">
              <a:rPr lang="en-GB" smtClean="0"/>
              <a:t>14/11/2019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C1043B-09DF-48B4-9E79-8A7BFD266933}" type="slidenum">
              <a:rPr lang="en-GB" smtClean="0"/>
              <a:t>‹#›</a:t>
            </a:fld>
            <a:endParaRPr lang="en-GB"/>
          </a:p>
        </p:txBody>
      </p:sp>
    </p:spTree>
    <p:extLst>
      <p:ext uri="{BB962C8B-B14F-4D97-AF65-F5344CB8AC3E}">
        <p14:creationId xmlns:p14="http://schemas.microsoft.com/office/powerpoint/2010/main" val="32704600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F128B5-727F-4A0D-A715-8D76A6E0B1F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9304755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C1945F-0311-4E6A-99FC-EF5F73E6185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646076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4A27B1-47DD-42B6-9473-A9318DFF643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472060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BF8123-9BCA-4233-AC18-82E0836BAC7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339633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CF916C1-55F0-4D82-9774-0A9E4DDA971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7200256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3AD1337-A6AC-4DBB-B949-6CFBD4DCEDB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7734280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BE0F386-DD1D-4E42-AD0F-CA844D4F3BB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6379208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BE3978-12C2-42D5-B22C-44F53AA8C7A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380428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519E24-EA9C-411E-B803-338DC650B32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2671303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E49AA0-76C7-403B-B452-5C852BD573A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702665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DB7AC23-C4D7-4328-BF42-EA6790B5B98B}" type="datetimeFigureOut">
              <a:rPr lang="en-GB" smtClean="0"/>
              <a:t>14/11/2019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C1043B-09DF-48B4-9E79-8A7BFD266933}" type="slidenum">
              <a:rPr lang="en-GB" smtClean="0"/>
              <a:t>‹#›</a:t>
            </a:fld>
            <a:endParaRPr lang="en-GB"/>
          </a:p>
        </p:txBody>
      </p:sp>
    </p:spTree>
    <p:extLst>
      <p:ext uri="{BB962C8B-B14F-4D97-AF65-F5344CB8AC3E}">
        <p14:creationId xmlns:p14="http://schemas.microsoft.com/office/powerpoint/2010/main" val="18272566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EF5F48-777F-4E5D-9845-06F6B079414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0173639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97558A-8662-448D-9A7B-D2D1F469DC6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897928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8E0CAF-3E69-4A99-9AD2-6CD58556FDF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07026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914400" y="1981200"/>
            <a:ext cx="5080000" cy="4114800"/>
          </a:xfrm>
        </p:spPr>
        <p:txBody>
          <a:bodyPr/>
          <a:lstStyle/>
          <a:p>
            <a:pPr lvl="0"/>
            <a:endParaRPr lang="en-GB" noProof="0" dirty="0" smtClean="0"/>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defRPr/>
            </a:pPr>
            <a:endParaRPr lang="en-GB">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GB">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defRPr/>
            </a:pPr>
            <a:fld id="{905B2B3F-D028-45D2-AE08-1ED3231A695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6517884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F128B5-727F-4A0D-A715-8D76A6E0B1F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3323396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C1945F-0311-4E6A-99FC-EF5F73E6185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9112570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4A27B1-47DD-42B6-9473-A9318DFF643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3249412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BF8123-9BCA-4233-AC18-82E0836BAC7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7874804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CF916C1-55F0-4D82-9774-0A9E4DDA971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1877135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3AD1337-A6AC-4DBB-B949-6CFBD4DCEDB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148759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DB7AC23-C4D7-4328-BF42-EA6790B5B98B}" type="datetimeFigureOut">
              <a:rPr lang="en-GB" smtClean="0"/>
              <a:t>14/11/2019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C1043B-09DF-48B4-9E79-8A7BFD266933}" type="slidenum">
              <a:rPr lang="en-GB" smtClean="0"/>
              <a:t>‹#›</a:t>
            </a:fld>
            <a:endParaRPr lang="en-GB"/>
          </a:p>
        </p:txBody>
      </p:sp>
    </p:spTree>
    <p:extLst>
      <p:ext uri="{BB962C8B-B14F-4D97-AF65-F5344CB8AC3E}">
        <p14:creationId xmlns:p14="http://schemas.microsoft.com/office/powerpoint/2010/main" val="23307568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BE0F386-DD1D-4E42-AD0F-CA844D4F3BB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3947332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BE3978-12C2-42D5-B22C-44F53AA8C7A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7590392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519E24-EA9C-411E-B803-338DC650B32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8300266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E49AA0-76C7-403B-B452-5C852BD573A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451380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EF5F48-777F-4E5D-9845-06F6B079414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7401778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97558A-8662-448D-9A7B-D2D1F469DC6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340051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8E0CAF-3E69-4A99-9AD2-6CD58556FDF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8673371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914400" y="1981200"/>
            <a:ext cx="5080000" cy="4114800"/>
          </a:xfrm>
        </p:spPr>
        <p:txBody>
          <a:bodyPr/>
          <a:lstStyle/>
          <a:p>
            <a:pPr lvl="0"/>
            <a:endParaRPr lang="en-GB" noProof="0" dirty="0" smtClean="0"/>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defRPr/>
            </a:pPr>
            <a:endParaRPr lang="en-GB">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GB">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defRPr/>
            </a:pPr>
            <a:fld id="{905B2B3F-D028-45D2-AE08-1ED3231A695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7085763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F128B5-727F-4A0D-A715-8D76A6E0B1F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718171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C1945F-0311-4E6A-99FC-EF5F73E6185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225500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B7AC23-C4D7-4328-BF42-EA6790B5B98B}" type="datetimeFigureOut">
              <a:rPr lang="en-GB" smtClean="0"/>
              <a:t>14/11/2019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C1043B-09DF-48B4-9E79-8A7BFD266933}" type="slidenum">
              <a:rPr lang="en-GB" smtClean="0"/>
              <a:t>‹#›</a:t>
            </a:fld>
            <a:endParaRPr lang="en-GB"/>
          </a:p>
        </p:txBody>
      </p:sp>
    </p:spTree>
    <p:extLst>
      <p:ext uri="{BB962C8B-B14F-4D97-AF65-F5344CB8AC3E}">
        <p14:creationId xmlns:p14="http://schemas.microsoft.com/office/powerpoint/2010/main" val="35597343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4A27B1-47DD-42B6-9473-A9318DFF643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9274576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BF8123-9BCA-4233-AC18-82E0836BAC7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7361559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CF916C1-55F0-4D82-9774-0A9E4DDA971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8249760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3AD1337-A6AC-4DBB-B949-6CFBD4DCEDB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4797882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BE0F386-DD1D-4E42-AD0F-CA844D4F3BB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2216417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BE3978-12C2-42D5-B22C-44F53AA8C7A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2798650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519E24-EA9C-411E-B803-338DC650B32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8918507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E49AA0-76C7-403B-B452-5C852BD573A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3371869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EF5F48-777F-4E5D-9845-06F6B079414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4222454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97558A-8662-448D-9A7B-D2D1F469DC6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446831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B7AC23-C4D7-4328-BF42-EA6790B5B98B}" type="datetimeFigureOut">
              <a:rPr lang="en-GB" smtClean="0"/>
              <a:t>14/11/2019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C1043B-09DF-48B4-9E79-8A7BFD266933}" type="slidenum">
              <a:rPr lang="en-GB" smtClean="0"/>
              <a:t>‹#›</a:t>
            </a:fld>
            <a:endParaRPr lang="en-GB"/>
          </a:p>
        </p:txBody>
      </p:sp>
    </p:spTree>
    <p:extLst>
      <p:ext uri="{BB962C8B-B14F-4D97-AF65-F5344CB8AC3E}">
        <p14:creationId xmlns:p14="http://schemas.microsoft.com/office/powerpoint/2010/main" val="38531173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8E0CAF-3E69-4A99-9AD2-6CD58556FDF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9578138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914400" y="1981200"/>
            <a:ext cx="5080000" cy="4114800"/>
          </a:xfrm>
        </p:spPr>
        <p:txBody>
          <a:bodyPr/>
          <a:lstStyle/>
          <a:p>
            <a:pPr lvl="0"/>
            <a:endParaRPr lang="en-GB" noProof="0" dirty="0" smtClean="0"/>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defRPr/>
            </a:pPr>
            <a:endParaRPr lang="en-GB">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GB">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defRPr/>
            </a:pPr>
            <a:fld id="{905B2B3F-D028-45D2-AE08-1ED3231A695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310127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F128B5-727F-4A0D-A715-8D76A6E0B1F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2566953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C1945F-0311-4E6A-99FC-EF5F73E6185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6309344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4A27B1-47DD-42B6-9473-A9318DFF643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8887562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BF8123-9BCA-4233-AC18-82E0836BAC7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9788674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CF916C1-55F0-4D82-9774-0A9E4DDA971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461295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3AD1337-A6AC-4DBB-B949-6CFBD4DCEDB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1290996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BE0F386-DD1D-4E42-AD0F-CA844D4F3BB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034174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BE3978-12C2-42D5-B22C-44F53AA8C7A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409019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B7AC23-C4D7-4328-BF42-EA6790B5B98B}" type="datetimeFigureOut">
              <a:rPr lang="en-GB" smtClean="0"/>
              <a:t>14/11/2019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C1043B-09DF-48B4-9E79-8A7BFD266933}" type="slidenum">
              <a:rPr lang="en-GB" smtClean="0"/>
              <a:t>‹#›</a:t>
            </a:fld>
            <a:endParaRPr lang="en-GB"/>
          </a:p>
        </p:txBody>
      </p:sp>
    </p:spTree>
    <p:extLst>
      <p:ext uri="{BB962C8B-B14F-4D97-AF65-F5344CB8AC3E}">
        <p14:creationId xmlns:p14="http://schemas.microsoft.com/office/powerpoint/2010/main" val="20868872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519E24-EA9C-411E-B803-338DC650B32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966348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E49AA0-76C7-403B-B452-5C852BD573A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8378520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EF5F48-777F-4E5D-9845-06F6B079414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619302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97558A-8662-448D-9A7B-D2D1F469DC6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1717875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8E0CAF-3E69-4A99-9AD2-6CD58556FDF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0067031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914400" y="1981200"/>
            <a:ext cx="5080000" cy="4114800"/>
          </a:xfrm>
        </p:spPr>
        <p:txBody>
          <a:bodyPr/>
          <a:lstStyle/>
          <a:p>
            <a:pPr lvl="0"/>
            <a:endParaRPr lang="en-GB" noProof="0" dirty="0" smtClean="0"/>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defRPr/>
            </a:pPr>
            <a:endParaRPr lang="en-GB">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GB">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defRPr/>
            </a:pPr>
            <a:fld id="{905B2B3F-D028-45D2-AE08-1ED3231A695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7522154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F128B5-727F-4A0D-A715-8D76A6E0B1F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413490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C1945F-0311-4E6A-99FC-EF5F73E6185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9957138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4A27B1-47DD-42B6-9473-A9318DFF643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0790476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BF8123-9BCA-4233-AC18-82E0836BAC7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437834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6.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theme" Target="../theme/theme7.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theme" Target="../theme/theme8.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B7AC23-C4D7-4328-BF42-EA6790B5B98B}" type="datetimeFigureOut">
              <a:rPr lang="en-GB" smtClean="0"/>
              <a:t>14/11/2019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1043B-09DF-48B4-9E79-8A7BFD266933}" type="slidenum">
              <a:rPr lang="en-GB" smtClean="0"/>
              <a:t>‹#›</a:t>
            </a:fld>
            <a:endParaRPr lang="en-GB"/>
          </a:p>
        </p:txBody>
      </p:sp>
    </p:spTree>
    <p:extLst>
      <p:ext uri="{BB962C8B-B14F-4D97-AF65-F5344CB8AC3E}">
        <p14:creationId xmlns:p14="http://schemas.microsoft.com/office/powerpoint/2010/main" val="1003069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0C64F30D-5928-43B5-9F76-018A65051190}"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Tree>
    <p:extLst>
      <p:ext uri="{BB962C8B-B14F-4D97-AF65-F5344CB8AC3E}">
        <p14:creationId xmlns:p14="http://schemas.microsoft.com/office/powerpoint/2010/main" val="1819848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0C64F30D-5928-43B5-9F76-018A65051190}"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Tree>
    <p:extLst>
      <p:ext uri="{BB962C8B-B14F-4D97-AF65-F5344CB8AC3E}">
        <p14:creationId xmlns:p14="http://schemas.microsoft.com/office/powerpoint/2010/main" val="92671157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0C64F30D-5928-43B5-9F76-018A65051190}"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Tree>
    <p:extLst>
      <p:ext uri="{BB962C8B-B14F-4D97-AF65-F5344CB8AC3E}">
        <p14:creationId xmlns:p14="http://schemas.microsoft.com/office/powerpoint/2010/main" val="243669722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0C64F30D-5928-43B5-9F76-018A65051190}"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Tree>
    <p:extLst>
      <p:ext uri="{BB962C8B-B14F-4D97-AF65-F5344CB8AC3E}">
        <p14:creationId xmlns:p14="http://schemas.microsoft.com/office/powerpoint/2010/main" val="235094393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0C64F30D-5928-43B5-9F76-018A65051190}"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Tree>
    <p:extLst>
      <p:ext uri="{BB962C8B-B14F-4D97-AF65-F5344CB8AC3E}">
        <p14:creationId xmlns:p14="http://schemas.microsoft.com/office/powerpoint/2010/main" val="342099389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0C64F30D-5928-43B5-9F76-018A65051190}"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Tree>
    <p:extLst>
      <p:ext uri="{BB962C8B-B14F-4D97-AF65-F5344CB8AC3E}">
        <p14:creationId xmlns:p14="http://schemas.microsoft.com/office/powerpoint/2010/main" val="272603447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0C64F30D-5928-43B5-9F76-018A65051190}"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Tree>
    <p:extLst>
      <p:ext uri="{BB962C8B-B14F-4D97-AF65-F5344CB8AC3E}">
        <p14:creationId xmlns:p14="http://schemas.microsoft.com/office/powerpoint/2010/main" val="129112076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thelawyerportal.com/about-the-lawyer-portal/" TargetMode="External"/><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7knKJFkwN54" TargetMode="External"/><Relationship Id="rId2" Type="http://schemas.openxmlformats.org/officeDocument/2006/relationships/hyperlink" Target="http://youtu.be/t_VKdcJttc4" TargetMode="External"/><Relationship Id="rId1" Type="http://schemas.openxmlformats.org/officeDocument/2006/relationships/slideLayout" Target="../slideLayouts/slideLayout13.xml"/><Relationship Id="rId6" Type="http://schemas.openxmlformats.org/officeDocument/2006/relationships/hyperlink" Target="https://www.youtube.com/watch?v=FUA3WmnP-ig" TargetMode="External"/><Relationship Id="rId5" Type="http://schemas.openxmlformats.org/officeDocument/2006/relationships/hyperlink" Target="https://youtu.be/-N4c2x3SxdE" TargetMode="External"/><Relationship Id="rId4" Type="http://schemas.openxmlformats.org/officeDocument/2006/relationships/hyperlink" Target="http://youtu.be/3Yy2K_xPMI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cilexlawschool.ac.uk/prospective_students/qualify_as_legal_executive/how_to_qualify" TargetMode="Externa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5.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9.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8034" y="1122363"/>
            <a:ext cx="10139966" cy="2387600"/>
          </a:xfrm>
          <a:solidFill>
            <a:schemeClr val="accent2">
              <a:lumMod val="40000"/>
              <a:lumOff val="60000"/>
            </a:schemeClr>
          </a:solidFill>
        </p:spPr>
        <p:txBody>
          <a:bodyPr/>
          <a:lstStyle/>
          <a:p>
            <a:r>
              <a:rPr lang="en-GB" dirty="0" smtClean="0"/>
              <a:t>Welcome to Explore + </a:t>
            </a:r>
            <a:br>
              <a:rPr lang="en-GB" dirty="0" smtClean="0"/>
            </a:br>
            <a:r>
              <a:rPr lang="en-GB" dirty="0" smtClean="0"/>
              <a:t>– LAW NEXT – Week </a:t>
            </a:r>
            <a:r>
              <a:rPr lang="en-GB" dirty="0" smtClean="0"/>
              <a:t>5;</a:t>
            </a:r>
            <a:endParaRPr lang="en-GB" dirty="0"/>
          </a:p>
        </p:txBody>
      </p:sp>
      <p:pic>
        <p:nvPicPr>
          <p:cNvPr id="4" name="Picture 3"/>
          <p:cNvPicPr>
            <a:picLocks noChangeAspect="1"/>
          </p:cNvPicPr>
          <p:nvPr/>
        </p:nvPicPr>
        <p:blipFill>
          <a:blip r:embed="rId2"/>
          <a:stretch>
            <a:fillRect/>
          </a:stretch>
        </p:blipFill>
        <p:spPr>
          <a:xfrm>
            <a:off x="1223493" y="3610878"/>
            <a:ext cx="4301545" cy="2519466"/>
          </a:xfrm>
          <a:prstGeom prst="rect">
            <a:avLst/>
          </a:prstGeom>
        </p:spPr>
      </p:pic>
      <p:pic>
        <p:nvPicPr>
          <p:cNvPr id="5" name="Picture 4"/>
          <p:cNvPicPr>
            <a:picLocks noChangeAspect="1"/>
          </p:cNvPicPr>
          <p:nvPr/>
        </p:nvPicPr>
        <p:blipFill>
          <a:blip r:embed="rId3"/>
          <a:stretch>
            <a:fillRect/>
          </a:stretch>
        </p:blipFill>
        <p:spPr>
          <a:xfrm>
            <a:off x="5718219" y="3603786"/>
            <a:ext cx="4365939" cy="2526558"/>
          </a:xfrm>
          <a:prstGeom prst="rect">
            <a:avLst/>
          </a:prstGeom>
        </p:spPr>
      </p:pic>
      <p:sp>
        <p:nvSpPr>
          <p:cNvPr id="3" name="Subtitle 2"/>
          <p:cNvSpPr>
            <a:spLocks noGrp="1"/>
          </p:cNvSpPr>
          <p:nvPr>
            <p:ph type="subTitle" idx="1"/>
          </p:nvPr>
        </p:nvSpPr>
        <p:spPr>
          <a:xfrm>
            <a:off x="412124" y="3602038"/>
            <a:ext cx="10255876" cy="2154818"/>
          </a:xfrm>
        </p:spPr>
        <p:txBody>
          <a:bodyPr/>
          <a:lstStyle/>
          <a:p>
            <a:endParaRPr lang="en-GB" dirty="0"/>
          </a:p>
        </p:txBody>
      </p:sp>
    </p:spTree>
    <p:extLst>
      <p:ext uri="{BB962C8B-B14F-4D97-AF65-F5344CB8AC3E}">
        <p14:creationId xmlns:p14="http://schemas.microsoft.com/office/powerpoint/2010/main" val="3167280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135" t="17385" r="17962" b="13600"/>
          <a:stretch/>
        </p:blipFill>
        <p:spPr>
          <a:xfrm>
            <a:off x="450761" y="1931831"/>
            <a:ext cx="11475076" cy="4572000"/>
          </a:xfrm>
          <a:prstGeom prst="rect">
            <a:avLst/>
          </a:prstGeom>
        </p:spPr>
      </p:pic>
      <p:sp>
        <p:nvSpPr>
          <p:cNvPr id="5" name="Title 4"/>
          <p:cNvSpPr>
            <a:spLocks noGrp="1"/>
          </p:cNvSpPr>
          <p:nvPr>
            <p:ph type="title"/>
          </p:nvPr>
        </p:nvSpPr>
        <p:spPr>
          <a:xfrm>
            <a:off x="656823" y="399245"/>
            <a:ext cx="11127346" cy="1255215"/>
          </a:xfrm>
          <a:solidFill>
            <a:schemeClr val="bg1"/>
          </a:solidFill>
        </p:spPr>
        <p:txBody>
          <a:bodyPr>
            <a:normAutofit fontScale="90000"/>
          </a:bodyPr>
          <a:lstStyle/>
          <a:p>
            <a:r>
              <a:rPr lang="en-GB" sz="4400" b="1" dirty="0" smtClean="0">
                <a:solidFill>
                  <a:schemeClr val="accent6">
                    <a:lumMod val="50000"/>
                  </a:schemeClr>
                </a:solidFill>
              </a:rPr>
              <a:t>Keep up to date with the </a:t>
            </a:r>
            <a:r>
              <a:rPr lang="en-GB" sz="4400" b="1" dirty="0" smtClean="0">
                <a:solidFill>
                  <a:schemeClr val="accent6">
                    <a:lumMod val="50000"/>
                  </a:schemeClr>
                </a:solidFill>
              </a:rPr>
              <a:t>law and career support sites</a:t>
            </a:r>
            <a:endParaRPr lang="en-GB" sz="4400" b="1" dirty="0">
              <a:solidFill>
                <a:schemeClr val="accent6">
                  <a:lumMod val="50000"/>
                </a:schemeClr>
              </a:solidFill>
            </a:endParaRPr>
          </a:p>
        </p:txBody>
      </p:sp>
      <p:sp>
        <p:nvSpPr>
          <p:cNvPr id="6" name="Content Placeholder 5"/>
          <p:cNvSpPr>
            <a:spLocks noGrp="1"/>
          </p:cNvSpPr>
          <p:nvPr>
            <p:ph sz="quarter" idx="4294967295"/>
          </p:nvPr>
        </p:nvSpPr>
        <p:spPr>
          <a:xfrm>
            <a:off x="913774" y="2367092"/>
            <a:ext cx="10363826" cy="3424107"/>
          </a:xfrm>
          <a:prstGeom prst="rect">
            <a:avLst/>
          </a:prstGeom>
        </p:spPr>
        <p:txBody>
          <a:bodyPr/>
          <a:lstStyle/>
          <a:p>
            <a:endParaRPr lang="en-GB" dirty="0"/>
          </a:p>
        </p:txBody>
      </p:sp>
    </p:spTree>
    <p:extLst>
      <p:ext uri="{BB962C8B-B14F-4D97-AF65-F5344CB8AC3E}">
        <p14:creationId xmlns:p14="http://schemas.microsoft.com/office/powerpoint/2010/main" val="212203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123" y="274637"/>
            <a:ext cx="11513713" cy="2764777"/>
          </a:xfrm>
        </p:spPr>
        <p:txBody>
          <a:bodyPr/>
          <a:lstStyle/>
          <a:p>
            <a:r>
              <a:rPr lang="en-GB" sz="3600" dirty="0"/>
              <a:t>The </a:t>
            </a:r>
            <a:r>
              <a:rPr lang="en-GB" sz="3600" i="1" dirty="0"/>
              <a:t>Lawyer Portal</a:t>
            </a:r>
            <a:r>
              <a:rPr lang="en-GB" sz="3600" dirty="0"/>
              <a:t> is partnered with the Bar Council &amp; </a:t>
            </a:r>
            <a:r>
              <a:rPr lang="en-GB" sz="3600" dirty="0" err="1"/>
              <a:t>CILEx</a:t>
            </a:r>
            <a:r>
              <a:rPr lang="en-GB" sz="3600" dirty="0"/>
              <a:t> and is written by lawyers, with contributions from top law </a:t>
            </a:r>
            <a:r>
              <a:rPr lang="en-GB" sz="3600" dirty="0" smtClean="0"/>
              <a:t>firms. </a:t>
            </a:r>
            <a:r>
              <a:rPr lang="en-GB" sz="3600" dirty="0" smtClean="0">
                <a:hlinkClick r:id="rId2"/>
              </a:rPr>
              <a:t>https://www.thelawyerportal.com/about-the-lawyer-portal/</a:t>
            </a:r>
            <a:r>
              <a:rPr lang="en-GB" sz="3600" dirty="0" smtClean="0"/>
              <a:t> </a:t>
            </a:r>
            <a:br>
              <a:rPr lang="en-GB" sz="3600" dirty="0" smtClean="0"/>
            </a:br>
            <a:endParaRPr lang="en-GB" sz="3600" dirty="0"/>
          </a:p>
        </p:txBody>
      </p:sp>
      <p:pic>
        <p:nvPicPr>
          <p:cNvPr id="4" name="Content Placeholder 3"/>
          <p:cNvPicPr>
            <a:picLocks noGrp="1" noChangeAspect="1"/>
          </p:cNvPicPr>
          <p:nvPr>
            <p:ph idx="1"/>
          </p:nvPr>
        </p:nvPicPr>
        <p:blipFill rotWithShape="1">
          <a:blip r:embed="rId3"/>
          <a:srcRect l="2257" t="7473" r="1618" b="13854"/>
          <a:stretch/>
        </p:blipFill>
        <p:spPr>
          <a:xfrm>
            <a:off x="811369" y="2859110"/>
            <a:ext cx="10676586" cy="3425780"/>
          </a:xfrm>
          <a:prstGeom prst="rect">
            <a:avLst/>
          </a:prstGeom>
        </p:spPr>
      </p:pic>
    </p:spTree>
    <p:extLst>
      <p:ext uri="{BB962C8B-B14F-4D97-AF65-F5344CB8AC3E}">
        <p14:creationId xmlns:p14="http://schemas.microsoft.com/office/powerpoint/2010/main" val="117394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93" y="365125"/>
            <a:ext cx="11044707" cy="1325563"/>
          </a:xfrm>
          <a:solidFill>
            <a:schemeClr val="accent2">
              <a:lumMod val="40000"/>
              <a:lumOff val="60000"/>
            </a:schemeClr>
          </a:solidFill>
        </p:spPr>
        <p:txBody>
          <a:bodyPr>
            <a:normAutofit/>
          </a:bodyPr>
          <a:lstStyle/>
          <a:p>
            <a:r>
              <a:rPr lang="en-GB" sz="5400" b="1" u="sng" dirty="0" smtClean="0"/>
              <a:t>What are we covering today? – Week </a:t>
            </a:r>
            <a:endParaRPr lang="en-GB" sz="5400" b="1" u="sng" dirty="0"/>
          </a:p>
        </p:txBody>
      </p:sp>
      <p:sp>
        <p:nvSpPr>
          <p:cNvPr id="3" name="Content Placeholder 2"/>
          <p:cNvSpPr>
            <a:spLocks noGrp="1"/>
          </p:cNvSpPr>
          <p:nvPr>
            <p:ph idx="1"/>
          </p:nvPr>
        </p:nvSpPr>
        <p:spPr>
          <a:xfrm>
            <a:off x="309093" y="1825625"/>
            <a:ext cx="11044707" cy="4351338"/>
          </a:xfrm>
          <a:solidFill>
            <a:schemeClr val="accent1">
              <a:lumMod val="40000"/>
              <a:lumOff val="60000"/>
            </a:schemeClr>
          </a:solidFill>
        </p:spPr>
        <p:txBody>
          <a:bodyPr>
            <a:normAutofit fontScale="77500" lnSpcReduction="20000"/>
          </a:bodyPr>
          <a:lstStyle/>
          <a:p>
            <a:r>
              <a:rPr lang="en-GB" sz="4400" dirty="0" smtClean="0"/>
              <a:t>Feeding back on AW – </a:t>
            </a:r>
            <a:r>
              <a:rPr lang="en-GB" sz="4400" dirty="0" smtClean="0"/>
              <a:t>different firms and practices</a:t>
            </a:r>
            <a:endParaRPr lang="en-GB" sz="4400" dirty="0" smtClean="0"/>
          </a:p>
          <a:p>
            <a:endParaRPr lang="en-GB" sz="4400" dirty="0" smtClean="0"/>
          </a:p>
          <a:p>
            <a:r>
              <a:rPr lang="en-GB" sz="4400" dirty="0" smtClean="0"/>
              <a:t>LEGAL EXECUTIVES, PARALEGALS AND LAW APPRENTICESHIPS - </a:t>
            </a:r>
            <a:r>
              <a:rPr lang="en-GB" sz="4400" dirty="0" smtClean="0"/>
              <a:t>WHAT </a:t>
            </a:r>
            <a:r>
              <a:rPr lang="en-GB" sz="4400" dirty="0"/>
              <a:t>IS THEIR </a:t>
            </a:r>
            <a:r>
              <a:rPr lang="en-GB" sz="4400" dirty="0" smtClean="0"/>
              <a:t>ROLE and WORKLOAD? </a:t>
            </a:r>
          </a:p>
          <a:p>
            <a:pPr marL="0" indent="0">
              <a:buNone/>
            </a:pPr>
            <a:endParaRPr lang="en-GB" sz="4400" dirty="0" smtClean="0"/>
          </a:p>
          <a:p>
            <a:r>
              <a:rPr lang="en-GB" sz="4400" dirty="0" smtClean="0"/>
              <a:t>HOW </a:t>
            </a:r>
            <a:r>
              <a:rPr lang="en-GB" sz="4400" dirty="0"/>
              <a:t>DO YOU BECOME </a:t>
            </a:r>
            <a:r>
              <a:rPr lang="en-GB" sz="4400" dirty="0" smtClean="0"/>
              <a:t>ONE</a:t>
            </a:r>
          </a:p>
          <a:p>
            <a:pPr marL="0" indent="0">
              <a:buNone/>
            </a:pPr>
            <a:endParaRPr lang="en-GB" sz="4400" dirty="0" smtClean="0"/>
          </a:p>
          <a:p>
            <a:r>
              <a:rPr lang="en-GB" sz="4400" dirty="0" smtClean="0"/>
              <a:t>+ </a:t>
            </a:r>
            <a:r>
              <a:rPr lang="en-GB" sz="4400" dirty="0"/>
              <a:t>CAREER PROGRESSION. </a:t>
            </a:r>
          </a:p>
        </p:txBody>
      </p:sp>
      <p:pic>
        <p:nvPicPr>
          <p:cNvPr id="4" name="Picture 3"/>
          <p:cNvPicPr>
            <a:picLocks noChangeAspect="1"/>
          </p:cNvPicPr>
          <p:nvPr/>
        </p:nvPicPr>
        <p:blipFill>
          <a:blip r:embed="rId2"/>
          <a:stretch>
            <a:fillRect/>
          </a:stretch>
        </p:blipFill>
        <p:spPr>
          <a:xfrm>
            <a:off x="6449795" y="3850783"/>
            <a:ext cx="3466937" cy="2034862"/>
          </a:xfrm>
          <a:prstGeom prst="rect">
            <a:avLst/>
          </a:prstGeom>
        </p:spPr>
      </p:pic>
    </p:spTree>
    <p:extLst>
      <p:ext uri="{BB962C8B-B14F-4D97-AF65-F5344CB8AC3E}">
        <p14:creationId xmlns:p14="http://schemas.microsoft.com/office/powerpoint/2010/main" val="268411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77" y="274638"/>
            <a:ext cx="10231037" cy="778098"/>
          </a:xfrm>
          <a:ln>
            <a:miter lim="800000"/>
            <a:headEnd/>
            <a:tailEnd/>
          </a:ln>
          <a:extLst/>
        </p:spPr>
        <p:style>
          <a:lnRef idx="0">
            <a:schemeClr val="accent6"/>
          </a:lnRef>
          <a:fillRef idx="3">
            <a:schemeClr val="accent6"/>
          </a:fillRef>
          <a:effectRef idx="3">
            <a:schemeClr val="accent6"/>
          </a:effectRef>
          <a:fontRef idx="minor">
            <a:schemeClr val="lt1"/>
          </a:fontRef>
        </p:style>
        <p:txBody>
          <a:bodyPr/>
          <a:lstStyle/>
          <a:p>
            <a:pPr>
              <a:defRPr/>
            </a:pPr>
            <a:r>
              <a:rPr lang="en-GB" u="sng" dirty="0" smtClean="0">
                <a:latin typeface="Aharoni" pitchFamily="2" charset="-79"/>
                <a:cs typeface="Aharoni" pitchFamily="2" charset="-79"/>
              </a:rPr>
              <a:t>LEGAL EXECUTIVES</a:t>
            </a:r>
            <a:endParaRPr lang="en-GB" u="sng" dirty="0">
              <a:latin typeface="Aharoni" pitchFamily="2" charset="-79"/>
              <a:cs typeface="Aharoni" pitchFamily="2" charset="-79"/>
            </a:endParaRPr>
          </a:p>
        </p:txBody>
      </p:sp>
      <p:sp>
        <p:nvSpPr>
          <p:cNvPr id="3" name="Content Placeholder 2"/>
          <p:cNvSpPr>
            <a:spLocks noGrp="1"/>
          </p:cNvSpPr>
          <p:nvPr>
            <p:ph idx="1"/>
          </p:nvPr>
        </p:nvSpPr>
        <p:spPr>
          <a:xfrm>
            <a:off x="257577" y="1052513"/>
            <a:ext cx="10231037" cy="5256212"/>
          </a:xfrm>
          <a:solidFill>
            <a:schemeClr val="accent5">
              <a:lumMod val="20000"/>
              <a:lumOff val="80000"/>
            </a:schemeClr>
          </a:solidFill>
        </p:spPr>
        <p:txBody>
          <a:bodyPr/>
          <a:lstStyle/>
          <a:p>
            <a:pPr marL="0" indent="0">
              <a:buNone/>
              <a:defRPr/>
            </a:pPr>
            <a:endParaRPr lang="en-GB" sz="3000" dirty="0">
              <a:latin typeface="Comic Sans MS" pitchFamily="66" charset="0"/>
            </a:endParaRPr>
          </a:p>
          <a:p>
            <a:pPr marL="0" indent="0">
              <a:buNone/>
              <a:defRPr/>
            </a:pPr>
            <a:r>
              <a:rPr lang="en-GB" sz="3000" dirty="0">
                <a:latin typeface="Comic Sans MS" pitchFamily="66" charset="0"/>
              </a:rPr>
              <a:t>Key definition;  “</a:t>
            </a:r>
            <a:r>
              <a:rPr lang="en-GB" sz="2800" dirty="0">
                <a:latin typeface="Comic Sans MS" panose="030F0702030302020204" pitchFamily="66" charset="0"/>
              </a:rPr>
              <a:t>is a qualified lawyer who is trained to specialise as in one or two particular areas of the law”. </a:t>
            </a:r>
            <a:endParaRPr lang="en-GB" sz="2800" dirty="0">
              <a:solidFill>
                <a:schemeClr val="tx1">
                  <a:lumMod val="75000"/>
                  <a:lumOff val="25000"/>
                </a:schemeClr>
              </a:solidFill>
              <a:latin typeface="Comic Sans MS" panose="030F0702030302020204" pitchFamily="66" charset="0"/>
              <a:hlinkClick r:id="rId2"/>
            </a:endParaRPr>
          </a:p>
          <a:p>
            <a:pPr marL="0" indent="0">
              <a:buNone/>
              <a:defRPr/>
            </a:pPr>
            <a:r>
              <a:rPr lang="en-GB" sz="2800" b="1" dirty="0" smtClean="0">
                <a:latin typeface="Comic Sans MS" pitchFamily="66" charset="0"/>
                <a:hlinkClick r:id="rId3"/>
              </a:rPr>
              <a:t>https</a:t>
            </a:r>
            <a:r>
              <a:rPr lang="en-GB" sz="2800" b="1" dirty="0">
                <a:latin typeface="Comic Sans MS" pitchFamily="66" charset="0"/>
                <a:hlinkClick r:id="rId3"/>
              </a:rPr>
              <a:t>://</a:t>
            </a:r>
            <a:r>
              <a:rPr lang="en-GB" sz="2800" b="1" dirty="0" smtClean="0">
                <a:latin typeface="Comic Sans MS" pitchFamily="66" charset="0"/>
                <a:hlinkClick r:id="rId3"/>
              </a:rPr>
              <a:t>www.youtube.com/watch?v=7knKJFkwN54</a:t>
            </a:r>
            <a:endParaRPr lang="en-GB" sz="2800" b="1" dirty="0" smtClean="0">
              <a:latin typeface="Comic Sans MS" pitchFamily="66" charset="0"/>
            </a:endParaRPr>
          </a:p>
          <a:p>
            <a:pPr marL="0" indent="0">
              <a:buNone/>
              <a:defRPr/>
            </a:pPr>
            <a:r>
              <a:rPr lang="en-GB" sz="2800" b="1" dirty="0" smtClean="0">
                <a:latin typeface="Comic Sans MS" pitchFamily="66" charset="0"/>
              </a:rPr>
              <a:t>what </a:t>
            </a:r>
            <a:r>
              <a:rPr lang="en-GB" sz="2800" b="1" dirty="0">
                <a:latin typeface="Comic Sans MS" pitchFamily="66" charset="0"/>
              </a:rPr>
              <a:t>do legal executives do? </a:t>
            </a:r>
          </a:p>
          <a:p>
            <a:pPr marL="0" indent="0">
              <a:buNone/>
              <a:defRPr/>
            </a:pPr>
            <a:endParaRPr lang="en-GB" sz="2800" b="1" dirty="0">
              <a:latin typeface="Comic Sans MS" pitchFamily="66" charset="0"/>
              <a:hlinkClick r:id="rId4"/>
            </a:endParaRPr>
          </a:p>
          <a:p>
            <a:pPr marL="0" indent="0">
              <a:buNone/>
              <a:defRPr/>
            </a:pPr>
            <a:r>
              <a:rPr lang="en-GB" sz="2800" b="1" dirty="0">
                <a:latin typeface="Comic Sans MS" pitchFamily="66" charset="0"/>
                <a:hlinkClick r:id="rId5"/>
              </a:rPr>
              <a:t>https://youtu.be/-N4c2x3SxdE</a:t>
            </a:r>
            <a:r>
              <a:rPr lang="en-GB" sz="2800" b="1" dirty="0">
                <a:latin typeface="Comic Sans MS" pitchFamily="66" charset="0"/>
              </a:rPr>
              <a:t> why consider the legal executive route? Journey</a:t>
            </a:r>
          </a:p>
          <a:p>
            <a:pPr marL="0" indent="0">
              <a:buNone/>
              <a:defRPr/>
            </a:pPr>
            <a:r>
              <a:rPr lang="en-GB" sz="2800" b="1" dirty="0" smtClean="0">
                <a:latin typeface="Comic Sans MS" panose="030F0702030302020204" pitchFamily="66" charset="0"/>
              </a:rPr>
              <a:t>Who is CILEX? – Chartered Institute for </a:t>
            </a:r>
            <a:r>
              <a:rPr lang="en-GB" sz="2800" b="1" dirty="0">
                <a:latin typeface="Comic Sans MS" panose="030F0702030302020204" pitchFamily="66" charset="0"/>
              </a:rPr>
              <a:t>Legal Executives; </a:t>
            </a:r>
            <a:r>
              <a:rPr lang="en-GB" sz="2800" b="1" dirty="0">
                <a:latin typeface="Comic Sans MS" panose="030F0702030302020204" pitchFamily="66" charset="0"/>
                <a:hlinkClick r:id="rId6"/>
              </a:rPr>
              <a:t>https://</a:t>
            </a:r>
            <a:r>
              <a:rPr lang="en-GB" sz="2800" b="1" dirty="0" smtClean="0">
                <a:latin typeface="Comic Sans MS" panose="030F0702030302020204" pitchFamily="66" charset="0"/>
                <a:hlinkClick r:id="rId6"/>
              </a:rPr>
              <a:t>www.youtube.com/watch?v=FUA3WmnP-ig</a:t>
            </a:r>
            <a:endParaRPr lang="en-GB" sz="1800" b="1" dirty="0">
              <a:latin typeface="Comic Sans MS" panose="030F0702030302020204" pitchFamily="66" charset="0"/>
            </a:endParaRPr>
          </a:p>
        </p:txBody>
      </p:sp>
    </p:spTree>
    <p:extLst>
      <p:ext uri="{BB962C8B-B14F-4D97-AF65-F5344CB8AC3E}">
        <p14:creationId xmlns:p14="http://schemas.microsoft.com/office/powerpoint/2010/main" val="3690410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b="1" u="sng" smtClean="0">
                <a:latin typeface="Comic Sans MS" panose="030F0702030302020204" pitchFamily="66" charset="0"/>
              </a:rPr>
              <a:t>What is a Legal Executive? </a:t>
            </a:r>
          </a:p>
        </p:txBody>
      </p:sp>
      <p:sp>
        <p:nvSpPr>
          <p:cNvPr id="9219" name="Content Placeholder 2"/>
          <p:cNvSpPr>
            <a:spLocks noGrp="1"/>
          </p:cNvSpPr>
          <p:nvPr>
            <p:ph idx="1"/>
          </p:nvPr>
        </p:nvSpPr>
        <p:spPr>
          <a:xfrm>
            <a:off x="609600" y="1417639"/>
            <a:ext cx="10972799" cy="4708525"/>
          </a:xfrm>
        </p:spPr>
        <p:txBody>
          <a:bodyPr/>
          <a:lstStyle/>
          <a:p>
            <a:pPr>
              <a:defRPr/>
            </a:pPr>
            <a:r>
              <a:rPr lang="en-GB" altLang="en-US" dirty="0" smtClean="0">
                <a:latin typeface="Comic Sans MS" panose="030F0702030302020204" pitchFamily="66" charset="0"/>
              </a:rPr>
              <a:t>A Chartered Legal Executive is a lawyer who has followed one of the prescribed </a:t>
            </a:r>
            <a:r>
              <a:rPr lang="en-GB" altLang="en-US" u="sng" dirty="0" smtClean="0">
                <a:latin typeface="Comic Sans MS" panose="030F0702030302020204" pitchFamily="66" charset="0"/>
                <a:hlinkClick r:id="rId2"/>
              </a:rPr>
              <a:t>routes to qualification</a:t>
            </a:r>
            <a:r>
              <a:rPr lang="en-GB" altLang="en-US" dirty="0" smtClean="0">
                <a:latin typeface="Comic Sans MS" panose="030F0702030302020204" pitchFamily="66" charset="0"/>
              </a:rPr>
              <a:t> set out by the Chartered Institute of Legal Executives (</a:t>
            </a:r>
            <a:r>
              <a:rPr lang="en-GB" altLang="en-US" dirty="0" err="1" smtClean="0">
                <a:latin typeface="Comic Sans MS" panose="030F0702030302020204" pitchFamily="66" charset="0"/>
              </a:rPr>
              <a:t>CILEx</a:t>
            </a:r>
            <a:r>
              <a:rPr lang="en-GB" altLang="en-US" dirty="0" smtClean="0">
                <a:latin typeface="Comic Sans MS" panose="030F0702030302020204" pitchFamily="66" charset="0"/>
              </a:rPr>
              <a:t>). </a:t>
            </a:r>
          </a:p>
          <a:p>
            <a:pPr marL="0" indent="0">
              <a:buNone/>
              <a:defRPr/>
            </a:pPr>
            <a:endParaRPr lang="en-GB" altLang="en-US" dirty="0" smtClean="0">
              <a:latin typeface="Comic Sans MS" panose="030F0702030302020204" pitchFamily="66" charset="0"/>
            </a:endParaRPr>
          </a:p>
          <a:p>
            <a:pPr>
              <a:defRPr/>
            </a:pPr>
            <a:r>
              <a:rPr lang="en-GB" altLang="en-US" dirty="0" smtClean="0">
                <a:latin typeface="Comic Sans MS" panose="030F0702030302020204" pitchFamily="66" charset="0"/>
              </a:rPr>
              <a:t>A Chartered Legal Executive is able to undertake all work that may be undertaken by a solicitor (under the supervision of a principal). </a:t>
            </a:r>
          </a:p>
          <a:p>
            <a:pPr>
              <a:defRPr/>
            </a:pPr>
            <a:endParaRPr lang="en-GB" altLang="en-US" dirty="0" smtClean="0"/>
          </a:p>
          <a:p>
            <a:pPr marL="0" indent="0">
              <a:buNone/>
              <a:defRPr/>
            </a:pPr>
            <a:endParaRPr lang="en-GB" altLang="en-US" dirty="0" smtClean="0"/>
          </a:p>
          <a:p>
            <a:pPr>
              <a:defRPr/>
            </a:pPr>
            <a:r>
              <a:rPr lang="en-GB" altLang="en-US" dirty="0" smtClean="0"/>
              <a:t> </a:t>
            </a:r>
          </a:p>
          <a:p>
            <a:pPr>
              <a:defRPr/>
            </a:pPr>
            <a:endParaRPr lang="en-GB" altLang="en-US" dirty="0" smtClean="0"/>
          </a:p>
        </p:txBody>
      </p:sp>
      <p:pic>
        <p:nvPicPr>
          <p:cNvPr id="16388" name="Picture 1"/>
          <p:cNvPicPr>
            <a:picLocks noChangeAspect="1"/>
          </p:cNvPicPr>
          <p:nvPr/>
        </p:nvPicPr>
        <p:blipFill>
          <a:blip r:embed="rId3">
            <a:extLst>
              <a:ext uri="{28A0092B-C50C-407E-A947-70E740481C1C}">
                <a14:useLocalDpi xmlns:a14="http://schemas.microsoft.com/office/drawing/2010/main" val="0"/>
              </a:ext>
            </a:extLst>
          </a:blip>
          <a:srcRect l="7159" t="22440" r="7159" b="22437"/>
          <a:stretch>
            <a:fillRect/>
          </a:stretch>
        </p:blipFill>
        <p:spPr bwMode="auto">
          <a:xfrm>
            <a:off x="6527801" y="3573463"/>
            <a:ext cx="309721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637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 calcmode="lin" valueType="num">
                                      <p:cBhvr additive="base">
                                        <p:cTn id="13"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739901" y="333375"/>
            <a:ext cx="5929313" cy="1150938"/>
          </a:xfrm>
        </p:spPr>
        <p:txBody>
          <a:bodyPr/>
          <a:lstStyle/>
          <a:p>
            <a:r>
              <a:rPr lang="en-GB" altLang="en-US" sz="3200" b="1" u="sng">
                <a:latin typeface="Comic Sans MS" panose="030F0702030302020204" pitchFamily="66" charset="0"/>
              </a:rPr>
              <a:t>What work does a Legal Executive do? And where can they work? </a:t>
            </a:r>
          </a:p>
        </p:txBody>
      </p:sp>
      <p:sp>
        <p:nvSpPr>
          <p:cNvPr id="10243" name="Content Placeholder 2"/>
          <p:cNvSpPr>
            <a:spLocks noGrp="1"/>
          </p:cNvSpPr>
          <p:nvPr>
            <p:ph idx="1"/>
          </p:nvPr>
        </p:nvSpPr>
        <p:spPr>
          <a:xfrm>
            <a:off x="425003" y="1628775"/>
            <a:ext cx="10650828" cy="4497388"/>
          </a:xfrm>
        </p:spPr>
        <p:txBody>
          <a:bodyPr/>
          <a:lstStyle/>
          <a:p>
            <a:pPr>
              <a:defRPr/>
            </a:pPr>
            <a:r>
              <a:rPr lang="en-GB" altLang="en-US" sz="2400" dirty="0">
                <a:latin typeface="Comic Sans MS" panose="030F0702030302020204" pitchFamily="66" charset="0"/>
              </a:rPr>
              <a:t>Commonly specialise in one area of law. </a:t>
            </a:r>
          </a:p>
          <a:p>
            <a:pPr>
              <a:defRPr/>
            </a:pPr>
            <a:r>
              <a:rPr lang="en-GB" altLang="en-US" sz="2400" dirty="0">
                <a:latin typeface="Comic Sans MS" panose="030F0702030302020204" pitchFamily="66" charset="0"/>
              </a:rPr>
              <a:t>Work can be found in a range of legal environments. </a:t>
            </a:r>
          </a:p>
          <a:p>
            <a:pPr marL="0" indent="0">
              <a:buNone/>
              <a:defRPr/>
            </a:pPr>
            <a:endParaRPr lang="en-GB" altLang="en-US" sz="2400" dirty="0">
              <a:latin typeface="Comic Sans MS" panose="030F0702030302020204" pitchFamily="66" charset="0"/>
            </a:endParaRPr>
          </a:p>
          <a:p>
            <a:pPr>
              <a:defRPr/>
            </a:pPr>
            <a:r>
              <a:rPr lang="en-GB" altLang="en-US" sz="2400" dirty="0">
                <a:latin typeface="Comic Sans MS" panose="030F0702030302020204" pitchFamily="66" charset="0"/>
              </a:rPr>
              <a:t>Medium to large-sized firms of solicitors; combining private client and commercial work.</a:t>
            </a:r>
          </a:p>
          <a:p>
            <a:pPr>
              <a:defRPr/>
            </a:pPr>
            <a:r>
              <a:rPr lang="en-GB" altLang="en-US" sz="2400" dirty="0">
                <a:latin typeface="Comic Sans MS" panose="030F0702030302020204" pitchFamily="66" charset="0"/>
              </a:rPr>
              <a:t>High street practices, dealing with legal matters in the local community. </a:t>
            </a:r>
          </a:p>
          <a:p>
            <a:pPr>
              <a:defRPr/>
            </a:pPr>
            <a:r>
              <a:rPr lang="en-GB" altLang="en-US" sz="2400" dirty="0">
                <a:latin typeface="Comic Sans MS" panose="030F0702030302020204" pitchFamily="66" charset="0"/>
              </a:rPr>
              <a:t>Large commercial firms catering for business clients.</a:t>
            </a:r>
          </a:p>
          <a:p>
            <a:pPr marL="0" indent="0">
              <a:buNone/>
              <a:defRPr/>
            </a:pPr>
            <a:endParaRPr lang="en-GB" altLang="en-US" sz="2400" dirty="0">
              <a:latin typeface="Comic Sans MS" panose="030F0702030302020204" pitchFamily="66" charset="0"/>
            </a:endParaRPr>
          </a:p>
          <a:p>
            <a:pPr>
              <a:defRPr/>
            </a:pPr>
            <a:r>
              <a:rPr lang="en-GB" altLang="en-US" sz="2400" dirty="0">
                <a:latin typeface="Comic Sans MS" panose="030F0702030302020204" pitchFamily="66" charset="0"/>
              </a:rPr>
              <a:t>Within all these firms, chartered legal executives have their own specialised function.</a:t>
            </a:r>
          </a:p>
          <a:p>
            <a:pPr>
              <a:defRPr/>
            </a:pPr>
            <a:endParaRPr lang="en-GB" altLang="en-US" dirty="0" smtClean="0"/>
          </a:p>
        </p:txBody>
      </p:sp>
      <p:pic>
        <p:nvPicPr>
          <p:cNvPr id="1024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31989">
            <a:off x="6621463" y="5505450"/>
            <a:ext cx="273050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9213" y="231775"/>
            <a:ext cx="28194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0832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245"/>
                                        </p:tgtEl>
                                        <p:attrNameLst>
                                          <p:attrName>style.visibility</p:attrName>
                                        </p:attrNameLst>
                                      </p:cBhvr>
                                      <p:to>
                                        <p:strVal val="visible"/>
                                      </p:to>
                                    </p:set>
                                    <p:anim calcmode="lin" valueType="num">
                                      <p:cBhvr additive="base">
                                        <p:cTn id="13" dur="500" fill="hold"/>
                                        <p:tgtEl>
                                          <p:spTgt spid="10245"/>
                                        </p:tgtEl>
                                        <p:attrNameLst>
                                          <p:attrName>ppt_x</p:attrName>
                                        </p:attrNameLst>
                                      </p:cBhvr>
                                      <p:tavLst>
                                        <p:tav tm="0">
                                          <p:val>
                                            <p:strVal val="#ppt_x"/>
                                          </p:val>
                                        </p:tav>
                                        <p:tav tm="100000">
                                          <p:val>
                                            <p:strVal val="#ppt_x"/>
                                          </p:val>
                                        </p:tav>
                                      </p:tavLst>
                                    </p:anim>
                                    <p:anim calcmode="lin" valueType="num">
                                      <p:cBhvr additive="base">
                                        <p:cTn id="14"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243">
                                            <p:txEl>
                                              <p:pRg st="0" end="0"/>
                                            </p:txEl>
                                          </p:spTgt>
                                        </p:tgtEl>
                                        <p:attrNameLst>
                                          <p:attrName>style.visibility</p:attrName>
                                        </p:attrNameLst>
                                      </p:cBhvr>
                                      <p:to>
                                        <p:strVal val="visible"/>
                                      </p:to>
                                    </p:set>
                                    <p:anim calcmode="lin" valueType="num">
                                      <p:cBhvr additive="base">
                                        <p:cTn id="19"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243">
                                            <p:txEl>
                                              <p:pRg st="1" end="1"/>
                                            </p:txEl>
                                          </p:spTgt>
                                        </p:tgtEl>
                                        <p:attrNameLst>
                                          <p:attrName>style.visibility</p:attrName>
                                        </p:attrNameLst>
                                      </p:cBhvr>
                                      <p:to>
                                        <p:strVal val="visible"/>
                                      </p:to>
                                    </p:set>
                                    <p:anim calcmode="lin" valueType="num">
                                      <p:cBhvr additive="base">
                                        <p:cTn id="2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0243">
                                            <p:txEl>
                                              <p:pRg st="3" end="3"/>
                                            </p:txEl>
                                          </p:spTgt>
                                        </p:tgtEl>
                                        <p:attrNameLst>
                                          <p:attrName>style.visibility</p:attrName>
                                        </p:attrNameLst>
                                      </p:cBhvr>
                                      <p:to>
                                        <p:strVal val="visible"/>
                                      </p:to>
                                    </p:set>
                                    <p:anim calcmode="lin" valueType="num">
                                      <p:cBhvr additive="base">
                                        <p:cTn id="29"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24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243">
                                            <p:txEl>
                                              <p:pRg st="4" end="4"/>
                                            </p:txEl>
                                          </p:spTgt>
                                        </p:tgtEl>
                                        <p:attrNameLst>
                                          <p:attrName>style.visibility</p:attrName>
                                        </p:attrNameLst>
                                      </p:cBhvr>
                                      <p:to>
                                        <p:strVal val="visible"/>
                                      </p:to>
                                    </p:set>
                                    <p:anim calcmode="lin" valueType="num">
                                      <p:cBhvr additive="base">
                                        <p:cTn id="33"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243">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 calcmode="lin" valueType="num">
                                      <p:cBhvr additive="base">
                                        <p:cTn id="37"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0244"/>
                                        </p:tgtEl>
                                        <p:attrNameLst>
                                          <p:attrName>style.visibility</p:attrName>
                                        </p:attrNameLst>
                                      </p:cBhvr>
                                      <p:to>
                                        <p:strVal val="visible"/>
                                      </p:to>
                                    </p:set>
                                    <p:anim calcmode="lin" valueType="num">
                                      <p:cBhvr additive="base">
                                        <p:cTn id="43" dur="500" fill="hold"/>
                                        <p:tgtEl>
                                          <p:spTgt spid="10244"/>
                                        </p:tgtEl>
                                        <p:attrNameLst>
                                          <p:attrName>ppt_x</p:attrName>
                                        </p:attrNameLst>
                                      </p:cBhvr>
                                      <p:tavLst>
                                        <p:tav tm="0">
                                          <p:val>
                                            <p:strVal val="#ppt_x"/>
                                          </p:val>
                                        </p:tav>
                                        <p:tav tm="100000">
                                          <p:val>
                                            <p:strVal val="#ppt_x"/>
                                          </p:val>
                                        </p:tav>
                                      </p:tavLst>
                                    </p:anim>
                                    <p:anim calcmode="lin" valueType="num">
                                      <p:cBhvr additive="base">
                                        <p:cTn id="44"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0243">
                                            <p:txEl>
                                              <p:pRg st="7" end="7"/>
                                            </p:txEl>
                                          </p:spTgt>
                                        </p:tgtEl>
                                        <p:attrNameLst>
                                          <p:attrName>style.visibility</p:attrName>
                                        </p:attrNameLst>
                                      </p:cBhvr>
                                      <p:to>
                                        <p:strVal val="visible"/>
                                      </p:to>
                                    </p:set>
                                    <p:anim calcmode="lin" valueType="num">
                                      <p:cBhvr additive="base">
                                        <p:cTn id="49" dur="500" fill="hold"/>
                                        <p:tgtEl>
                                          <p:spTgt spid="1024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24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981201" y="274638"/>
            <a:ext cx="6202363" cy="1143000"/>
          </a:xfrm>
        </p:spPr>
        <p:txBody>
          <a:bodyPr/>
          <a:lstStyle/>
          <a:p>
            <a:r>
              <a:rPr lang="en-GB" altLang="en-US" sz="2800" b="1" u="sng">
                <a:latin typeface="Comic Sans MS" panose="030F0702030302020204" pitchFamily="66" charset="0"/>
              </a:rPr>
              <a:t>What work does a Legal Executive do? And where can they work? (continued)  </a:t>
            </a:r>
            <a:endParaRPr lang="en-US" altLang="en-US" sz="2800"/>
          </a:p>
        </p:txBody>
      </p:sp>
      <p:sp>
        <p:nvSpPr>
          <p:cNvPr id="11267" name="Content Placeholder 2"/>
          <p:cNvSpPr>
            <a:spLocks noGrp="1"/>
          </p:cNvSpPr>
          <p:nvPr>
            <p:ph idx="1"/>
          </p:nvPr>
        </p:nvSpPr>
        <p:spPr>
          <a:xfrm>
            <a:off x="489397" y="1600201"/>
            <a:ext cx="11024316" cy="4525963"/>
          </a:xfrm>
        </p:spPr>
        <p:txBody>
          <a:bodyPr/>
          <a:lstStyle/>
          <a:p>
            <a:r>
              <a:rPr lang="en-GB" altLang="en-US" sz="2000" dirty="0">
                <a:latin typeface="Comic Sans MS" panose="030F0702030302020204" pitchFamily="66" charset="0"/>
              </a:rPr>
              <a:t>In-house legal departments for Local authority (local councils).  (which involve litigation and advocacy, in relation to any aspect of the council's work). This type of work is particularly community focused, which requires strong social skills.</a:t>
            </a:r>
          </a:p>
          <a:p>
            <a:endParaRPr lang="en-GB" altLang="en-US" sz="2000" dirty="0">
              <a:latin typeface="Comic Sans MS" panose="030F0702030302020204" pitchFamily="66" charset="0"/>
            </a:endParaRPr>
          </a:p>
          <a:p>
            <a:r>
              <a:rPr lang="en-GB" altLang="en-US" sz="2000" dirty="0">
                <a:latin typeface="Comic Sans MS" panose="030F0702030302020204" pitchFamily="66" charset="0"/>
              </a:rPr>
              <a:t>There are also jobs in the Civil Service and the Crown Prosecution Service (CPS), dealing with issues of public legal concern. </a:t>
            </a:r>
          </a:p>
          <a:p>
            <a:endParaRPr lang="en-GB" altLang="en-US" sz="2000" dirty="0">
              <a:latin typeface="Comic Sans MS" panose="030F0702030302020204" pitchFamily="66" charset="0"/>
            </a:endParaRPr>
          </a:p>
          <a:p>
            <a:endParaRPr lang="en-GB" altLang="en-US" sz="2000" dirty="0">
              <a:latin typeface="Comic Sans MS" panose="030F0702030302020204" pitchFamily="66" charset="0"/>
            </a:endParaRPr>
          </a:p>
          <a:p>
            <a:endParaRPr lang="en-GB" altLang="en-US" sz="2000" dirty="0">
              <a:latin typeface="Comic Sans MS" panose="030F0702030302020204" pitchFamily="66" charset="0"/>
            </a:endParaRPr>
          </a:p>
          <a:p>
            <a:r>
              <a:rPr lang="en-GB" altLang="en-US" sz="2000" dirty="0">
                <a:latin typeface="Comic Sans MS" panose="030F0702030302020204" pitchFamily="66" charset="0"/>
              </a:rPr>
              <a:t>Work can also be found within the legal departments of large industrial and commercial organisations, such as private utilities and financial institutions, dealing with commercial issues, such as finance, employment and property. It is also possible to work on legal issues for charities.</a:t>
            </a:r>
          </a:p>
          <a:p>
            <a:endParaRPr lang="en-GB" altLang="en-US" dirty="0" smtClean="0"/>
          </a:p>
        </p:txBody>
      </p:sp>
      <p:pic>
        <p:nvPicPr>
          <p:cNvPr id="1126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28025" y="241300"/>
            <a:ext cx="17462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1478" y="3644901"/>
            <a:ext cx="34607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14278" y="3328194"/>
            <a:ext cx="11906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90009" y="3490914"/>
            <a:ext cx="237648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08043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500" fill="hold"/>
                                        <p:tgtEl>
                                          <p:spTgt spid="11268"/>
                                        </p:tgtEl>
                                        <p:attrNameLst>
                                          <p:attrName>ppt_x</p:attrName>
                                        </p:attrNameLst>
                                      </p:cBhvr>
                                      <p:tavLst>
                                        <p:tav tm="0">
                                          <p:val>
                                            <p:strVal val="#ppt_x"/>
                                          </p:val>
                                        </p:tav>
                                        <p:tav tm="100000">
                                          <p:val>
                                            <p:strVal val="#ppt_x"/>
                                          </p:val>
                                        </p:tav>
                                      </p:tavLst>
                                    </p:anim>
                                    <p:anim calcmode="lin" valueType="num">
                                      <p:cBhvr additive="base">
                                        <p:cTn id="8"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additive="base">
                                        <p:cTn id="13" dur="500" fill="hold"/>
                                        <p:tgtEl>
                                          <p:spTgt spid="11266"/>
                                        </p:tgtEl>
                                        <p:attrNameLst>
                                          <p:attrName>ppt_x</p:attrName>
                                        </p:attrNameLst>
                                      </p:cBhvr>
                                      <p:tavLst>
                                        <p:tav tm="0">
                                          <p:val>
                                            <p:strVal val="#ppt_x"/>
                                          </p:val>
                                        </p:tav>
                                        <p:tav tm="100000">
                                          <p:val>
                                            <p:strVal val="#ppt_x"/>
                                          </p:val>
                                        </p:tav>
                                      </p:tavLst>
                                    </p:anim>
                                    <p:anim calcmode="lin" valueType="num">
                                      <p:cBhvr additive="base">
                                        <p:cTn id="14"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267">
                                            <p:txEl>
                                              <p:pRg st="0" end="0"/>
                                            </p:txEl>
                                          </p:spTgt>
                                        </p:tgtEl>
                                        <p:attrNameLst>
                                          <p:attrName>style.visibility</p:attrName>
                                        </p:attrNameLst>
                                      </p:cBhvr>
                                      <p:to>
                                        <p:strVal val="visible"/>
                                      </p:to>
                                    </p:set>
                                    <p:anim calcmode="lin" valueType="num">
                                      <p:cBhvr additive="base">
                                        <p:cTn id="19"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269"/>
                                        </p:tgtEl>
                                        <p:attrNameLst>
                                          <p:attrName>style.visibility</p:attrName>
                                        </p:attrNameLst>
                                      </p:cBhvr>
                                      <p:to>
                                        <p:strVal val="visible"/>
                                      </p:to>
                                    </p:set>
                                    <p:anim calcmode="lin" valueType="num">
                                      <p:cBhvr additive="base">
                                        <p:cTn id="25" dur="500" fill="hold"/>
                                        <p:tgtEl>
                                          <p:spTgt spid="11269"/>
                                        </p:tgtEl>
                                        <p:attrNameLst>
                                          <p:attrName>ppt_x</p:attrName>
                                        </p:attrNameLst>
                                      </p:cBhvr>
                                      <p:tavLst>
                                        <p:tav tm="0">
                                          <p:val>
                                            <p:strVal val="#ppt_x"/>
                                          </p:val>
                                        </p:tav>
                                        <p:tav tm="100000">
                                          <p:val>
                                            <p:strVal val="#ppt_x"/>
                                          </p:val>
                                        </p:tav>
                                      </p:tavLst>
                                    </p:anim>
                                    <p:anim calcmode="lin" valueType="num">
                                      <p:cBhvr additive="base">
                                        <p:cTn id="26"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271"/>
                                        </p:tgtEl>
                                        <p:attrNameLst>
                                          <p:attrName>style.visibility</p:attrName>
                                        </p:attrNameLst>
                                      </p:cBhvr>
                                      <p:to>
                                        <p:strVal val="visible"/>
                                      </p:to>
                                    </p:set>
                                    <p:anim calcmode="lin" valueType="num">
                                      <p:cBhvr additive="base">
                                        <p:cTn id="31" dur="500" fill="hold"/>
                                        <p:tgtEl>
                                          <p:spTgt spid="11271"/>
                                        </p:tgtEl>
                                        <p:attrNameLst>
                                          <p:attrName>ppt_x</p:attrName>
                                        </p:attrNameLst>
                                      </p:cBhvr>
                                      <p:tavLst>
                                        <p:tav tm="0">
                                          <p:val>
                                            <p:strVal val="#ppt_x"/>
                                          </p:val>
                                        </p:tav>
                                        <p:tav tm="100000">
                                          <p:val>
                                            <p:strVal val="#ppt_x"/>
                                          </p:val>
                                        </p:tav>
                                      </p:tavLst>
                                    </p:anim>
                                    <p:anim calcmode="lin" valueType="num">
                                      <p:cBhvr additive="base">
                                        <p:cTn id="32" dur="500" fill="hold"/>
                                        <p:tgtEl>
                                          <p:spTgt spid="1127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1270"/>
                                        </p:tgtEl>
                                        <p:attrNameLst>
                                          <p:attrName>style.visibility</p:attrName>
                                        </p:attrNameLst>
                                      </p:cBhvr>
                                      <p:to>
                                        <p:strVal val="visible"/>
                                      </p:to>
                                    </p:set>
                                    <p:anim calcmode="lin" valueType="num">
                                      <p:cBhvr additive="base">
                                        <p:cTn id="37" dur="500" fill="hold"/>
                                        <p:tgtEl>
                                          <p:spTgt spid="11270"/>
                                        </p:tgtEl>
                                        <p:attrNameLst>
                                          <p:attrName>ppt_x</p:attrName>
                                        </p:attrNameLst>
                                      </p:cBhvr>
                                      <p:tavLst>
                                        <p:tav tm="0">
                                          <p:val>
                                            <p:strVal val="#ppt_x"/>
                                          </p:val>
                                        </p:tav>
                                        <p:tav tm="100000">
                                          <p:val>
                                            <p:strVal val="#ppt_x"/>
                                          </p:val>
                                        </p:tav>
                                      </p:tavLst>
                                    </p:anim>
                                    <p:anim calcmode="lin" valueType="num">
                                      <p:cBhvr additive="base">
                                        <p:cTn id="38" dur="500" fill="hold"/>
                                        <p:tgtEl>
                                          <p:spTgt spid="1127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1267">
                                            <p:txEl>
                                              <p:pRg st="2" end="2"/>
                                            </p:txEl>
                                          </p:spTgt>
                                        </p:tgtEl>
                                        <p:attrNameLst>
                                          <p:attrName>style.visibility</p:attrName>
                                        </p:attrNameLst>
                                      </p:cBhvr>
                                      <p:to>
                                        <p:strVal val="visible"/>
                                      </p:to>
                                    </p:set>
                                    <p:anim calcmode="lin" valueType="num">
                                      <p:cBhvr additive="base">
                                        <p:cTn id="43"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1267">
                                            <p:txEl>
                                              <p:pRg st="6" end="6"/>
                                            </p:txEl>
                                          </p:spTgt>
                                        </p:tgtEl>
                                        <p:attrNameLst>
                                          <p:attrName>style.visibility</p:attrName>
                                        </p:attrNameLst>
                                      </p:cBhvr>
                                      <p:to>
                                        <p:strVal val="visible"/>
                                      </p:to>
                                    </p:set>
                                    <p:anim calcmode="lin" valueType="num">
                                      <p:cBhvr additive="base">
                                        <p:cTn id="49"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26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630363" y="436563"/>
            <a:ext cx="7408862" cy="1143000"/>
          </a:xfrm>
        </p:spPr>
        <p:txBody>
          <a:bodyPr/>
          <a:lstStyle/>
          <a:p>
            <a:r>
              <a:rPr lang="en-GB" altLang="en-US" smtClean="0"/>
              <a:t/>
            </a:r>
            <a:br>
              <a:rPr lang="en-GB" altLang="en-US" smtClean="0"/>
            </a:br>
            <a:r>
              <a:rPr lang="en-GB" altLang="en-US" sz="3600">
                <a:latin typeface="Comic Sans MS" panose="030F0702030302020204" pitchFamily="66" charset="0"/>
              </a:rPr>
              <a:t>What are the areas that a Legal Executives can specialise in?  </a:t>
            </a:r>
            <a:r>
              <a:rPr lang="en-GB" altLang="en-US" smtClean="0"/>
              <a:t/>
            </a:r>
            <a:br>
              <a:rPr lang="en-GB" altLang="en-US" smtClean="0"/>
            </a:br>
            <a:endParaRPr lang="en-US" altLang="en-US" smtClean="0"/>
          </a:p>
        </p:txBody>
      </p:sp>
      <p:sp>
        <p:nvSpPr>
          <p:cNvPr id="12291" name="Content Placeholder 2"/>
          <p:cNvSpPr>
            <a:spLocks noGrp="1"/>
          </p:cNvSpPr>
          <p:nvPr>
            <p:ph idx="1"/>
          </p:nvPr>
        </p:nvSpPr>
        <p:spPr>
          <a:xfrm>
            <a:off x="489397" y="1600201"/>
            <a:ext cx="8198991" cy="4525963"/>
          </a:xfrm>
        </p:spPr>
        <p:txBody>
          <a:bodyPr/>
          <a:lstStyle/>
          <a:p>
            <a:endParaRPr lang="en-GB" altLang="en-US" sz="1600" dirty="0"/>
          </a:p>
          <a:p>
            <a:r>
              <a:rPr lang="en-GB" altLang="en-US" sz="2400" dirty="0">
                <a:latin typeface="Comic Sans MS" panose="030F0702030302020204" pitchFamily="66" charset="0"/>
              </a:rPr>
              <a:t>Conveyancing – the legal side of buying and selling property</a:t>
            </a:r>
          </a:p>
          <a:p>
            <a:r>
              <a:rPr lang="en-GB" altLang="en-US" sz="2400" dirty="0">
                <a:latin typeface="Comic Sans MS" panose="030F0702030302020204" pitchFamily="66" charset="0"/>
              </a:rPr>
              <a:t>Probate – wills, trusts and inheritance tax</a:t>
            </a:r>
          </a:p>
          <a:p>
            <a:r>
              <a:rPr lang="en-GB" altLang="en-US" sz="2400" dirty="0">
                <a:latin typeface="Comic Sans MS" panose="030F0702030302020204" pitchFamily="66" charset="0"/>
              </a:rPr>
              <a:t>Family law – divorce and children’s matters</a:t>
            </a:r>
          </a:p>
          <a:p>
            <a:r>
              <a:rPr lang="en-GB" altLang="en-US" sz="2400" dirty="0">
                <a:latin typeface="Comic Sans MS" panose="030F0702030302020204" pitchFamily="66" charset="0"/>
              </a:rPr>
              <a:t>Civil litigation – disputes between people</a:t>
            </a:r>
          </a:p>
          <a:p>
            <a:r>
              <a:rPr lang="en-GB" altLang="en-US" sz="2400" dirty="0">
                <a:latin typeface="Comic Sans MS" panose="030F0702030302020204" pitchFamily="66" charset="0"/>
              </a:rPr>
              <a:t>Criminal law – defence or prosecution of people accused of crimes</a:t>
            </a:r>
          </a:p>
          <a:p>
            <a:r>
              <a:rPr lang="en-GB" altLang="en-US" sz="2400" dirty="0">
                <a:latin typeface="Comic Sans MS" panose="030F0702030302020204" pitchFamily="66" charset="0"/>
              </a:rPr>
              <a:t>Company and business law – tax, contracts and employment law</a:t>
            </a:r>
          </a:p>
          <a:p>
            <a:endParaRPr lang="en-GB" altLang="en-US" dirty="0" smtClean="0"/>
          </a:p>
        </p:txBody>
      </p:sp>
      <p:pic>
        <p:nvPicPr>
          <p:cNvPr id="1229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04289" y="250826"/>
            <a:ext cx="18002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43925" y="2268538"/>
            <a:ext cx="1728788"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72489" y="3716339"/>
            <a:ext cx="2090737"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5314951"/>
            <a:ext cx="27051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9416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292"/>
                                        </p:tgtEl>
                                        <p:attrNameLst>
                                          <p:attrName>style.visibility</p:attrName>
                                        </p:attrNameLst>
                                      </p:cBhvr>
                                      <p:to>
                                        <p:strVal val="visible"/>
                                      </p:to>
                                    </p:set>
                                    <p:anim calcmode="lin" valueType="num">
                                      <p:cBhvr additive="base">
                                        <p:cTn id="13" dur="500" fill="hold"/>
                                        <p:tgtEl>
                                          <p:spTgt spid="12292"/>
                                        </p:tgtEl>
                                        <p:attrNameLst>
                                          <p:attrName>ppt_x</p:attrName>
                                        </p:attrNameLst>
                                      </p:cBhvr>
                                      <p:tavLst>
                                        <p:tav tm="0">
                                          <p:val>
                                            <p:strVal val="#ppt_x"/>
                                          </p:val>
                                        </p:tav>
                                        <p:tav tm="100000">
                                          <p:val>
                                            <p:strVal val="#ppt_x"/>
                                          </p:val>
                                        </p:tav>
                                      </p:tavLst>
                                    </p:anim>
                                    <p:anim calcmode="lin" valueType="num">
                                      <p:cBhvr additive="base">
                                        <p:cTn id="14"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293"/>
                                        </p:tgtEl>
                                        <p:attrNameLst>
                                          <p:attrName>style.visibility</p:attrName>
                                        </p:attrNameLst>
                                      </p:cBhvr>
                                      <p:to>
                                        <p:strVal val="visible"/>
                                      </p:to>
                                    </p:set>
                                    <p:anim calcmode="lin" valueType="num">
                                      <p:cBhvr additive="base">
                                        <p:cTn id="19" dur="500" fill="hold"/>
                                        <p:tgtEl>
                                          <p:spTgt spid="12293"/>
                                        </p:tgtEl>
                                        <p:attrNameLst>
                                          <p:attrName>ppt_x</p:attrName>
                                        </p:attrNameLst>
                                      </p:cBhvr>
                                      <p:tavLst>
                                        <p:tav tm="0">
                                          <p:val>
                                            <p:strVal val="#ppt_x"/>
                                          </p:val>
                                        </p:tav>
                                        <p:tav tm="100000">
                                          <p:val>
                                            <p:strVal val="#ppt_x"/>
                                          </p:val>
                                        </p:tav>
                                      </p:tavLst>
                                    </p:anim>
                                    <p:anim calcmode="lin" valueType="num">
                                      <p:cBhvr additive="base">
                                        <p:cTn id="20"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294"/>
                                        </p:tgtEl>
                                        <p:attrNameLst>
                                          <p:attrName>style.visibility</p:attrName>
                                        </p:attrNameLst>
                                      </p:cBhvr>
                                      <p:to>
                                        <p:strVal val="visible"/>
                                      </p:to>
                                    </p:set>
                                    <p:anim calcmode="lin" valueType="num">
                                      <p:cBhvr additive="base">
                                        <p:cTn id="25" dur="500" fill="hold"/>
                                        <p:tgtEl>
                                          <p:spTgt spid="12294"/>
                                        </p:tgtEl>
                                        <p:attrNameLst>
                                          <p:attrName>ppt_x</p:attrName>
                                        </p:attrNameLst>
                                      </p:cBhvr>
                                      <p:tavLst>
                                        <p:tav tm="0">
                                          <p:val>
                                            <p:strVal val="#ppt_x"/>
                                          </p:val>
                                        </p:tav>
                                        <p:tav tm="100000">
                                          <p:val>
                                            <p:strVal val="#ppt_x"/>
                                          </p:val>
                                        </p:tav>
                                      </p:tavLst>
                                    </p:anim>
                                    <p:anim calcmode="lin" valueType="num">
                                      <p:cBhvr additive="base">
                                        <p:cTn id="26"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295"/>
                                        </p:tgtEl>
                                        <p:attrNameLst>
                                          <p:attrName>style.visibility</p:attrName>
                                        </p:attrNameLst>
                                      </p:cBhvr>
                                      <p:to>
                                        <p:strVal val="visible"/>
                                      </p:to>
                                    </p:set>
                                    <p:anim calcmode="lin" valueType="num">
                                      <p:cBhvr additive="base">
                                        <p:cTn id="31" dur="500" fill="hold"/>
                                        <p:tgtEl>
                                          <p:spTgt spid="12295"/>
                                        </p:tgtEl>
                                        <p:attrNameLst>
                                          <p:attrName>ppt_x</p:attrName>
                                        </p:attrNameLst>
                                      </p:cBhvr>
                                      <p:tavLst>
                                        <p:tav tm="0">
                                          <p:val>
                                            <p:strVal val="#ppt_x"/>
                                          </p:val>
                                        </p:tav>
                                        <p:tav tm="100000">
                                          <p:val>
                                            <p:strVal val="#ppt_x"/>
                                          </p:val>
                                        </p:tav>
                                      </p:tavLst>
                                    </p:anim>
                                    <p:anim calcmode="lin" valueType="num">
                                      <p:cBhvr additive="base">
                                        <p:cTn id="32" dur="500" fill="hold"/>
                                        <p:tgtEl>
                                          <p:spTgt spid="1229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2291">
                                            <p:txEl>
                                              <p:pRg st="1" end="1"/>
                                            </p:txEl>
                                          </p:spTgt>
                                        </p:tgtEl>
                                        <p:attrNameLst>
                                          <p:attrName>style.visibility</p:attrName>
                                        </p:attrNameLst>
                                      </p:cBhvr>
                                      <p:to>
                                        <p:strVal val="visible"/>
                                      </p:to>
                                    </p:set>
                                    <p:anim calcmode="lin" valueType="num">
                                      <p:cBhvr additive="base">
                                        <p:cTn id="37"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1">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2291">
                                            <p:txEl>
                                              <p:pRg st="2" end="2"/>
                                            </p:txEl>
                                          </p:spTgt>
                                        </p:tgtEl>
                                        <p:attrNameLst>
                                          <p:attrName>style.visibility</p:attrName>
                                        </p:attrNameLst>
                                      </p:cBhvr>
                                      <p:to>
                                        <p:strVal val="visible"/>
                                      </p:to>
                                    </p:set>
                                    <p:anim calcmode="lin" valueType="num">
                                      <p:cBhvr additive="base">
                                        <p:cTn id="41"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291">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2291">
                                            <p:txEl>
                                              <p:pRg st="3" end="3"/>
                                            </p:txEl>
                                          </p:spTgt>
                                        </p:tgtEl>
                                        <p:attrNameLst>
                                          <p:attrName>style.visibility</p:attrName>
                                        </p:attrNameLst>
                                      </p:cBhvr>
                                      <p:to>
                                        <p:strVal val="visible"/>
                                      </p:to>
                                    </p:set>
                                    <p:anim calcmode="lin" valueType="num">
                                      <p:cBhvr additive="base">
                                        <p:cTn id="4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12291">
                                            <p:txEl>
                                              <p:pRg st="4" end="4"/>
                                            </p:txEl>
                                          </p:spTgt>
                                        </p:tgtEl>
                                        <p:attrNameLst>
                                          <p:attrName>style.visibility</p:attrName>
                                        </p:attrNameLst>
                                      </p:cBhvr>
                                      <p:to>
                                        <p:strVal val="visible"/>
                                      </p:to>
                                    </p:set>
                                    <p:anim calcmode="lin" valueType="num">
                                      <p:cBhvr additive="base">
                                        <p:cTn id="51"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291">
                                            <p:txEl>
                                              <p:pRg st="4" end="4"/>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2291">
                                            <p:txEl>
                                              <p:pRg st="5" end="5"/>
                                            </p:txEl>
                                          </p:spTgt>
                                        </p:tgtEl>
                                        <p:attrNameLst>
                                          <p:attrName>style.visibility</p:attrName>
                                        </p:attrNameLst>
                                      </p:cBhvr>
                                      <p:to>
                                        <p:strVal val="visible"/>
                                      </p:to>
                                    </p:set>
                                    <p:anim calcmode="lin" valueType="num">
                                      <p:cBhvr additive="base">
                                        <p:cTn id="55" dur="5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291">
                                            <p:txEl>
                                              <p:pRg st="5" end="5"/>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2291">
                                            <p:txEl>
                                              <p:pRg st="6" end="6"/>
                                            </p:txEl>
                                          </p:spTgt>
                                        </p:tgtEl>
                                        <p:attrNameLst>
                                          <p:attrName>style.visibility</p:attrName>
                                        </p:attrNameLst>
                                      </p:cBhvr>
                                      <p:to>
                                        <p:strVal val="visible"/>
                                      </p:to>
                                    </p:set>
                                    <p:anim calcmode="lin" valueType="num">
                                      <p:cBhvr additive="base">
                                        <p:cTn id="59" dur="5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229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smtClean="0">
                <a:latin typeface="Comic Sans MS" panose="030F0702030302020204" pitchFamily="66" charset="0"/>
              </a:rPr>
              <a:t>What are the everyday tasks of a Legal Executive? </a:t>
            </a:r>
          </a:p>
        </p:txBody>
      </p:sp>
      <p:sp>
        <p:nvSpPr>
          <p:cNvPr id="13315" name="Content Placeholder 2"/>
          <p:cNvSpPr>
            <a:spLocks noGrp="1"/>
          </p:cNvSpPr>
          <p:nvPr>
            <p:ph sz="half" idx="1"/>
          </p:nvPr>
        </p:nvSpPr>
        <p:spPr>
          <a:xfrm>
            <a:off x="1774826" y="2551113"/>
            <a:ext cx="4397375" cy="3575050"/>
          </a:xfrm>
        </p:spPr>
        <p:txBody>
          <a:bodyPr/>
          <a:lstStyle/>
          <a:p>
            <a:r>
              <a:rPr lang="en-GB" altLang="en-US" sz="2400" dirty="0">
                <a:latin typeface="Comic Sans MS" panose="030F0702030302020204" pitchFamily="66" charset="0"/>
              </a:rPr>
              <a:t>Advising clients and explaining legal matters.</a:t>
            </a:r>
          </a:p>
          <a:p>
            <a:r>
              <a:rPr lang="en-GB" altLang="en-US" sz="2400" dirty="0">
                <a:latin typeface="Comic Sans MS" panose="030F0702030302020204" pitchFamily="66" charset="0"/>
              </a:rPr>
              <a:t>Contacting other professionals, like mortgage lenders, planning officers or other lawyers on behalf of clients.</a:t>
            </a:r>
          </a:p>
          <a:p>
            <a:r>
              <a:rPr lang="en-GB" altLang="en-US" sz="2400" dirty="0">
                <a:latin typeface="Comic Sans MS" panose="030F0702030302020204" pitchFamily="66" charset="0"/>
              </a:rPr>
              <a:t>Researching and summarising legal information.</a:t>
            </a:r>
            <a:r>
              <a:rPr lang="en-GB" altLang="en-US" sz="2600" dirty="0">
                <a:latin typeface="Comic Sans MS" panose="030F0702030302020204" pitchFamily="66" charset="0"/>
              </a:rPr>
              <a:t>	</a:t>
            </a:r>
          </a:p>
        </p:txBody>
      </p:sp>
      <p:sp>
        <p:nvSpPr>
          <p:cNvPr id="13316" name="Content Placeholder 1"/>
          <p:cNvSpPr>
            <a:spLocks noGrp="1"/>
          </p:cNvSpPr>
          <p:nvPr>
            <p:ph sz="half" idx="2"/>
          </p:nvPr>
        </p:nvSpPr>
        <p:spPr>
          <a:xfrm>
            <a:off x="6172201" y="2420939"/>
            <a:ext cx="4316413" cy="3705225"/>
          </a:xfrm>
        </p:spPr>
        <p:txBody>
          <a:bodyPr/>
          <a:lstStyle/>
          <a:p>
            <a:r>
              <a:rPr lang="en-GB" altLang="en-US" sz="2600">
                <a:latin typeface="Comic Sans MS" panose="030F0702030302020204" pitchFamily="66" charset="0"/>
              </a:rPr>
              <a:t>Preparing legal documents.</a:t>
            </a:r>
          </a:p>
          <a:p>
            <a:r>
              <a:rPr lang="en-GB" altLang="en-US" sz="2600">
                <a:latin typeface="Comic Sans MS" panose="030F0702030302020204" pitchFamily="66" charset="0"/>
              </a:rPr>
              <a:t>Writing to clients.</a:t>
            </a:r>
          </a:p>
          <a:p>
            <a:r>
              <a:rPr lang="en-GB" altLang="en-US" sz="2600">
                <a:latin typeface="Comic Sans MS" panose="030F0702030302020204" pitchFamily="66" charset="0"/>
              </a:rPr>
              <a:t>Drawing up wills.</a:t>
            </a:r>
          </a:p>
          <a:p>
            <a:r>
              <a:rPr lang="en-GB" altLang="en-US" sz="2600">
                <a:latin typeface="Comic Sans MS" panose="030F0702030302020204" pitchFamily="66" charset="0"/>
              </a:rPr>
              <a:t>Preparing contracts.</a:t>
            </a:r>
          </a:p>
          <a:p>
            <a:r>
              <a:rPr lang="en-GB" altLang="en-US" sz="2600">
                <a:latin typeface="Comic Sans MS" panose="030F0702030302020204" pitchFamily="66" charset="0"/>
              </a:rPr>
              <a:t>Representing clients in court.</a:t>
            </a:r>
          </a:p>
          <a:p>
            <a:r>
              <a:rPr lang="en-GB" altLang="en-US" sz="2600">
                <a:latin typeface="Comic Sans MS" panose="030F0702030302020204" pitchFamily="66" charset="0"/>
              </a:rPr>
              <a:t>Preparing bills for clients.</a:t>
            </a:r>
            <a:endParaRPr lang="en-GB" altLang="en-US" sz="2600"/>
          </a:p>
        </p:txBody>
      </p:sp>
      <p:pic>
        <p:nvPicPr>
          <p:cNvPr id="13317" name="Picture 2"/>
          <p:cNvPicPr>
            <a:picLocks noChangeAspect="1"/>
          </p:cNvPicPr>
          <p:nvPr/>
        </p:nvPicPr>
        <p:blipFill>
          <a:blip r:embed="rId2">
            <a:extLst>
              <a:ext uri="{28A0092B-C50C-407E-A947-70E740481C1C}">
                <a14:useLocalDpi xmlns:a14="http://schemas.microsoft.com/office/drawing/2010/main" val="0"/>
              </a:ext>
            </a:extLst>
          </a:blip>
          <a:srcRect b="8754"/>
          <a:stretch>
            <a:fillRect/>
          </a:stretch>
        </p:blipFill>
        <p:spPr bwMode="auto">
          <a:xfrm>
            <a:off x="1558926" y="846138"/>
            <a:ext cx="170497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7939" y="1450976"/>
            <a:ext cx="4370387"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9541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500" fill="hold"/>
                                        <p:tgtEl>
                                          <p:spTgt spid="13317"/>
                                        </p:tgtEl>
                                        <p:attrNameLst>
                                          <p:attrName>ppt_x</p:attrName>
                                        </p:attrNameLst>
                                      </p:cBhvr>
                                      <p:tavLst>
                                        <p:tav tm="0">
                                          <p:val>
                                            <p:strVal val="#ppt_x"/>
                                          </p:val>
                                        </p:tav>
                                        <p:tav tm="100000">
                                          <p:val>
                                            <p:strVal val="#ppt_x"/>
                                          </p:val>
                                        </p:tav>
                                      </p:tavLst>
                                    </p:anim>
                                    <p:anim calcmode="lin" valueType="num">
                                      <p:cBhvr additive="base">
                                        <p:cTn id="8"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4"/>
                                        </p:tgtEl>
                                        <p:attrNameLst>
                                          <p:attrName>style.visibility</p:attrName>
                                        </p:attrNameLst>
                                      </p:cBhvr>
                                      <p:to>
                                        <p:strVal val="visible"/>
                                      </p:to>
                                    </p:set>
                                    <p:anim calcmode="lin" valueType="num">
                                      <p:cBhvr additive="base">
                                        <p:cTn id="13" dur="500" fill="hold"/>
                                        <p:tgtEl>
                                          <p:spTgt spid="13314"/>
                                        </p:tgtEl>
                                        <p:attrNameLst>
                                          <p:attrName>ppt_x</p:attrName>
                                        </p:attrNameLst>
                                      </p:cBhvr>
                                      <p:tavLst>
                                        <p:tav tm="0">
                                          <p:val>
                                            <p:strVal val="#ppt_x"/>
                                          </p:val>
                                        </p:tav>
                                        <p:tav tm="100000">
                                          <p:val>
                                            <p:strVal val="#ppt_x"/>
                                          </p:val>
                                        </p:tav>
                                      </p:tavLst>
                                    </p:anim>
                                    <p:anim calcmode="lin" valueType="num">
                                      <p:cBhvr additive="base">
                                        <p:cTn id="14"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318"/>
                                        </p:tgtEl>
                                        <p:attrNameLst>
                                          <p:attrName>style.visibility</p:attrName>
                                        </p:attrNameLst>
                                      </p:cBhvr>
                                      <p:to>
                                        <p:strVal val="visible"/>
                                      </p:to>
                                    </p:set>
                                    <p:anim calcmode="lin" valueType="num">
                                      <p:cBhvr additive="base">
                                        <p:cTn id="19" dur="500" fill="hold"/>
                                        <p:tgtEl>
                                          <p:spTgt spid="13318"/>
                                        </p:tgtEl>
                                        <p:attrNameLst>
                                          <p:attrName>ppt_x</p:attrName>
                                        </p:attrNameLst>
                                      </p:cBhvr>
                                      <p:tavLst>
                                        <p:tav tm="0">
                                          <p:val>
                                            <p:strVal val="#ppt_x"/>
                                          </p:val>
                                        </p:tav>
                                        <p:tav tm="100000">
                                          <p:val>
                                            <p:strVal val="#ppt_x"/>
                                          </p:val>
                                        </p:tav>
                                      </p:tavLst>
                                    </p:anim>
                                    <p:anim calcmode="lin" valueType="num">
                                      <p:cBhvr additive="base">
                                        <p:cTn id="20" dur="500" fill="hold"/>
                                        <p:tgtEl>
                                          <p:spTgt spid="1331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315">
                                            <p:txEl>
                                              <p:pRg st="0" end="0"/>
                                            </p:txEl>
                                          </p:spTgt>
                                        </p:tgtEl>
                                        <p:attrNameLst>
                                          <p:attrName>style.visibility</p:attrName>
                                        </p:attrNameLst>
                                      </p:cBhvr>
                                      <p:to>
                                        <p:strVal val="visible"/>
                                      </p:to>
                                    </p:set>
                                    <p:anim calcmode="lin" valueType="num">
                                      <p:cBhvr additive="base">
                                        <p:cTn id="25"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315">
                                            <p:txEl>
                                              <p:pRg st="1" end="1"/>
                                            </p:txEl>
                                          </p:spTgt>
                                        </p:tgtEl>
                                        <p:attrNameLst>
                                          <p:attrName>style.visibility</p:attrName>
                                        </p:attrNameLst>
                                      </p:cBhvr>
                                      <p:to>
                                        <p:strVal val="visible"/>
                                      </p:to>
                                    </p:set>
                                    <p:anim calcmode="lin" valueType="num">
                                      <p:cBhvr additive="base">
                                        <p:cTn id="29"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3315">
                                            <p:txEl>
                                              <p:pRg st="2" end="2"/>
                                            </p:txEl>
                                          </p:spTgt>
                                        </p:tgtEl>
                                        <p:attrNameLst>
                                          <p:attrName>style.visibility</p:attrName>
                                        </p:attrNameLst>
                                      </p:cBhvr>
                                      <p:to>
                                        <p:strVal val="visible"/>
                                      </p:to>
                                    </p:set>
                                    <p:anim calcmode="lin" valueType="num">
                                      <p:cBhvr additive="base">
                                        <p:cTn id="35"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3316">
                                            <p:txEl>
                                              <p:pRg st="0" end="0"/>
                                            </p:txEl>
                                          </p:spTgt>
                                        </p:tgtEl>
                                        <p:attrNameLst>
                                          <p:attrName>style.visibility</p:attrName>
                                        </p:attrNameLst>
                                      </p:cBhvr>
                                      <p:to>
                                        <p:strVal val="visible"/>
                                      </p:to>
                                    </p:set>
                                    <p:anim calcmode="lin" valueType="num">
                                      <p:cBhvr additive="base">
                                        <p:cTn id="41" dur="500" fill="hold"/>
                                        <p:tgtEl>
                                          <p:spTgt spid="13316">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316">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3316">
                                            <p:txEl>
                                              <p:pRg st="1" end="1"/>
                                            </p:txEl>
                                          </p:spTgt>
                                        </p:tgtEl>
                                        <p:attrNameLst>
                                          <p:attrName>style.visibility</p:attrName>
                                        </p:attrNameLst>
                                      </p:cBhvr>
                                      <p:to>
                                        <p:strVal val="visible"/>
                                      </p:to>
                                    </p:set>
                                    <p:anim calcmode="lin" valueType="num">
                                      <p:cBhvr additive="base">
                                        <p:cTn id="45" dur="500" fill="hold"/>
                                        <p:tgtEl>
                                          <p:spTgt spid="13316">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3316">
                                            <p:txEl>
                                              <p:pRg st="1" end="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3316">
                                            <p:txEl>
                                              <p:pRg st="2" end="2"/>
                                            </p:txEl>
                                          </p:spTgt>
                                        </p:tgtEl>
                                        <p:attrNameLst>
                                          <p:attrName>style.visibility</p:attrName>
                                        </p:attrNameLst>
                                      </p:cBhvr>
                                      <p:to>
                                        <p:strVal val="visible"/>
                                      </p:to>
                                    </p:set>
                                    <p:anim calcmode="lin" valueType="num">
                                      <p:cBhvr additive="base">
                                        <p:cTn id="49" dur="500" fill="hold"/>
                                        <p:tgtEl>
                                          <p:spTgt spid="13316">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3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3316">
                                            <p:txEl>
                                              <p:pRg st="3" end="3"/>
                                            </p:txEl>
                                          </p:spTgt>
                                        </p:tgtEl>
                                        <p:attrNameLst>
                                          <p:attrName>style.visibility</p:attrName>
                                        </p:attrNameLst>
                                      </p:cBhvr>
                                      <p:to>
                                        <p:strVal val="visible"/>
                                      </p:to>
                                    </p:set>
                                    <p:anim calcmode="lin" valueType="num">
                                      <p:cBhvr additive="base">
                                        <p:cTn id="55" dur="500" fill="hold"/>
                                        <p:tgtEl>
                                          <p:spTgt spid="13316">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316">
                                            <p:txEl>
                                              <p:pRg st="3" end="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3316">
                                            <p:txEl>
                                              <p:pRg st="4" end="4"/>
                                            </p:txEl>
                                          </p:spTgt>
                                        </p:tgtEl>
                                        <p:attrNameLst>
                                          <p:attrName>style.visibility</p:attrName>
                                        </p:attrNameLst>
                                      </p:cBhvr>
                                      <p:to>
                                        <p:strVal val="visible"/>
                                      </p:to>
                                    </p:set>
                                    <p:anim calcmode="lin" valueType="num">
                                      <p:cBhvr additive="base">
                                        <p:cTn id="59" dur="500" fill="hold"/>
                                        <p:tgtEl>
                                          <p:spTgt spid="13316">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3316">
                                            <p:txEl>
                                              <p:pRg st="4" end="4"/>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3316">
                                            <p:txEl>
                                              <p:pRg st="5" end="5"/>
                                            </p:txEl>
                                          </p:spTgt>
                                        </p:tgtEl>
                                        <p:attrNameLst>
                                          <p:attrName>style.visibility</p:attrName>
                                        </p:attrNameLst>
                                      </p:cBhvr>
                                      <p:to>
                                        <p:strVal val="visible"/>
                                      </p:to>
                                    </p:set>
                                    <p:anim calcmode="lin" valueType="num">
                                      <p:cBhvr additive="base">
                                        <p:cTn id="63" dur="500" fill="hold"/>
                                        <p:tgtEl>
                                          <p:spTgt spid="13316">
                                            <p:txEl>
                                              <p:pRg st="5" end="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331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z="4000" b="1" u="sng">
                <a:latin typeface="Comic Sans MS" panose="030F0702030302020204" pitchFamily="66" charset="0"/>
              </a:rPr>
              <a:t>What progression opportunities are there for Legal Executives? </a:t>
            </a:r>
          </a:p>
        </p:txBody>
      </p:sp>
      <p:sp>
        <p:nvSpPr>
          <p:cNvPr id="14339" name="Content Placeholder 2"/>
          <p:cNvSpPr>
            <a:spLocks noGrp="1"/>
          </p:cNvSpPr>
          <p:nvPr>
            <p:ph idx="1"/>
          </p:nvPr>
        </p:nvSpPr>
        <p:spPr>
          <a:xfrm>
            <a:off x="953037" y="1600201"/>
            <a:ext cx="8095713" cy="4525963"/>
          </a:xfrm>
        </p:spPr>
        <p:txBody>
          <a:bodyPr/>
          <a:lstStyle/>
          <a:p>
            <a:pPr>
              <a:defRPr/>
            </a:pPr>
            <a:r>
              <a:rPr lang="en-GB" altLang="en-US" sz="3600" dirty="0">
                <a:latin typeface="Comic Sans MS" panose="030F0702030302020204" pitchFamily="66" charset="0"/>
              </a:rPr>
              <a:t>CILEX Advocate</a:t>
            </a:r>
          </a:p>
          <a:p>
            <a:pPr marL="0" indent="0">
              <a:buNone/>
              <a:defRPr/>
            </a:pPr>
            <a:endParaRPr lang="en-GB" altLang="en-US" sz="3600" dirty="0">
              <a:latin typeface="Comic Sans MS" panose="030F0702030302020204" pitchFamily="66" charset="0"/>
            </a:endParaRPr>
          </a:p>
          <a:p>
            <a:pPr>
              <a:defRPr/>
            </a:pPr>
            <a:r>
              <a:rPr lang="en-GB" altLang="en-US" sz="3600" dirty="0">
                <a:latin typeface="Comic Sans MS" panose="030F0702030302020204" pitchFamily="66" charset="0"/>
              </a:rPr>
              <a:t>Senior roles </a:t>
            </a:r>
            <a:r>
              <a:rPr lang="en-GB" altLang="en-US" sz="3600" dirty="0" smtClean="0">
                <a:latin typeface="Comic Sans MS" panose="030F0702030302020204" pitchFamily="66" charset="0"/>
              </a:rPr>
              <a:t>in </a:t>
            </a:r>
            <a:r>
              <a:rPr lang="en-GB" altLang="en-US" sz="3600" dirty="0">
                <a:latin typeface="Comic Sans MS" panose="030F0702030302020204" pitchFamily="66" charset="0"/>
              </a:rPr>
              <a:t>Legal Departments</a:t>
            </a:r>
          </a:p>
          <a:p>
            <a:pPr marL="0" indent="0">
              <a:buNone/>
              <a:defRPr/>
            </a:pPr>
            <a:endParaRPr lang="en-GB" altLang="en-US" sz="3600" dirty="0">
              <a:latin typeface="Comic Sans MS" panose="030F0702030302020204" pitchFamily="66" charset="0"/>
            </a:endParaRPr>
          </a:p>
          <a:p>
            <a:pPr>
              <a:defRPr/>
            </a:pPr>
            <a:r>
              <a:rPr lang="en-GB" altLang="en-US" sz="3600" dirty="0">
                <a:latin typeface="Comic Sans MS" panose="030F0702030302020204" pitchFamily="66" charset="0"/>
              </a:rPr>
              <a:t>Partner in a Law Firms</a:t>
            </a:r>
          </a:p>
          <a:p>
            <a:pPr>
              <a:defRPr/>
            </a:pPr>
            <a:r>
              <a:rPr lang="en-GB" altLang="en-US" sz="3600" dirty="0">
                <a:latin typeface="Comic Sans MS" panose="030F0702030302020204" pitchFamily="66" charset="0"/>
              </a:rPr>
              <a:t>Judiciary! </a:t>
            </a:r>
          </a:p>
        </p:txBody>
      </p:sp>
      <p:pic>
        <p:nvPicPr>
          <p:cNvPr id="1434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48526" y="1417638"/>
            <a:ext cx="29622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4425" y="3524251"/>
            <a:ext cx="2808288"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547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340"/>
                                        </p:tgtEl>
                                        <p:attrNameLst>
                                          <p:attrName>style.visibility</p:attrName>
                                        </p:attrNameLst>
                                      </p:cBhvr>
                                      <p:to>
                                        <p:strVal val="visible"/>
                                      </p:to>
                                    </p:set>
                                    <p:anim calcmode="lin" valueType="num">
                                      <p:cBhvr additive="base">
                                        <p:cTn id="13" dur="500" fill="hold"/>
                                        <p:tgtEl>
                                          <p:spTgt spid="14340"/>
                                        </p:tgtEl>
                                        <p:attrNameLst>
                                          <p:attrName>ppt_x</p:attrName>
                                        </p:attrNameLst>
                                      </p:cBhvr>
                                      <p:tavLst>
                                        <p:tav tm="0">
                                          <p:val>
                                            <p:strVal val="#ppt_x"/>
                                          </p:val>
                                        </p:tav>
                                        <p:tav tm="100000">
                                          <p:val>
                                            <p:strVal val="#ppt_x"/>
                                          </p:val>
                                        </p:tav>
                                      </p:tavLst>
                                    </p:anim>
                                    <p:anim calcmode="lin" valueType="num">
                                      <p:cBhvr additive="base">
                                        <p:cTn id="14"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339">
                                            <p:txEl>
                                              <p:pRg st="0" end="0"/>
                                            </p:txEl>
                                          </p:spTgt>
                                        </p:tgtEl>
                                        <p:attrNameLst>
                                          <p:attrName>style.visibility</p:attrName>
                                        </p:attrNameLst>
                                      </p:cBhvr>
                                      <p:to>
                                        <p:strVal val="visible"/>
                                      </p:to>
                                    </p:set>
                                    <p:anim calcmode="lin" valueType="num">
                                      <p:cBhvr additive="base">
                                        <p:cTn id="19"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339">
                                            <p:txEl>
                                              <p:pRg st="2" end="2"/>
                                            </p:txEl>
                                          </p:spTgt>
                                        </p:tgtEl>
                                        <p:attrNameLst>
                                          <p:attrName>style.visibility</p:attrName>
                                        </p:attrNameLst>
                                      </p:cBhvr>
                                      <p:to>
                                        <p:strVal val="visible"/>
                                      </p:to>
                                    </p:set>
                                    <p:anim calcmode="lin" valueType="num">
                                      <p:cBhvr additive="base">
                                        <p:cTn id="25"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341"/>
                                        </p:tgtEl>
                                        <p:attrNameLst>
                                          <p:attrName>style.visibility</p:attrName>
                                        </p:attrNameLst>
                                      </p:cBhvr>
                                      <p:to>
                                        <p:strVal val="visible"/>
                                      </p:to>
                                    </p:set>
                                    <p:anim calcmode="lin" valueType="num">
                                      <p:cBhvr additive="base">
                                        <p:cTn id="31" dur="500" fill="hold"/>
                                        <p:tgtEl>
                                          <p:spTgt spid="14341"/>
                                        </p:tgtEl>
                                        <p:attrNameLst>
                                          <p:attrName>ppt_x</p:attrName>
                                        </p:attrNameLst>
                                      </p:cBhvr>
                                      <p:tavLst>
                                        <p:tav tm="0">
                                          <p:val>
                                            <p:strVal val="#ppt_x"/>
                                          </p:val>
                                        </p:tav>
                                        <p:tav tm="100000">
                                          <p:val>
                                            <p:strVal val="#ppt_x"/>
                                          </p:val>
                                        </p:tav>
                                      </p:tavLst>
                                    </p:anim>
                                    <p:anim calcmode="lin" valueType="num">
                                      <p:cBhvr additive="base">
                                        <p:cTn id="32"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4339">
                                            <p:txEl>
                                              <p:pRg st="4" end="4"/>
                                            </p:txEl>
                                          </p:spTgt>
                                        </p:tgtEl>
                                        <p:attrNameLst>
                                          <p:attrName>style.visibility</p:attrName>
                                        </p:attrNameLst>
                                      </p:cBhvr>
                                      <p:to>
                                        <p:strVal val="visible"/>
                                      </p:to>
                                    </p:set>
                                    <p:anim calcmode="lin" valueType="num">
                                      <p:cBhvr additive="base">
                                        <p:cTn id="37"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9">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4339">
                                            <p:txEl>
                                              <p:pRg st="5" end="5"/>
                                            </p:txEl>
                                          </p:spTgt>
                                        </p:tgtEl>
                                        <p:attrNameLst>
                                          <p:attrName>style.visibility</p:attrName>
                                        </p:attrNameLst>
                                      </p:cBhvr>
                                      <p:to>
                                        <p:strVal val="visible"/>
                                      </p:to>
                                    </p:set>
                                    <p:anim calcmode="lin" valueType="num">
                                      <p:cBhvr additive="base">
                                        <p:cTn id="41"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E6F1CF32E07EF428A2ED9421A6E5989" ma:contentTypeVersion="1" ma:contentTypeDescription="Create a new document." ma:contentTypeScope="" ma:versionID="914083ff479b9562113c6f54eabf1698">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2B5203-395C-4BE5-9AD7-1D6434038F23}">
  <ds:schemaRefs>
    <ds:schemaRef ds:uri="http://schemas.microsoft.com/sharepoint/v3/contenttype/forms"/>
  </ds:schemaRefs>
</ds:datastoreItem>
</file>

<file path=customXml/itemProps2.xml><?xml version="1.0" encoding="utf-8"?>
<ds:datastoreItem xmlns:ds="http://schemas.openxmlformats.org/officeDocument/2006/customXml" ds:itemID="{C7BFD99D-A8DB-444E-B189-5022670E5660}">
  <ds:schemaRefs>
    <ds:schemaRef ds:uri="http://schemas.openxmlformats.org/package/2006/metadata/core-properties"/>
    <ds:schemaRef ds:uri="http://schemas.microsoft.com/office/infopath/2007/PartnerControls"/>
    <ds:schemaRef ds:uri="http://purl.org/dc/dcmitype/"/>
    <ds:schemaRef ds:uri="http://www.w3.org/XML/1998/namespace"/>
    <ds:schemaRef ds:uri="http://schemas.microsoft.com/office/2006/documentManagement/types"/>
    <ds:schemaRef ds:uri="http://schemas.microsoft.com/office/2006/metadata/properties"/>
    <ds:schemaRef ds:uri="http://purl.org/dc/terms/"/>
    <ds:schemaRef ds:uri="http://schemas.microsoft.com/sharepoint/v3"/>
    <ds:schemaRef ds:uri="http://purl.org/dc/elements/1.1/"/>
  </ds:schemaRefs>
</ds:datastoreItem>
</file>

<file path=customXml/itemProps3.xml><?xml version="1.0" encoding="utf-8"?>
<ds:datastoreItem xmlns:ds="http://schemas.openxmlformats.org/officeDocument/2006/customXml" ds:itemID="{363621EC-83AB-4D04-84D5-1E18C4201C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487</TotalTime>
  <Words>522</Words>
  <Application>Microsoft Office PowerPoint</Application>
  <PresentationFormat>Widescreen</PresentationFormat>
  <Paragraphs>68</Paragraphs>
  <Slides>11</Slides>
  <Notes>0</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11</vt:i4>
      </vt:variant>
    </vt:vector>
  </HeadingPairs>
  <TitlesOfParts>
    <vt:vector size="24" baseType="lpstr">
      <vt:lpstr>Aharoni</vt:lpstr>
      <vt:lpstr>Arial</vt:lpstr>
      <vt:lpstr>Calibri</vt:lpstr>
      <vt:lpstr>Calibri Light</vt:lpstr>
      <vt:lpstr>Comic Sans MS</vt:lpstr>
      <vt:lpstr>Office Theme</vt:lpstr>
      <vt:lpstr>Default Design</vt:lpstr>
      <vt:lpstr>1_Default Design</vt:lpstr>
      <vt:lpstr>2_Default Design</vt:lpstr>
      <vt:lpstr>3_Default Design</vt:lpstr>
      <vt:lpstr>4_Default Design</vt:lpstr>
      <vt:lpstr>5_Default Design</vt:lpstr>
      <vt:lpstr>6_Default Design</vt:lpstr>
      <vt:lpstr>Welcome to Explore +  – LAW NEXT – Week 5;</vt:lpstr>
      <vt:lpstr>What are we covering today? – Week </vt:lpstr>
      <vt:lpstr>LEGAL EXECUTIVES</vt:lpstr>
      <vt:lpstr>What is a Legal Executive? </vt:lpstr>
      <vt:lpstr>What work does a Legal Executive do? And where can they work? </vt:lpstr>
      <vt:lpstr>What work does a Legal Executive do? And where can they work? (continued)  </vt:lpstr>
      <vt:lpstr> What are the areas that a Legal Executives can specialise in?   </vt:lpstr>
      <vt:lpstr>What are the everyday tasks of a Legal Executive? </vt:lpstr>
      <vt:lpstr>What progression opportunities are there for Legal Executives? </vt:lpstr>
      <vt:lpstr>Keep up to date with the law and career support sites</vt:lpstr>
      <vt:lpstr>The Lawyer Portal is partnered with the Bar Council &amp; CILEx and is written by lawyers, with contributions from top law firms. https://www.thelawyerportal.com/about-the-lawyer-portal/  </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Explore +  – LAW NEXT – Week 2;</dc:title>
  <dc:creator>Sarah Hawen</dc:creator>
  <cp:lastModifiedBy>admin</cp:lastModifiedBy>
  <cp:revision>30</cp:revision>
  <cp:lastPrinted>2019-10-18T07:19:38Z</cp:lastPrinted>
  <dcterms:created xsi:type="dcterms:W3CDTF">2019-10-17T15:47:03Z</dcterms:created>
  <dcterms:modified xsi:type="dcterms:W3CDTF">2019-11-14T21:27:35Z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0x0101003E6F1CF32E07EF428A2ED9421A6E5989</vt:lpwstr>
  </property>
</Properties>
</file>