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9" r:id="rId7"/>
    <p:sldId id="281" r:id="rId8"/>
    <p:sldId id="277" r:id="rId9"/>
    <p:sldId id="278" r:id="rId10"/>
    <p:sldId id="279" r:id="rId11"/>
    <p:sldId id="271" r:id="rId12"/>
    <p:sldId id="274" r:id="rId13"/>
    <p:sldId id="276" r:id="rId14"/>
    <p:sldId id="275" r:id="rId15"/>
    <p:sldId id="273" r:id="rId16"/>
    <p:sldId id="280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0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5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3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AC23-C4D7-4328-BF42-EA6790B5B98B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remecourt.uk/news/judicial-vacancies.html" TargetMode="External"/><Relationship Id="rId2" Type="http://schemas.openxmlformats.org/officeDocument/2006/relationships/hyperlink" Target="https://www.supremecourt.uk/about/introductory-film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btj.justice.gov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4" y="1122363"/>
            <a:ext cx="10139966" cy="2387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Welcome to Explore + </a:t>
            </a:r>
            <a:br>
              <a:rPr lang="en-GB" dirty="0" smtClean="0"/>
            </a:br>
            <a:r>
              <a:rPr lang="en-GB" dirty="0" smtClean="0"/>
              <a:t>– LAW NEXT – Week 6;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19" y="3603786"/>
            <a:ext cx="4365939" cy="2526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0" y="3602038"/>
            <a:ext cx="3889420" cy="25283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4" y="3602038"/>
            <a:ext cx="10255876" cy="215481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ROLE OF A JUDGE – APPEALS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endParaRPr lang="en-GB" alt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Hear application for Appeal and either grant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leave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or refuse an 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Appeal.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Hear Appeal </a:t>
            </a: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only cases.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Criminal = appeals against sentence +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conviction,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acquittals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and points </a:t>
            </a: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of Law.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Civil =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appeals against Liability, amount </a:t>
            </a: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damages/remedies awarded and points of law.</a:t>
            </a:r>
            <a:endParaRPr lang="en-GB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28388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ROLE OF A JUDGE – IN APPEALS; 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hlinkClick r:id="rId2"/>
              </a:rPr>
              <a:t>https://</a:t>
            </a:r>
            <a:r>
              <a:rPr lang="en-GB" sz="4400" dirty="0" smtClean="0">
                <a:hlinkClick r:id="rId2"/>
              </a:rPr>
              <a:t>www.supremecourt.uk/about/introductory-film.html</a:t>
            </a:r>
            <a:r>
              <a:rPr lang="en-GB" sz="4400" dirty="0" smtClean="0"/>
              <a:t> </a:t>
            </a:r>
          </a:p>
          <a:p>
            <a:pPr marL="0" indent="0">
              <a:buNone/>
            </a:pPr>
            <a:r>
              <a:rPr lang="en-GB" sz="4400" dirty="0">
                <a:hlinkClick r:id="rId3"/>
              </a:rPr>
              <a:t>https://</a:t>
            </a:r>
            <a:r>
              <a:rPr lang="en-GB" sz="4400" dirty="0" smtClean="0">
                <a:hlinkClick r:id="rId3"/>
              </a:rPr>
              <a:t>www.supremecourt.uk/news/judicial-vacancies.html</a:t>
            </a:r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27453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HOW </a:t>
            </a:r>
            <a:r>
              <a:rPr lang="en-GB" sz="5400" dirty="0"/>
              <a:t>DO YOU BECOME ONE</a:t>
            </a:r>
            <a:br>
              <a:rPr lang="en-GB" sz="5400" dirty="0"/>
            </a:b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Apply!!!</a:t>
            </a:r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6" y="2607368"/>
            <a:ext cx="4645920" cy="303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36" t="13689" r="19447" b="8319"/>
          <a:stretch/>
        </p:blipFill>
        <p:spPr>
          <a:xfrm>
            <a:off x="5705341" y="2240924"/>
            <a:ext cx="4572001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>+ CAREER </a:t>
            </a:r>
            <a:r>
              <a:rPr lang="en-GB" sz="5400" dirty="0" smtClean="0"/>
              <a:t>PROGRESSION – FOR A JUDGE. </a:t>
            </a:r>
            <a:r>
              <a:rPr lang="en-GB" sz="5400" dirty="0"/>
              <a:t/>
            </a:r>
            <a:br>
              <a:rPr lang="en-GB" sz="5400" dirty="0"/>
            </a:b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703" y="2074803"/>
            <a:ext cx="3583681" cy="3154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4" y="2074804"/>
            <a:ext cx="2143125" cy="335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612" y="2074804"/>
            <a:ext cx="2813621" cy="33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Want to find out more? Further reading; </a:t>
            </a:r>
            <a:endParaRPr lang="en-GB" sz="5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64227">
            <a:off x="544860" y="1978982"/>
            <a:ext cx="3039414" cy="3815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223" y="2125421"/>
            <a:ext cx="2900490" cy="368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4868214"/>
            <a:ext cx="2990850" cy="192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6216">
            <a:off x="7417169" y="1749265"/>
            <a:ext cx="3083489" cy="44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What are we covering today? – JUDGES 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endParaRPr lang="en-GB" sz="4400" dirty="0" smtClean="0"/>
          </a:p>
          <a:p>
            <a:r>
              <a:rPr lang="en-GB" sz="4400" dirty="0" smtClean="0"/>
              <a:t>JUDGES- WHAT </a:t>
            </a:r>
            <a:r>
              <a:rPr lang="en-GB" sz="4400" dirty="0"/>
              <a:t>IS THEIR </a:t>
            </a:r>
            <a:r>
              <a:rPr lang="en-GB" sz="4400" dirty="0" smtClean="0"/>
              <a:t>ROLE and WORKLOAD? 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HOW </a:t>
            </a:r>
            <a:r>
              <a:rPr lang="en-GB" sz="4400" dirty="0"/>
              <a:t>DO YOU BECOME </a:t>
            </a:r>
            <a:r>
              <a:rPr lang="en-GB" sz="4400" dirty="0" smtClean="0"/>
              <a:t>ONE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+ </a:t>
            </a:r>
            <a:r>
              <a:rPr lang="en-GB" sz="4400" dirty="0"/>
              <a:t>CAREER PROGRESSION.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14" y="3444494"/>
            <a:ext cx="3583681" cy="22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WHAT’S YOUR IMAGE OF A JUDGE? </a:t>
            </a:r>
            <a:endParaRPr lang="en-GB" sz="5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2" y="2323485"/>
            <a:ext cx="4108361" cy="284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453" y="2672393"/>
            <a:ext cx="3013657" cy="2492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4749" y="2323485"/>
            <a:ext cx="3644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AGE</a:t>
            </a:r>
          </a:p>
          <a:p>
            <a:r>
              <a:rPr lang="en-GB" sz="3600" dirty="0" smtClean="0"/>
              <a:t>GENDER </a:t>
            </a:r>
          </a:p>
          <a:p>
            <a:r>
              <a:rPr lang="en-GB" sz="3600" dirty="0" smtClean="0"/>
              <a:t>EDUCATION BACKGROUND</a:t>
            </a:r>
          </a:p>
          <a:p>
            <a:r>
              <a:rPr lang="en-GB" sz="3600" dirty="0" smtClean="0"/>
              <a:t>SOCIAL STATUS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593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THE STATEMENTS ABOUT THE JUDICIARY….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7852"/>
            <a:ext cx="4613656" cy="313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88" y="2067851"/>
            <a:ext cx="3251178" cy="31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1774825" y="285750"/>
            <a:ext cx="8174038" cy="3359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>What is the role of a Judge?</a:t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b="1" smtClean="0">
                <a:latin typeface="Comic Sans MS" panose="030F0702030302020204" pitchFamily="66" charset="0"/>
              </a:rPr>
              <a:t/>
            </a:r>
            <a:br>
              <a:rPr lang="en-GB" altLang="en-US" b="1" smtClean="0">
                <a:latin typeface="Comic Sans MS" panose="030F0702030302020204" pitchFamily="66" charset="0"/>
              </a:rPr>
            </a:br>
            <a:r>
              <a:rPr lang="en-GB" altLang="en-US" smtClean="0">
                <a:latin typeface="Comic Sans MS" panose="030F0702030302020204" pitchFamily="66" charset="0"/>
              </a:rPr>
              <a:t>Does this role vary, according to the different type/level of Judge?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50" y="1661566"/>
            <a:ext cx="4747316" cy="2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6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906087" y="152400"/>
            <a:ext cx="10823171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latin typeface="Comic Sans MS" panose="030F0702030302020204" pitchFamily="66" charset="0"/>
              </a:rPr>
              <a:t>Judges</a:t>
            </a:r>
            <a:r>
              <a:rPr lang="en-GB" altLang="en-US" sz="4400" b="1" dirty="0">
                <a:latin typeface="Comic Sans MS" panose="030F0702030302020204" pitchFamily="66" charset="0"/>
              </a:rPr>
              <a:t>…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</a:rPr>
              <a:t>Generally Judges are either barristers or solicitors,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</a:rPr>
              <a:t>Although some may be academic lawyers. It is also possible for legal executives to attain judicial office (as of Nov 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</a:rPr>
              <a:t>Appointments to the Bench are made by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an independent </a:t>
            </a:r>
            <a:r>
              <a:rPr lang="en-GB" altLang="en-US" sz="2400" b="1" dirty="0">
                <a:latin typeface="Comic Sans MS" panose="030F0702030302020204" pitchFamily="66" charset="0"/>
              </a:rPr>
              <a:t>Appointment Commissions (The Judicial Appointments Commission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) FOR ALL LELVEL OF JUDGES OTHER THAN THOSE IN THE SUPREME COURT.</a:t>
            </a:r>
            <a:endParaRPr lang="en-GB" altLang="en-U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</a:rPr>
              <a:t>To be a judge you must first have the relevant legal qualification, as set down in The Tribunals, Court and Enforcement Act 2007.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4099" name="Picture 3" descr="C:\Documents and Settings\Nelly\My Documents\Work Files\My Pictures\100_Court_Judge_Cartoon_28_May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42" y="332510"/>
            <a:ext cx="23574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7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952626" y="228600"/>
            <a:ext cx="8486775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chemeClr val="tx2"/>
                </a:solidFill>
                <a:latin typeface="Comic Sans MS" panose="030F0702030302020204" pitchFamily="66" charset="0"/>
              </a:rPr>
              <a:t>Two Types of Judges: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u="sng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376092"/>
                </a:solidFill>
                <a:latin typeface="Comic Sans MS" panose="030F0702030302020204" pitchFamily="66" charset="0"/>
              </a:rPr>
              <a:t>Inferior Judges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These are all judges below those that serve in the High Court.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solidFill>
                <a:srgbClr val="37609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solidFill>
                <a:srgbClr val="37609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solidFill>
                <a:srgbClr val="37609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u="sng">
              <a:solidFill>
                <a:srgbClr val="376092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>
                <a:solidFill>
                  <a:srgbClr val="376092"/>
                </a:solidFill>
                <a:latin typeface="Comic Sans MS" panose="030F0702030302020204" pitchFamily="66" charset="0"/>
              </a:rPr>
              <a:t>Superior Judges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All judges who serve in the High Court and above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i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i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i="1"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Documents and Settings\Nelly\My Documents\Work Files\My Pictures\Wig-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714625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5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ROLE OF A JUDGE – IN THE TRIAL COURTS; 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role = to interpret and apply the law.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Criminal </a:t>
            </a: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= to direct the Jury and pass sentence.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Civil = decide the outcome, Liable/Not liable and amount of compensation. </a:t>
            </a:r>
          </a:p>
          <a:p>
            <a:pPr marL="0" indent="0">
              <a:buNone/>
            </a:pP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14132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b="1" u="sng" dirty="0" smtClean="0"/>
              <a:t>ROLE OF A JUDGE – IN THE TRIAL COURTS; 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You be the judge; could you choose an appropriate </a:t>
            </a:r>
            <a:r>
              <a:rPr lang="en-GB" sz="4400" dirty="0" smtClean="0"/>
              <a:t>sentence?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>
                <a:hlinkClick r:id="rId2"/>
              </a:rPr>
              <a:t>http://ybtj.justice.gov.uk</a:t>
            </a:r>
            <a:r>
              <a:rPr lang="en-GB" sz="4400" dirty="0" smtClean="0">
                <a:hlinkClick r:id="rId2"/>
              </a:rPr>
              <a:t>/</a:t>
            </a:r>
            <a:r>
              <a:rPr lang="en-GB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F1CF32E07EF428A2ED9421A6E5989" ma:contentTypeVersion="1" ma:contentTypeDescription="Create a new document." ma:contentTypeScope="" ma:versionID="914083ff479b9562113c6f54eabf16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BFD99D-A8DB-444E-B189-5022670E5660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D2B5203-395C-4BE5-9AD7-1D6434038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3621EC-83AB-4D04-84D5-1E18C4201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318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Welcome to Explore +  – LAW NEXT – Week 6;</vt:lpstr>
      <vt:lpstr>What are we covering today? – JUDGES </vt:lpstr>
      <vt:lpstr>WHAT’S YOUR IMAGE OF A JUDGE? </vt:lpstr>
      <vt:lpstr>ARE THE STATEMENTS ABOUT THE JUDICIARY…. </vt:lpstr>
      <vt:lpstr>     What is the role of a Judge?     Does this role vary, according to the different type/level of Judge? </vt:lpstr>
      <vt:lpstr>PowerPoint Presentation</vt:lpstr>
      <vt:lpstr>PowerPoint Presentation</vt:lpstr>
      <vt:lpstr>ROLE OF A JUDGE – IN THE TRIAL COURTS; </vt:lpstr>
      <vt:lpstr>ROLE OF A JUDGE – IN THE TRIAL COURTS; </vt:lpstr>
      <vt:lpstr>ROLE OF A JUDGE – APPEALS</vt:lpstr>
      <vt:lpstr>ROLE OF A JUDGE – IN APPEALS; </vt:lpstr>
      <vt:lpstr> HOW DO YOU BECOME ONE </vt:lpstr>
      <vt:lpstr> + CAREER PROGRESSION – FOR A JUDGE.  </vt:lpstr>
      <vt:lpstr>Want to find out more? Further reading;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Explore +  – LAW NEXT – Week 2;</dc:title>
  <dc:creator>Sarah Hawen</dc:creator>
  <cp:lastModifiedBy>admin</cp:lastModifiedBy>
  <cp:revision>38</cp:revision>
  <cp:lastPrinted>2019-10-18T07:19:38Z</cp:lastPrinted>
  <dcterms:created xsi:type="dcterms:W3CDTF">2019-10-17T15:47:03Z</dcterms:created>
  <dcterms:modified xsi:type="dcterms:W3CDTF">2019-11-21T21:15:09Z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0x0101003E6F1CF32E07EF428A2ED9421A6E5989</vt:lpwstr>
  </property>
</Properties>
</file>