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1" r:id="rId7"/>
    <p:sldId id="277" r:id="rId8"/>
    <p:sldId id="278" r:id="rId9"/>
    <p:sldId id="281" r:id="rId10"/>
    <p:sldId id="282" r:id="rId11"/>
    <p:sldId id="286" r:id="rId12"/>
    <p:sldId id="284" r:id="rId13"/>
    <p:sldId id="274" r:id="rId14"/>
    <p:sldId id="276" r:id="rId15"/>
    <p:sldId id="285" r:id="rId16"/>
    <p:sldId id="273" r:id="rId17"/>
    <p:sldId id="279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41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2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65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45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0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46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25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5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73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1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8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AC23-C4D7-4328-BF42-EA6790B5B98B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06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EISDHXeXyv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_ww1IXEJGY" TargetMode="External"/><Relationship Id="rId2" Type="http://schemas.openxmlformats.org/officeDocument/2006/relationships/hyperlink" Target="https://www.lexisnexis.co.uk/research-and-reports/in-house/the-evolution-of-the-in-house-counsel-role.html#vid-ifram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19AyT4Cm_2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so5wxciDjz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34" y="1122363"/>
            <a:ext cx="10139966" cy="2387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Welcome to Explore + </a:t>
            </a:r>
            <a:br>
              <a:rPr lang="en-GB" dirty="0" smtClean="0"/>
            </a:br>
            <a:r>
              <a:rPr lang="en-GB" dirty="0" smtClean="0"/>
              <a:t>– LAW NEXT – Week </a:t>
            </a:r>
            <a:r>
              <a:rPr lang="en-GB" dirty="0"/>
              <a:t>7</a:t>
            </a:r>
            <a:r>
              <a:rPr lang="en-GB" dirty="0" smtClean="0"/>
              <a:t>;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219" y="3603786"/>
            <a:ext cx="4365939" cy="2526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46" y="3602038"/>
            <a:ext cx="4212331" cy="26184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124" y="3602038"/>
            <a:ext cx="10255876" cy="215481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2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5400" b="1" u="sng" dirty="0" smtClean="0"/>
              <a:t>Why work </a:t>
            </a:r>
            <a:r>
              <a:rPr lang="en-GB" sz="5400" b="1" u="sng" dirty="0"/>
              <a:t>in house? </a:t>
            </a:r>
            <a:r>
              <a:rPr lang="en-GB" sz="3100" b="1" u="sng" dirty="0">
                <a:hlinkClick r:id="rId2"/>
              </a:rPr>
              <a:t>https://</a:t>
            </a:r>
            <a:r>
              <a:rPr lang="en-GB" sz="3100" b="1" u="sng" dirty="0" smtClean="0">
                <a:hlinkClick r:id="rId2"/>
              </a:rPr>
              <a:t>www.youtube.com/watch?v=EISDHXeXyvo</a:t>
            </a:r>
            <a:r>
              <a:rPr lang="en-GB" sz="3100" b="1" u="sng" dirty="0" smtClean="0"/>
              <a:t> </a:t>
            </a:r>
            <a:endParaRPr lang="en-GB" sz="3100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7417"/>
              </p:ext>
            </p:extLst>
          </p:nvPr>
        </p:nvGraphicFramePr>
        <p:xfrm>
          <a:off x="309563" y="1825623"/>
          <a:ext cx="11044238" cy="4679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2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2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0456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PROS 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CONS</a:t>
                      </a:r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36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Not driven by chargeable hours &amp; fees.</a:t>
                      </a:r>
                    </a:p>
                    <a:p>
                      <a:r>
                        <a:rPr lang="en-GB" sz="3600" dirty="0" smtClean="0"/>
                        <a:t>You have an in depth knowledge of your client.</a:t>
                      </a:r>
                    </a:p>
                    <a:p>
                      <a:r>
                        <a:rPr lang="en-GB" sz="3600" dirty="0" smtClean="0"/>
                        <a:t>Variety in your working day.</a:t>
                      </a:r>
                    </a:p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Salary.</a:t>
                      </a:r>
                    </a:p>
                    <a:p>
                      <a:r>
                        <a:rPr lang="en-GB" sz="4000" dirty="0" smtClean="0"/>
                        <a:t>Perceived as a cost to the company.</a:t>
                      </a:r>
                    </a:p>
                    <a:p>
                      <a:r>
                        <a:rPr lang="en-GB" sz="4000" dirty="0" smtClean="0"/>
                        <a:t>Perceived as a spoiler!</a:t>
                      </a:r>
                    </a:p>
                    <a:p>
                      <a:r>
                        <a:rPr lang="en-GB" sz="4000" dirty="0" smtClean="0"/>
                        <a:t>Sole lawyer problems.</a:t>
                      </a:r>
                    </a:p>
                    <a:p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359" y="502276"/>
            <a:ext cx="3098442" cy="108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5400" b="1" u="sng" dirty="0" smtClean="0"/>
              <a:t>IN HOUSE LAWYERS ARE ON THE RISE!!!</a:t>
            </a:r>
            <a:endParaRPr lang="en-GB" sz="54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35" y="2006824"/>
            <a:ext cx="4088505" cy="413639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25792" y="1690688"/>
            <a:ext cx="5988676" cy="2559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792" y="4376201"/>
            <a:ext cx="6228008" cy="21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1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81A5D-28E9-A541-8928-02545063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05" y="365125"/>
            <a:ext cx="11578106" cy="192731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How do you get </a:t>
            </a:r>
            <a:r>
              <a:rPr lang="en-US" b="1" dirty="0"/>
              <a:t>a </a:t>
            </a:r>
            <a:r>
              <a:rPr lang="en-US" b="1" dirty="0" smtClean="0"/>
              <a:t>job as an In-house lawyer?</a:t>
            </a:r>
            <a:br>
              <a:rPr lang="en-US" b="1" dirty="0" smtClean="0"/>
            </a:br>
            <a:r>
              <a:rPr lang="en-US" b="1" dirty="0" smtClean="0"/>
              <a:t>How do you become one? </a:t>
            </a:r>
            <a:br>
              <a:rPr lang="en-US" b="1" dirty="0" smtClean="0"/>
            </a:br>
            <a:r>
              <a:rPr lang="en-US" b="1" dirty="0" smtClean="0"/>
              <a:t>Do you train via a different route? 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07397-E696-5347-A286-9AF3332E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87" y="2485623"/>
            <a:ext cx="10980313" cy="36913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same as you would do for any other job, apply..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As a qualified lawyer;  Training contracts, Solicitor </a:t>
            </a:r>
            <a:r>
              <a:rPr lang="en-US" sz="3200" dirty="0"/>
              <a:t>or </a:t>
            </a:r>
            <a:r>
              <a:rPr lang="en-US" sz="3200" dirty="0" smtClean="0"/>
              <a:t>Barrister, Law </a:t>
            </a:r>
            <a:r>
              <a:rPr lang="en-US" sz="3200" dirty="0"/>
              <a:t>or non-law </a:t>
            </a:r>
            <a:r>
              <a:rPr lang="en-US" sz="3200" dirty="0" smtClean="0"/>
              <a:t>degree + In house legal executives/paralegals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99" y="2975620"/>
            <a:ext cx="270510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300" t="47138" r="20437" b="29270"/>
          <a:stretch/>
        </p:blipFill>
        <p:spPr>
          <a:xfrm>
            <a:off x="3683359" y="3011039"/>
            <a:ext cx="7237926" cy="172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1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5400" dirty="0"/>
              <a:t>+ CAREER PROGRESSION.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sz="4400" dirty="0" smtClean="0"/>
              <a:t>AKA - in-house counsel/strategic </a:t>
            </a:r>
            <a:r>
              <a:rPr lang="en-GB" sz="4400" dirty="0"/>
              <a:t>business </a:t>
            </a:r>
            <a:r>
              <a:rPr lang="en-GB" sz="4400" dirty="0" smtClean="0"/>
              <a:t>partner – rise to the top…..</a:t>
            </a:r>
          </a:p>
          <a:p>
            <a:r>
              <a:rPr lang="en-GB" sz="4400" dirty="0">
                <a:hlinkClick r:id="rId2"/>
              </a:rPr>
              <a:t>https://</a:t>
            </a:r>
            <a:r>
              <a:rPr lang="en-GB" sz="4400" dirty="0" smtClean="0">
                <a:hlinkClick r:id="rId2"/>
              </a:rPr>
              <a:t>www.lexisnexis.co.uk/research-and-reports/in-house/the-evolution-of-the-in-house-counsel-role.html#vid-iframe</a:t>
            </a:r>
            <a:endParaRPr lang="en-GB" sz="4400" dirty="0" smtClean="0"/>
          </a:p>
          <a:p>
            <a:r>
              <a:rPr lang="en-GB" sz="4400" dirty="0" smtClean="0"/>
              <a:t>Company Secretary </a:t>
            </a:r>
            <a:r>
              <a:rPr lang="en-GB" sz="4400" dirty="0" smtClean="0">
                <a:hlinkClick r:id="rId3"/>
              </a:rPr>
              <a:t>https</a:t>
            </a:r>
            <a:r>
              <a:rPr lang="en-GB" sz="4400" dirty="0">
                <a:hlinkClick r:id="rId3"/>
              </a:rPr>
              <a:t>://</a:t>
            </a:r>
            <a:r>
              <a:rPr lang="en-GB" sz="4400" dirty="0" smtClean="0">
                <a:hlinkClick r:id="rId3"/>
              </a:rPr>
              <a:t>www.youtube.com/watch?v=U_ww1IXEJGY</a:t>
            </a:r>
            <a:r>
              <a:rPr lang="en-GB" sz="4400" dirty="0" smtClean="0"/>
              <a:t> </a:t>
            </a:r>
          </a:p>
          <a:p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42583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u="sng" dirty="0"/>
              <a:t>Want to find out more? Further reading;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63185">
            <a:off x="838200" y="2346905"/>
            <a:ext cx="3012583" cy="4015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1668">
            <a:off x="8184462" y="2168218"/>
            <a:ext cx="2884868" cy="4380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938" y="2346905"/>
            <a:ext cx="2871989" cy="39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8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b="1" u="sng" dirty="0" smtClean="0"/>
              <a:t>What are we covering today? – </a:t>
            </a:r>
            <a:br>
              <a:rPr lang="en-GB" sz="5400" b="1" u="sng" dirty="0" smtClean="0"/>
            </a:br>
            <a:r>
              <a:rPr lang="en-GB" sz="5400" b="1" u="sng" dirty="0" smtClean="0"/>
              <a:t>IN –HOUSE lawyers</a:t>
            </a: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400" dirty="0" smtClean="0"/>
              <a:t> WHAT </a:t>
            </a:r>
            <a:r>
              <a:rPr lang="en-GB" sz="4400" dirty="0"/>
              <a:t>IS THEIR </a:t>
            </a:r>
            <a:r>
              <a:rPr lang="en-GB" sz="4400" dirty="0" smtClean="0"/>
              <a:t>ROLE and WORKLOAD? </a:t>
            </a:r>
          </a:p>
          <a:p>
            <a:r>
              <a:rPr lang="en-GB" sz="4400" dirty="0" smtClean="0"/>
              <a:t>HOW </a:t>
            </a:r>
            <a:r>
              <a:rPr lang="en-GB" sz="4400" dirty="0"/>
              <a:t>DO YOU BECOME </a:t>
            </a:r>
            <a:r>
              <a:rPr lang="en-GB" sz="4400" dirty="0" smtClean="0"/>
              <a:t>ONE</a:t>
            </a:r>
          </a:p>
          <a:p>
            <a:r>
              <a:rPr lang="en-GB" sz="4400" dirty="0" smtClean="0"/>
              <a:t>+ </a:t>
            </a:r>
            <a:r>
              <a:rPr lang="en-GB" sz="4400" dirty="0"/>
              <a:t>CAREER PROGRESSION. </a:t>
            </a:r>
            <a:endParaRPr lang="en-GB" sz="4400" dirty="0" smtClean="0"/>
          </a:p>
          <a:p>
            <a:r>
              <a:rPr lang="en-GB" sz="4400" dirty="0" smtClean="0"/>
              <a:t>PRO’S + CON’S OF WORKING IN-HOUSE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68411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b="1" u="sng" dirty="0" smtClean="0"/>
              <a:t>IN HOUSE LAWYERS – WHAT DO THEY DO? </a:t>
            </a: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Look after the legal needs of the </a:t>
            </a:r>
            <a:r>
              <a:rPr lang="en-GB" sz="4400" dirty="0" smtClean="0"/>
              <a:t>organisation they </a:t>
            </a:r>
            <a:r>
              <a:rPr lang="en-GB" sz="4400" dirty="0"/>
              <a:t>work </a:t>
            </a:r>
            <a:r>
              <a:rPr lang="en-GB" sz="4400" dirty="0" smtClean="0"/>
              <a:t>for…..</a:t>
            </a:r>
            <a:endParaRPr lang="en-GB" sz="4400" dirty="0"/>
          </a:p>
          <a:p>
            <a:pPr marL="0" indent="0">
              <a:buNone/>
            </a:pPr>
            <a:endParaRPr lang="en-GB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4" y="3129756"/>
            <a:ext cx="3464417" cy="2910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392" y="2949262"/>
            <a:ext cx="69803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“An </a:t>
            </a:r>
            <a:r>
              <a:rPr lang="en-GB" sz="2600" dirty="0"/>
              <a:t>imaginative in-house lawyer, besides reducing </a:t>
            </a:r>
            <a:r>
              <a:rPr lang="en-GB" sz="2600" dirty="0" smtClean="0"/>
              <a:t>legal expenses </a:t>
            </a:r>
            <a:r>
              <a:rPr lang="en-GB" sz="2600" dirty="0"/>
              <a:t>and freeing up manager’s time that </a:t>
            </a:r>
            <a:r>
              <a:rPr lang="en-GB" sz="2600" dirty="0" smtClean="0"/>
              <a:t>might otherwise </a:t>
            </a:r>
            <a:r>
              <a:rPr lang="en-GB" sz="2600" dirty="0"/>
              <a:t>have been spent on legal </a:t>
            </a:r>
            <a:r>
              <a:rPr lang="en-GB" sz="2600" dirty="0" smtClean="0"/>
              <a:t>problems</a:t>
            </a:r>
            <a:r>
              <a:rPr lang="en-GB" sz="2600" dirty="0"/>
              <a:t>, can </a:t>
            </a:r>
            <a:r>
              <a:rPr lang="en-GB" sz="2600" dirty="0" smtClean="0"/>
              <a:t>use law </a:t>
            </a:r>
            <a:r>
              <a:rPr lang="en-GB" sz="2600" dirty="0"/>
              <a:t>to create business opportunities that </a:t>
            </a:r>
            <a:r>
              <a:rPr lang="en-GB" sz="2600" dirty="0" smtClean="0"/>
              <a:t>contribute directly </a:t>
            </a:r>
            <a:r>
              <a:rPr lang="en-GB" sz="2600" dirty="0"/>
              <a:t>to the company’s </a:t>
            </a:r>
            <a:r>
              <a:rPr lang="en-GB" sz="2600" dirty="0" smtClean="0"/>
              <a:t>profitability”.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4132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b="1" u="sng" dirty="0" smtClean="0"/>
              <a:t>IN HOUSE LAWYERS – WHAT SKILLS ARE NEEDED? </a:t>
            </a:r>
            <a:r>
              <a:rPr lang="en-GB" sz="2700" b="1" u="sng" dirty="0">
                <a:hlinkClick r:id="rId2"/>
              </a:rPr>
              <a:t>https://</a:t>
            </a:r>
            <a:r>
              <a:rPr lang="en-GB" sz="2700" b="1" u="sng" dirty="0" smtClean="0">
                <a:hlinkClick r:id="rId2"/>
              </a:rPr>
              <a:t>www.youtube.com/watch?v=19AyT4Cm_2A</a:t>
            </a:r>
            <a:r>
              <a:rPr lang="en-GB" sz="2700" b="1" u="sng" dirty="0" smtClean="0"/>
              <a:t> </a:t>
            </a:r>
            <a:endParaRPr lang="en-GB" sz="2700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732" t="19608" r="30498" b="6398"/>
          <a:stretch/>
        </p:blipFill>
        <p:spPr>
          <a:xfrm>
            <a:off x="553792" y="1790163"/>
            <a:ext cx="7894750" cy="4842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2843" t="35520" r="34097" b="22051"/>
          <a:stretch/>
        </p:blipFill>
        <p:spPr>
          <a:xfrm>
            <a:off x="8641724" y="2659486"/>
            <a:ext cx="2987898" cy="31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b="1" u="sng" dirty="0" smtClean="0"/>
              <a:t>IN HOUSE LAWYERS – HOW DO YOU PROVE YOUR WORTH?/ADD VALUE?   </a:t>
            </a:r>
            <a:endParaRPr lang="en-GB" sz="54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79" t="21679" r="29255" b="31240"/>
          <a:stretch/>
        </p:blipFill>
        <p:spPr>
          <a:xfrm>
            <a:off x="502276" y="1893195"/>
            <a:ext cx="10998558" cy="43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05D6B-D866-124D-96D4-650E2C7C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246"/>
            <a:ext cx="105156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WHERE CAN YOU WORK IN HOUSE?</a:t>
            </a:r>
            <a:br>
              <a:rPr lang="en-US" b="1" u="sng" dirty="0" smtClean="0"/>
            </a:b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www.youtube.com/watch?v=so5wxciDjz0</a:t>
            </a:r>
            <a:r>
              <a:rPr lang="en-GB" dirty="0" smtClean="0"/>
              <a:t> </a:t>
            </a:r>
            <a:r>
              <a:rPr lang="en-US" b="1" u="sng" dirty="0" smtClean="0"/>
              <a:t> 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FF678-CE9F-3343-BB4C-A1FC76059E3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Commerce &amp; Industry</a:t>
            </a:r>
          </a:p>
          <a:p>
            <a:r>
              <a:rPr lang="en-US" sz="4000" dirty="0"/>
              <a:t>Public sector e.g. local </a:t>
            </a:r>
            <a:r>
              <a:rPr lang="en-US" sz="4000" dirty="0" smtClean="0"/>
              <a:t>and national government</a:t>
            </a:r>
            <a:endParaRPr lang="en-US" sz="4000" dirty="0"/>
          </a:p>
          <a:p>
            <a:r>
              <a:rPr lang="en-US" sz="4000" dirty="0"/>
              <a:t>Charities</a:t>
            </a:r>
          </a:p>
          <a:p>
            <a:r>
              <a:rPr lang="en-US" sz="4000" dirty="0"/>
              <a:t>Trade </a:t>
            </a:r>
            <a:r>
              <a:rPr lang="en-US" sz="4000" dirty="0" smtClean="0"/>
              <a:t>Unions</a:t>
            </a:r>
            <a:endParaRPr lang="en-US" sz="4000" dirty="0"/>
          </a:p>
          <a:p>
            <a:r>
              <a:rPr lang="en-US" sz="4000" dirty="0"/>
              <a:t>Armed </a:t>
            </a:r>
            <a:r>
              <a:rPr lang="en-US" sz="4000" dirty="0" smtClean="0"/>
              <a:t>Forces</a:t>
            </a:r>
          </a:p>
          <a:p>
            <a:r>
              <a:rPr lang="en-US" sz="4000" dirty="0" smtClean="0"/>
              <a:t>Crown Prosecution Service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076" y="3090930"/>
            <a:ext cx="4450724" cy="308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270457"/>
            <a:ext cx="3997110" cy="279337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What legal issues could arise within  Dyson?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4663" y="1027772"/>
            <a:ext cx="2720521" cy="1952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3257799"/>
            <a:ext cx="2947482" cy="2846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971" y="937284"/>
            <a:ext cx="2257425" cy="2126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665" y="937284"/>
            <a:ext cx="2205780" cy="2126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9844" y="3740727"/>
            <a:ext cx="2157907" cy="1840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6173" y="3740727"/>
            <a:ext cx="2857500" cy="1840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7752" y="3598223"/>
            <a:ext cx="2600696" cy="214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270457"/>
            <a:ext cx="3997110" cy="279337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What legal issues could arise within British Airways?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665" y="937284"/>
            <a:ext cx="2205780" cy="2126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844" y="3740727"/>
            <a:ext cx="2157907" cy="1840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173" y="3740727"/>
            <a:ext cx="2857500" cy="1840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752" y="3598223"/>
            <a:ext cx="2600696" cy="2149434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12136" y="3598223"/>
            <a:ext cx="2847975" cy="25192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7297" y="294876"/>
            <a:ext cx="2581275" cy="27689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5841" y="375185"/>
            <a:ext cx="2466975" cy="26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" y="365125"/>
            <a:ext cx="11096223" cy="98715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b="1" u="sng" dirty="0" smtClean="0"/>
              <a:t>WHAT COULD YOU DO WORKING IN HOUSE? 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186" y="2019543"/>
            <a:ext cx="4438273" cy="280440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386365" y="1519707"/>
            <a:ext cx="11423561" cy="49326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What legal issues could arise within a Trade Union – for example The National Education Union? </a:t>
            </a:r>
          </a:p>
          <a:p>
            <a:pPr marL="0" indent="0">
              <a:buNone/>
            </a:pPr>
            <a:r>
              <a:rPr lang="en-GB" sz="3200" dirty="0" smtClean="0"/>
              <a:t>  </a:t>
            </a:r>
          </a:p>
          <a:p>
            <a:r>
              <a:rPr lang="en-GB" sz="3200" dirty="0"/>
              <a:t>What legal issues could arise within </a:t>
            </a:r>
            <a:r>
              <a:rPr lang="en-GB" sz="3200" dirty="0" smtClean="0"/>
              <a:t>the Royal Air Force? 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/>
              <a:t>What legal issues could arise within </a:t>
            </a:r>
            <a:r>
              <a:rPr lang="en-GB" sz="3200" dirty="0" smtClean="0"/>
              <a:t>Local Government?</a:t>
            </a:r>
          </a:p>
          <a:p>
            <a:pPr marL="0" indent="0">
              <a:buNone/>
            </a:pPr>
            <a:r>
              <a:rPr lang="en-GB" sz="3200" dirty="0" smtClean="0"/>
              <a:t> </a:t>
            </a:r>
          </a:p>
          <a:p>
            <a:r>
              <a:rPr lang="en-GB" sz="3200" dirty="0"/>
              <a:t>What legal issues could arise within a </a:t>
            </a:r>
            <a:r>
              <a:rPr lang="en-GB" sz="3200" dirty="0" smtClean="0"/>
              <a:t>charity? For example Amnesty International or the RSPCA – Royal Society of Protection against Cruelty to Animals? 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975" y="2019543"/>
            <a:ext cx="1533045" cy="788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188" y="3421744"/>
            <a:ext cx="2857500" cy="596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10639" b="29786"/>
          <a:stretch/>
        </p:blipFill>
        <p:spPr>
          <a:xfrm>
            <a:off x="7547020" y="4365937"/>
            <a:ext cx="2343150" cy="721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975" y="5806356"/>
            <a:ext cx="3876195" cy="83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4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6F1CF32E07EF428A2ED9421A6E5989" ma:contentTypeVersion="1" ma:contentTypeDescription="Create a new document." ma:contentTypeScope="" ma:versionID="914083ff479b9562113c6f54eabf16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2B5203-395C-4BE5-9AD7-1D6434038F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3621EC-83AB-4D04-84D5-1E18C4201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BFD99D-A8DB-444E-B189-5022670E5660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376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Welcome to Explore +  – LAW NEXT – Week 7;</vt:lpstr>
      <vt:lpstr>What are we covering today? –  IN –HOUSE lawyers</vt:lpstr>
      <vt:lpstr>IN HOUSE LAWYERS – WHAT DO THEY DO? </vt:lpstr>
      <vt:lpstr>IN HOUSE LAWYERS – WHAT SKILLS ARE NEEDED? https://www.youtube.com/watch?v=19AyT4Cm_2A </vt:lpstr>
      <vt:lpstr>IN HOUSE LAWYERS – HOW DO YOU PROVE YOUR WORTH?/ADD VALUE?   </vt:lpstr>
      <vt:lpstr>WHERE CAN YOU WORK IN HOUSE? https://www.youtube.com/watch?v=so5wxciDjz0  </vt:lpstr>
      <vt:lpstr>What legal issues could arise within  Dyson? </vt:lpstr>
      <vt:lpstr>What legal issues could arise within British Airways? </vt:lpstr>
      <vt:lpstr>WHAT COULD YOU DO WORKING IN HOUSE? </vt:lpstr>
      <vt:lpstr>Why work in house? https://www.youtube.com/watch?v=EISDHXeXyvo </vt:lpstr>
      <vt:lpstr>IN HOUSE LAWYERS ARE ON THE RISE!!!</vt:lpstr>
      <vt:lpstr>How do you get a job as an In-house lawyer? How do you become one?  Do you train via a different route?  </vt:lpstr>
      <vt:lpstr>+ CAREER PROGRESSION. </vt:lpstr>
      <vt:lpstr>Want to find out more? Further reading; 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Explore +  – LAW NEXT – Week 2;</dc:title>
  <dc:creator>Sarah Hawen</dc:creator>
  <cp:lastModifiedBy>Sarah Hawen</cp:lastModifiedBy>
  <cp:revision>48</cp:revision>
  <cp:lastPrinted>2019-10-18T07:19:38Z</cp:lastPrinted>
  <dcterms:created xsi:type="dcterms:W3CDTF">2019-10-17T15:47:03Z</dcterms:created>
  <dcterms:modified xsi:type="dcterms:W3CDTF">2019-11-29T10:35:24Z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0x0101003E6F1CF32E07EF428A2ED9421A6E5989</vt:lpwstr>
  </property>
</Properties>
</file>