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63" r:id="rId5"/>
    <p:sldId id="262" r:id="rId6"/>
    <p:sldId id="257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6E6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57" d="100"/>
          <a:sy n="57" d="100"/>
        </p:scale>
        <p:origin x="84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mdb.com/title/tt5168192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videos/search?q=ken+loach+bafta+speech&amp;&amp;view=detail&amp;mid=DABC9DE282A2CB6B1D66DABC9DE282A2CB6B1D66&amp;&amp;FORM=VRDGAR" TargetMode="External"/><Relationship Id="rId2" Type="http://schemas.openxmlformats.org/officeDocument/2006/relationships/hyperlink" Target="https://en.wikipedia.org/wiki/Work_Capability_Assess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DLbWo0N83c" TargetMode="External"/><Relationship Id="rId2" Type="http://schemas.openxmlformats.org/officeDocument/2006/relationships/hyperlink" Target="https://www.youtube.com/watch?v=p-WiTUpMIn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ing.com/videos/search?q=austerity+UK&amp;&amp;view=detail&amp;mid=638FF0CC7F3F99950472638FF0CC7F3F99950472&amp;rvsmid=23916A185FED48C4FCB023916A185FED48C4FCB0&amp;FORM=VDRVR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i="1" dirty="0" smtClean="0"/>
              <a:t>I, </a:t>
            </a:r>
            <a:r>
              <a:rPr lang="en-GB" i="1" dirty="0" err="1" smtClean="0"/>
              <a:t>daniel</a:t>
            </a:r>
            <a:r>
              <a:rPr lang="en-GB" i="1" dirty="0" smtClean="0"/>
              <a:t> </a:t>
            </a:r>
            <a:r>
              <a:rPr lang="en-GB" i="1" dirty="0" err="1" smtClean="0"/>
              <a:t>blake</a:t>
            </a:r>
            <a:endParaRPr lang="en-GB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CONTEXT HOMEWORK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A8E17D-A64C-D748-9FFF-CF6E9CC08C86}"/>
              </a:ext>
            </a:extLst>
          </p:cNvPr>
          <p:cNvSpPr txBox="1"/>
          <p:nvPr/>
        </p:nvSpPr>
        <p:spPr>
          <a:xfrm>
            <a:off x="3947131" y="3237260"/>
            <a:ext cx="8071625" cy="83099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GB" sz="2400" b="1" i="1" dirty="0"/>
              <a:t>USE THE CONTEXT MIND MAP TO MAKE NOTES FROM THIS POWERPOINT AND BRING TO YOUR FIRST </a:t>
            </a:r>
            <a:r>
              <a:rPr lang="en-GB" sz="2400" b="1" i="1" dirty="0" smtClean="0"/>
              <a:t>I, Daniel Blake CLASS</a:t>
            </a:r>
            <a:endParaRPr lang="en-GB" sz="2400" b="1" i="1" dirty="0"/>
          </a:p>
        </p:txBody>
      </p:sp>
    </p:spTree>
    <p:extLst>
      <p:ext uri="{BB962C8B-B14F-4D97-AF65-F5344CB8AC3E}">
        <p14:creationId xmlns:p14="http://schemas.microsoft.com/office/powerpoint/2010/main" val="3334946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7126" y="705639"/>
            <a:ext cx="8637950" cy="640667"/>
          </a:xfrm>
        </p:spPr>
        <p:txBody>
          <a:bodyPr>
            <a:normAutofit/>
          </a:bodyPr>
          <a:lstStyle/>
          <a:p>
            <a:pPr algn="l"/>
            <a:r>
              <a:rPr lang="en-GB" sz="2800" b="1" i="0" dirty="0" smtClean="0"/>
              <a:t>PRODUCTION Context</a:t>
            </a:r>
            <a:endParaRPr lang="en-GB" sz="2800" b="1" i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55320" y="1346306"/>
            <a:ext cx="9646920" cy="4399174"/>
          </a:xfrm>
        </p:spPr>
        <p:txBody>
          <a:bodyPr>
            <a:normAutofit fontScale="92500" lnSpcReduction="10000"/>
          </a:bodyPr>
          <a:lstStyle/>
          <a:p>
            <a:r>
              <a:rPr lang="en-GB" sz="2800" i="1" dirty="0" smtClean="0"/>
              <a:t>I, Daniel Blake </a:t>
            </a:r>
            <a:r>
              <a:rPr lang="en-GB" sz="2800" dirty="0" smtClean="0"/>
              <a:t>is an </a:t>
            </a:r>
            <a:r>
              <a:rPr lang="en-GB" sz="2800" b="1" dirty="0" smtClean="0">
                <a:solidFill>
                  <a:schemeClr val="accent1"/>
                </a:solidFill>
              </a:rPr>
              <a:t>independent social realist film </a:t>
            </a:r>
            <a:r>
              <a:rPr lang="en-GB" sz="2800" dirty="0" smtClean="0"/>
              <a:t>directed by </a:t>
            </a:r>
            <a:r>
              <a:rPr lang="en-GB" sz="2800" dirty="0"/>
              <a:t>renowned filmmaker Ken Loach (</a:t>
            </a:r>
            <a:r>
              <a:rPr lang="en-GB" sz="2800" i="1" dirty="0" err="1"/>
              <a:t>Kes</a:t>
            </a:r>
            <a:r>
              <a:rPr lang="en-GB" sz="2800" i="1" dirty="0"/>
              <a:t>, Raining Stones, Sweet Sixteen etc</a:t>
            </a:r>
            <a:r>
              <a:rPr lang="en-GB" sz="2800" i="1" dirty="0" smtClean="0"/>
              <a:t>.</a:t>
            </a:r>
            <a:r>
              <a:rPr lang="en-GB" sz="2800" dirty="0" smtClean="0"/>
              <a:t>) released in the UK in October 2016. </a:t>
            </a:r>
            <a:endParaRPr lang="en-GB" sz="2800" dirty="0"/>
          </a:p>
          <a:p>
            <a:r>
              <a:rPr lang="en-GB" sz="2800" dirty="0" smtClean="0"/>
              <a:t>A </a:t>
            </a:r>
            <a:r>
              <a:rPr lang="en-GB" sz="2800" dirty="0"/>
              <a:t>UK/French </a:t>
            </a:r>
            <a:r>
              <a:rPr lang="en-GB" sz="2800" dirty="0" smtClean="0"/>
              <a:t>co-production. It </a:t>
            </a:r>
            <a:r>
              <a:rPr lang="en-GB" sz="2800" dirty="0"/>
              <a:t>received funding from the BFI and BBC </a:t>
            </a:r>
            <a:r>
              <a:rPr lang="en-GB" sz="2800" dirty="0" smtClean="0"/>
              <a:t>Films, and is co-produced by: </a:t>
            </a:r>
          </a:p>
          <a:p>
            <a:r>
              <a:rPr lang="en-GB" sz="2800" dirty="0" smtClean="0"/>
              <a:t>Sixteen Films</a:t>
            </a:r>
          </a:p>
          <a:p>
            <a:r>
              <a:rPr lang="en-GB" sz="2800" dirty="0" smtClean="0"/>
              <a:t>Why Not Productions and </a:t>
            </a:r>
          </a:p>
          <a:p>
            <a:r>
              <a:rPr lang="en-US" sz="2800" b="1" dirty="0" smtClean="0"/>
              <a:t>Canal + (plus several other production companies).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Look at </a:t>
            </a:r>
            <a:r>
              <a:rPr lang="en-US" sz="2800" b="1" i="1" dirty="0" smtClean="0">
                <a:solidFill>
                  <a:srgbClr val="FF0000"/>
                </a:solidFill>
              </a:rPr>
              <a:t>I, Daniel Blake </a:t>
            </a:r>
            <a:r>
              <a:rPr lang="en-US" sz="2800" b="1" dirty="0" smtClean="0">
                <a:solidFill>
                  <a:srgbClr val="FF0000"/>
                </a:solidFill>
              </a:rPr>
              <a:t>on </a:t>
            </a:r>
            <a:r>
              <a:rPr lang="en-US" sz="2800" b="1" dirty="0" err="1" smtClean="0">
                <a:solidFill>
                  <a:srgbClr val="FF0000"/>
                </a:solidFill>
              </a:rPr>
              <a:t>imdb</a:t>
            </a:r>
            <a:r>
              <a:rPr lang="en-US" sz="2800" b="1" dirty="0" smtClean="0">
                <a:solidFill>
                  <a:srgbClr val="FF0000"/>
                </a:solidFill>
              </a:rPr>
              <a:t> and make a note of the other production </a:t>
            </a:r>
            <a:r>
              <a:rPr lang="en-US" sz="2800" b="1" dirty="0">
                <a:solidFill>
                  <a:srgbClr val="FF0000"/>
                </a:solidFill>
              </a:rPr>
              <a:t>companies </a:t>
            </a:r>
            <a:r>
              <a:rPr lang="en-US" sz="2800" b="1" dirty="0">
                <a:solidFill>
                  <a:srgbClr val="FF0000"/>
                </a:solidFill>
                <a:hlinkClick r:id="rId2"/>
              </a:rPr>
              <a:t>https://www.imdb.com/title/tt5168192</a:t>
            </a:r>
            <a:r>
              <a:rPr lang="en-US" sz="2800" b="1" dirty="0" smtClean="0">
                <a:solidFill>
                  <a:srgbClr val="FF0000"/>
                </a:solidFill>
                <a:hlinkClick r:id="rId2"/>
              </a:rPr>
              <a:t>/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endParaRPr lang="en-GB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479C5F-89B4-EA49-9F63-8BF4A2A1104B}"/>
              </a:ext>
            </a:extLst>
          </p:cNvPr>
          <p:cNvSpPr txBox="1"/>
          <p:nvPr/>
        </p:nvSpPr>
        <p:spPr>
          <a:xfrm>
            <a:off x="6398337" y="134898"/>
            <a:ext cx="5648325" cy="8309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i="1" dirty="0"/>
              <a:t>Add the notes below to your mind </a:t>
            </a:r>
            <a:r>
              <a:rPr lang="en-GB" sz="2400" b="1" i="1" dirty="0" smtClean="0"/>
              <a:t>map. Please also watch the two clips (highlighted in yellow) </a:t>
            </a:r>
            <a:endParaRPr lang="en-GB" sz="2400" b="1" i="1" dirty="0"/>
          </a:p>
        </p:txBody>
      </p:sp>
    </p:spTree>
    <p:extLst>
      <p:ext uri="{BB962C8B-B14F-4D97-AF65-F5344CB8AC3E}">
        <p14:creationId xmlns:p14="http://schemas.microsoft.com/office/powerpoint/2010/main" val="352753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PRODUCTION/economic 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773936"/>
            <a:ext cx="9720071" cy="4023360"/>
          </a:xfrm>
        </p:spPr>
        <p:txBody>
          <a:bodyPr>
            <a:normAutofit/>
          </a:bodyPr>
          <a:lstStyle/>
          <a:p>
            <a:r>
              <a:rPr lang="en-GB" dirty="0" smtClean="0"/>
              <a:t>The film had a budget of less than £3m, which is common for an </a:t>
            </a:r>
            <a:r>
              <a:rPr lang="en-GB" b="1" dirty="0" smtClean="0"/>
              <a:t>independent social realist film</a:t>
            </a:r>
            <a:r>
              <a:rPr lang="en-GB" dirty="0" smtClean="0"/>
              <a:t>. The film was shot mainly on location, reducing production costs – not just an economic necessity but also a genre convention.</a:t>
            </a:r>
          </a:p>
          <a:p>
            <a:r>
              <a:rPr lang="en-GB" dirty="0" smtClean="0"/>
              <a:t>Unlike many other films with much higher production budgets, </a:t>
            </a:r>
            <a:r>
              <a:rPr lang="en-GB" i="1" dirty="0" smtClean="0"/>
              <a:t>I,DB</a:t>
            </a:r>
            <a:r>
              <a:rPr lang="en-GB" dirty="0" smtClean="0"/>
              <a:t> was not distributed by one of the so-called ‘Big Six’ but by an independent subsidiary, </a:t>
            </a:r>
            <a:r>
              <a:rPr lang="en-GB" dirty="0" err="1" smtClean="0"/>
              <a:t>eOne</a:t>
            </a:r>
            <a:r>
              <a:rPr lang="en-GB" dirty="0" smtClean="0"/>
              <a:t> </a:t>
            </a:r>
            <a:r>
              <a:rPr lang="en-GB" dirty="0" err="1" smtClean="0"/>
              <a:t>Fims</a:t>
            </a:r>
            <a:r>
              <a:rPr lang="en-GB" dirty="0" smtClean="0"/>
              <a:t>. </a:t>
            </a:r>
          </a:p>
          <a:p>
            <a:r>
              <a:rPr lang="en-GB" dirty="0" smtClean="0"/>
              <a:t>The BFI agreed to part-fund the film’s production as culturally it explored important socio-political issues but also awarded a grant for distribution. While it had a limited release in comparison to mainstream films, it was still distributed to a healthy 273 screens. </a:t>
            </a:r>
          </a:p>
          <a:p>
            <a:r>
              <a:rPr lang="en-GB" dirty="0" smtClean="0"/>
              <a:t>The BBC is likely to have invested in the film as the narrative fulfils one of its </a:t>
            </a:r>
            <a:r>
              <a:rPr lang="en-GB" b="1" dirty="0" smtClean="0"/>
              <a:t>Public Service Broadcasting </a:t>
            </a:r>
            <a:r>
              <a:rPr lang="en-GB" dirty="0" smtClean="0"/>
              <a:t>commitments.  </a:t>
            </a: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479C5F-89B4-EA49-9F63-8BF4A2A1104B}"/>
              </a:ext>
            </a:extLst>
          </p:cNvPr>
          <p:cNvSpPr txBox="1"/>
          <p:nvPr/>
        </p:nvSpPr>
        <p:spPr>
          <a:xfrm>
            <a:off x="6366807" y="253800"/>
            <a:ext cx="5648325" cy="4616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i="1" dirty="0"/>
              <a:t>Add the notes below to your mind map</a:t>
            </a:r>
          </a:p>
        </p:txBody>
      </p:sp>
    </p:spTree>
    <p:extLst>
      <p:ext uri="{BB962C8B-B14F-4D97-AF65-F5344CB8AC3E}">
        <p14:creationId xmlns:p14="http://schemas.microsoft.com/office/powerpoint/2010/main" val="3866840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Production – critical success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I, Daniel Blake </a:t>
            </a:r>
            <a:r>
              <a:rPr lang="en-GB" dirty="0"/>
              <a:t>was exhibited at many film </a:t>
            </a:r>
            <a:r>
              <a:rPr lang="en-GB" dirty="0" smtClean="0"/>
              <a:t>festivals, including: Denver, Cannes, Locarno, San Sebastian, Stockholm</a:t>
            </a:r>
            <a:r>
              <a:rPr lang="en-GB" dirty="0"/>
              <a:t> </a:t>
            </a:r>
            <a:r>
              <a:rPr lang="en-GB" dirty="0" smtClean="0"/>
              <a:t>and Vancouver.</a:t>
            </a:r>
          </a:p>
          <a:p>
            <a:r>
              <a:rPr lang="en-GB" dirty="0" smtClean="0"/>
              <a:t>It won the prestigious </a:t>
            </a:r>
            <a:r>
              <a:rPr lang="en-GB" b="1" dirty="0"/>
              <a:t>Palme d’Or </a:t>
            </a:r>
            <a:r>
              <a:rPr lang="en-GB" dirty="0"/>
              <a:t>at </a:t>
            </a:r>
            <a:r>
              <a:rPr lang="en-GB" dirty="0" smtClean="0"/>
              <a:t>the Cannes Film Festival </a:t>
            </a:r>
            <a:r>
              <a:rPr lang="en-GB" dirty="0"/>
              <a:t>in May 2016, and was nominated </a:t>
            </a:r>
            <a:r>
              <a:rPr lang="en-GB" dirty="0" smtClean="0"/>
              <a:t>for and </a:t>
            </a:r>
            <a:r>
              <a:rPr lang="en-GB" dirty="0"/>
              <a:t>won many other awards </a:t>
            </a:r>
            <a:r>
              <a:rPr lang="en-GB" dirty="0" smtClean="0"/>
              <a:t>including:</a:t>
            </a:r>
          </a:p>
          <a:p>
            <a:r>
              <a:rPr lang="en-GB" b="1" dirty="0"/>
              <a:t>T</a:t>
            </a:r>
            <a:r>
              <a:rPr lang="en-GB" b="1" dirty="0" smtClean="0"/>
              <a:t>he </a:t>
            </a:r>
            <a:r>
              <a:rPr lang="en-GB" b="1" dirty="0"/>
              <a:t>BAFTA Award </a:t>
            </a:r>
            <a:r>
              <a:rPr lang="en-GB" dirty="0"/>
              <a:t>for Best British </a:t>
            </a:r>
            <a:r>
              <a:rPr lang="en-GB" dirty="0" smtClean="0"/>
              <a:t>Film </a:t>
            </a:r>
          </a:p>
          <a:p>
            <a:r>
              <a:rPr lang="en-GB" b="1" dirty="0" smtClean="0"/>
              <a:t>London Film Critics’ Circle </a:t>
            </a:r>
            <a:r>
              <a:rPr lang="en-GB" dirty="0" smtClean="0"/>
              <a:t>British/Irish Film of the Year</a:t>
            </a:r>
          </a:p>
          <a:p>
            <a:r>
              <a:rPr lang="en-GB" b="1" dirty="0" smtClean="0"/>
              <a:t>Evening Standard British Film Awards</a:t>
            </a:r>
            <a:r>
              <a:rPr lang="en-GB" dirty="0" smtClean="0"/>
              <a:t>, Best Film</a:t>
            </a:r>
          </a:p>
          <a:p>
            <a:r>
              <a:rPr lang="en-GB" b="1" dirty="0" smtClean="0"/>
              <a:t>Empire Awards</a:t>
            </a:r>
            <a:r>
              <a:rPr lang="en-GB" dirty="0" smtClean="0"/>
              <a:t>, Best British Film 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2277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4678404" cy="1499616"/>
          </a:xfrm>
        </p:spPr>
        <p:txBody>
          <a:bodyPr/>
          <a:lstStyle/>
          <a:p>
            <a:r>
              <a:rPr lang="en-GB" dirty="0" smtClean="0"/>
              <a:t>Social 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i="1" dirty="0"/>
              <a:t>I, Daniel Blake </a:t>
            </a:r>
            <a:r>
              <a:rPr lang="en-GB" dirty="0"/>
              <a:t>addresses contemporary British social issues such as poverty, the welfare system and the Work Capability </a:t>
            </a:r>
            <a:r>
              <a:rPr lang="en-GB" dirty="0" smtClean="0"/>
              <a:t>Assessment </a:t>
            </a:r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en.wikipedia.org/wiki/Work_Capability_Assessment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film portrays a group of traditionally underrepresented characters in Newcastle struggling in poverty to gain benefits and support. </a:t>
            </a:r>
            <a:r>
              <a:rPr lang="en-GB" i="1" dirty="0"/>
              <a:t>I, Daniel Blake </a:t>
            </a:r>
            <a:r>
              <a:rPr lang="en-GB" dirty="0"/>
              <a:t>conveys a clear left-wing political message and criticises specific government policies, such as the </a:t>
            </a:r>
            <a:r>
              <a:rPr lang="en-GB" dirty="0" smtClean="0"/>
              <a:t>‘the austerity programme’. 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Much </a:t>
            </a:r>
            <a:r>
              <a:rPr lang="en-GB" dirty="0"/>
              <a:t>of Ken Loach’s work </a:t>
            </a:r>
            <a:r>
              <a:rPr lang="en-GB" dirty="0" smtClean="0"/>
              <a:t>over his 50 year career has </a:t>
            </a:r>
            <a:r>
              <a:rPr lang="en-GB" dirty="0"/>
              <a:t>addressed similar issues (</a:t>
            </a:r>
            <a:r>
              <a:rPr lang="en-GB" i="1" dirty="0"/>
              <a:t>Cathy Come Home, Raining </a:t>
            </a:r>
            <a:r>
              <a:rPr lang="en-GB" i="1" dirty="0" smtClean="0"/>
              <a:t>Stones</a:t>
            </a:r>
            <a:r>
              <a:rPr lang="en-GB" dirty="0" smtClean="0"/>
              <a:t>). He </a:t>
            </a:r>
            <a:r>
              <a:rPr lang="en-GB" dirty="0"/>
              <a:t>is a social campaigner, known for his socialist political views. </a:t>
            </a:r>
            <a:r>
              <a:rPr lang="en-GB" dirty="0">
                <a:hlinkClick r:id="rId3"/>
              </a:rPr>
              <a:t>https://www.bing.com/videos/search?q=ken+loach+bafta+speech&amp;&amp;view=detail&amp;mid=DABC9DE282A2CB6B1D66DABC9DE282A2CB6B1D66&amp;&amp;</a:t>
            </a:r>
            <a:r>
              <a:rPr lang="en-GB" dirty="0" smtClean="0">
                <a:hlinkClick r:id="rId3"/>
              </a:rPr>
              <a:t>FORM=VRDGAR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(Ken Loach BAFTA acceptance speech)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3819" y="429186"/>
            <a:ext cx="5669771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731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CULTURAL CONTEXT – INDEPENDENT FILMS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Culturally, </a:t>
            </a:r>
            <a:r>
              <a:rPr lang="en-GB" b="1" dirty="0"/>
              <a:t>independent British social realism </a:t>
            </a:r>
            <a:r>
              <a:rPr lang="en-GB" dirty="0"/>
              <a:t>has always had low production values that has been recognised, </a:t>
            </a:r>
            <a:r>
              <a:rPr lang="en-GB" i="1" dirty="0"/>
              <a:t>and expected </a:t>
            </a:r>
            <a:r>
              <a:rPr lang="en-GB" dirty="0"/>
              <a:t>by the target audience. Commercially, the </a:t>
            </a:r>
            <a:r>
              <a:rPr lang="en-GB" dirty="0" smtClean="0"/>
              <a:t>primary distribution for </a:t>
            </a:r>
            <a:r>
              <a:rPr lang="en-GB" dirty="0"/>
              <a:t>this type of ‘genre film’ has been </a:t>
            </a:r>
            <a:r>
              <a:rPr lang="en-GB" b="1" dirty="0"/>
              <a:t>independent and art house cinemas</a:t>
            </a:r>
            <a:r>
              <a:rPr lang="en-GB" dirty="0"/>
              <a:t> and not multiplexes. </a:t>
            </a:r>
            <a:endParaRPr lang="en-GB" dirty="0" smtClean="0"/>
          </a:p>
          <a:p>
            <a:r>
              <a:rPr lang="en-GB" dirty="0" smtClean="0"/>
              <a:t>This </a:t>
            </a:r>
            <a:r>
              <a:rPr lang="en-GB" dirty="0"/>
              <a:t>in turn means that limited distribution is not necessarily an economic problem for films </a:t>
            </a:r>
            <a:r>
              <a:rPr lang="en-GB" dirty="0" smtClean="0"/>
              <a:t>such as </a:t>
            </a:r>
            <a:r>
              <a:rPr lang="en-GB" i="1" dirty="0" smtClean="0"/>
              <a:t>I, Daniel Blake </a:t>
            </a:r>
            <a:r>
              <a:rPr lang="en-GB" dirty="0" smtClean="0"/>
              <a:t>that may initially make a loss at the box office. The film will make money slowly over time through distribution on alternative platforms such as DVDs and streaming or downloading via digital media.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3103" y="161516"/>
            <a:ext cx="5669771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824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POLITICAL CONTEXT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768" y="1629295"/>
            <a:ext cx="10112432" cy="4680065"/>
          </a:xfrm>
        </p:spPr>
        <p:txBody>
          <a:bodyPr>
            <a:normAutofit/>
          </a:bodyPr>
          <a:lstStyle/>
          <a:p>
            <a:r>
              <a:rPr lang="en-GB" i="1" dirty="0" smtClean="0"/>
              <a:t>I,DB</a:t>
            </a:r>
            <a:r>
              <a:rPr lang="en-GB" dirty="0" smtClean="0"/>
              <a:t> </a:t>
            </a:r>
            <a:r>
              <a:rPr lang="en-GB" dirty="0"/>
              <a:t>became Ken Loach’s </a:t>
            </a:r>
            <a:r>
              <a:rPr lang="en-GB" b="1" dirty="0">
                <a:solidFill>
                  <a:srgbClr val="1C546B"/>
                </a:solidFill>
              </a:rPr>
              <a:t>largest grossing film at the box </a:t>
            </a:r>
            <a:r>
              <a:rPr lang="en-GB" b="1" dirty="0" smtClean="0">
                <a:solidFill>
                  <a:srgbClr val="1C546B"/>
                </a:solidFill>
              </a:rPr>
              <a:t>office</a:t>
            </a:r>
            <a:r>
              <a:rPr lang="en-GB" dirty="0" smtClean="0"/>
              <a:t>. It was critically </a:t>
            </a:r>
            <a:r>
              <a:rPr lang="en-GB" dirty="0"/>
              <a:t>acclaimed and generated much debate due to the contemporary social and political issues addressed in the film. Former Work and Pensions </a:t>
            </a:r>
            <a:r>
              <a:rPr lang="en-GB" dirty="0" smtClean="0"/>
              <a:t>Minister, </a:t>
            </a:r>
            <a:r>
              <a:rPr lang="en-GB" dirty="0"/>
              <a:t>Iain Duncan </a:t>
            </a:r>
            <a:r>
              <a:rPr lang="en-GB" dirty="0" smtClean="0"/>
              <a:t>Smith, </a:t>
            </a:r>
            <a:r>
              <a:rPr lang="en-GB" dirty="0"/>
              <a:t>criticised the film’s representation of Job Centre staff as ‘unfair. And on BBC’s </a:t>
            </a:r>
            <a:r>
              <a:rPr lang="en-GB" b="1" i="1" dirty="0">
                <a:solidFill>
                  <a:srgbClr val="C00000"/>
                </a:solidFill>
                <a:hlinkClick r:id="rId2"/>
              </a:rPr>
              <a:t>Question Time</a:t>
            </a:r>
            <a:r>
              <a:rPr lang="en-GB" dirty="0"/>
              <a:t>, the Business </a:t>
            </a:r>
            <a:r>
              <a:rPr lang="en-GB" dirty="0" smtClean="0"/>
              <a:t>Secretary, </a:t>
            </a:r>
            <a:r>
              <a:rPr lang="en-GB" dirty="0"/>
              <a:t>Greg </a:t>
            </a:r>
            <a:r>
              <a:rPr lang="en-GB" dirty="0" smtClean="0"/>
              <a:t>Clark, </a:t>
            </a:r>
            <a:r>
              <a:rPr lang="en-GB" dirty="0"/>
              <a:t>described it as a ‘fictional film’. However, Jeremy </a:t>
            </a:r>
            <a:r>
              <a:rPr lang="en-GB" dirty="0" err="1"/>
              <a:t>Corbyn</a:t>
            </a:r>
            <a:r>
              <a:rPr lang="en-GB" dirty="0"/>
              <a:t> – who appeared at the film’s London premiere with Ken Loach – praised the film and said it highlighted the unfairness of the </a:t>
            </a:r>
            <a:r>
              <a:rPr lang="en-GB" dirty="0">
                <a:solidFill>
                  <a:srgbClr val="C00000"/>
                </a:solidFill>
                <a:hlinkClick r:id="rId3"/>
              </a:rPr>
              <a:t>welfare system. </a:t>
            </a:r>
            <a:endParaRPr lang="en-GB" dirty="0">
              <a:solidFill>
                <a:srgbClr val="C00000"/>
              </a:solidFill>
            </a:endParaRPr>
          </a:p>
          <a:p>
            <a:r>
              <a:rPr lang="en-GB" dirty="0" smtClean="0"/>
              <a:t>The UK’s Conservative/Liberal Democrat coalition government (2010-2015) and Conservative Government (2015-2019) implemented a radical policy known as </a:t>
            </a:r>
            <a:r>
              <a:rPr lang="en-GB" b="1" dirty="0" smtClean="0"/>
              <a:t>the austerity programme</a:t>
            </a:r>
            <a:r>
              <a:rPr lang="en-GB" dirty="0" smtClean="0"/>
              <a:t>. Watch this clip to find out more about this policy </a:t>
            </a:r>
            <a:r>
              <a:rPr lang="en-GB" dirty="0" smtClean="0">
                <a:hlinkClick r:id="rId4"/>
              </a:rPr>
              <a:t>https</a:t>
            </a:r>
            <a:r>
              <a:rPr lang="en-GB" dirty="0">
                <a:hlinkClick r:id="rId4"/>
              </a:rPr>
              <a:t>://www.bing.com/videos/search?q=austerity+UK&amp;&amp;</a:t>
            </a:r>
            <a:r>
              <a:rPr lang="en-GB" dirty="0" smtClean="0">
                <a:hlinkClick r:id="rId4"/>
              </a:rPr>
              <a:t>view=detail&amp;mid=638FF0CC7F3F99950472638FF0CC7F3F99950472&amp;rvsmid=23916A185FED48C4FCB023916A185FED48C4FCB0&amp;FORM=VDRVRV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479C5F-89B4-EA49-9F63-8BF4A2A1104B}"/>
              </a:ext>
            </a:extLst>
          </p:cNvPr>
          <p:cNvSpPr txBox="1"/>
          <p:nvPr/>
        </p:nvSpPr>
        <p:spPr>
          <a:xfrm>
            <a:off x="6222040" y="364023"/>
            <a:ext cx="5648325" cy="8309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i="1" dirty="0"/>
              <a:t>W</a:t>
            </a:r>
            <a:r>
              <a:rPr lang="en-GB" sz="2400" b="1" i="1" dirty="0" smtClean="0"/>
              <a:t>atch these clips and add to your </a:t>
            </a:r>
            <a:r>
              <a:rPr lang="en-GB" sz="2400" b="1" i="1" dirty="0" err="1" smtClean="0"/>
              <a:t>mindmap</a:t>
            </a:r>
            <a:r>
              <a:rPr lang="en-GB" sz="2400" b="1" i="1" dirty="0" smtClean="0"/>
              <a:t> (highlighted in yellow)</a:t>
            </a:r>
            <a:endParaRPr lang="en-GB" sz="2400" b="1" i="1" dirty="0"/>
          </a:p>
        </p:txBody>
      </p:sp>
    </p:spTree>
    <p:extLst>
      <p:ext uri="{BB962C8B-B14F-4D97-AF65-F5344CB8AC3E}">
        <p14:creationId xmlns:p14="http://schemas.microsoft.com/office/powerpoint/2010/main" val="3622832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304</TotalTime>
  <Words>767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Tw Cen MT</vt:lpstr>
      <vt:lpstr>Tw Cen MT Condensed</vt:lpstr>
      <vt:lpstr>Wingdings 3</vt:lpstr>
      <vt:lpstr>Integral</vt:lpstr>
      <vt:lpstr>I, daniel blake</vt:lpstr>
      <vt:lpstr>PRODUCTION Context</vt:lpstr>
      <vt:lpstr>PRODUCTION/economic context</vt:lpstr>
      <vt:lpstr>Production – critical success</vt:lpstr>
      <vt:lpstr>Social context</vt:lpstr>
      <vt:lpstr>CULTURAL CONTEXT – INDEPENDENT FILMS </vt:lpstr>
      <vt:lpstr>POLITICAL CONTEXT 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I, daniel blake</dc:title>
  <dc:creator>Tina Donnelly</dc:creator>
  <cp:lastModifiedBy>Tina Donnelly</cp:lastModifiedBy>
  <cp:revision>18</cp:revision>
  <dcterms:created xsi:type="dcterms:W3CDTF">2019-11-25T12:52:27Z</dcterms:created>
  <dcterms:modified xsi:type="dcterms:W3CDTF">2019-12-02T15:42:19Z</dcterms:modified>
</cp:coreProperties>
</file>