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4" r:id="rId4"/>
    <p:sldId id="282" r:id="rId5"/>
    <p:sldId id="283" r:id="rId6"/>
    <p:sldId id="28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297" r:id="rId22"/>
    <p:sldId id="298" r:id="rId23"/>
    <p:sldId id="300" r:id="rId24"/>
    <p:sldId id="301" r:id="rId25"/>
    <p:sldId id="302" r:id="rId26"/>
    <p:sldId id="304" r:id="rId27"/>
    <p:sldId id="306" r:id="rId28"/>
    <p:sldId id="305" r:id="rId29"/>
    <p:sldId id="303" r:id="rId30"/>
    <p:sldId id="280" r:id="rId31"/>
    <p:sldId id="307" r:id="rId32"/>
    <p:sldId id="308" r:id="rId33"/>
    <p:sldId id="27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CC33"/>
    <a:srgbClr val="1563FF"/>
    <a:srgbClr val="66FFFF"/>
    <a:srgbClr val="FF9933"/>
    <a:srgbClr val="F9C7EF"/>
    <a:srgbClr val="00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9462" autoAdjust="0"/>
  </p:normalViewPr>
  <p:slideViewPr>
    <p:cSldViewPr>
      <p:cViewPr varScale="1">
        <p:scale>
          <a:sx n="106" d="100"/>
          <a:sy n="106" d="100"/>
        </p:scale>
        <p:origin x="1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583AFA-ECEB-49C1-85CE-7FE3B85827DF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B0D036-F21A-4EC5-AE42-E7302D5CED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F5992-5064-4D2E-82AE-90DF10B3961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659F0D-C8EB-44B6-9B7B-C7CEFF46255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B071A8-7294-4043-9CA3-DF495FACAC7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556687-3BA3-4FFF-9AC3-EC18298D91D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DD6FF-B4A8-4C0C-A5E5-E3FAE8EB900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D988F-4515-4820-BD04-66585D1C134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090BAD-E42A-48A4-8E02-79F04E6D4D0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BABAF-7A41-41D2-8057-CFACB662C04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71C218-76C9-4596-817A-5677E8E0C41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3F185-6958-43D2-845D-E004A0CA173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92669C-E415-4CD0-BE43-C6E280808D0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6D43F-4721-4CF6-B400-6811C88F055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A3F1B-AC2B-4B87-9D14-40C2437178F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BD1216-1C09-41B4-9B4D-6D7BAA53118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763F76-A4E2-4740-AE9F-CB02C47D4E7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9FC79-3A1D-48FC-9D16-D54FB71D0F4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40349-2778-4285-BCB8-9F4F0628CDD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99319-12B1-4232-A192-130B7EB5B3B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40B821-4931-4190-A295-7AC76C6DC24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ED559-CDCC-47BF-A42F-B0C13D47458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69012-F35D-4C36-BC77-234D262C335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CD20A0-16DF-4A22-9BA4-49E1FEA1273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3C6A2E-5E2D-4AB6-89B6-6184424E179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DE3467-669C-4FCD-AC26-BA383CB4141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06502-05E5-4CC9-9621-3B27E06144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65C8DE-72B8-4628-9887-85D459C0713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04F0B8-165F-4A71-BF67-440498B98B6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0DC13-0ED0-4E30-AA5E-C10DFDAA190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2933-CF0E-485D-94C9-1EB5B26C20CA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16D6-DADC-42DD-94ED-F7459B04F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0396-5EB0-40E1-BCBA-6C4943137405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7FBB-84BD-4566-94FB-5F4169E79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3C5A-CDEB-4142-8C66-747C09E63948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C8A7-D8FF-420F-89B5-CD1EC6698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182D-4CB4-49B9-9D1C-2B9BED736284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59DD-DF62-4B55-9F50-83CD702FE5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40FC-4C8E-4274-B46B-30F9B36A75A0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5402-FA59-48BE-B63F-5FFBBE3B5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1046-0912-4FE6-9D0A-A0CDAEB8CB44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CE54-4348-4E54-8BAD-4A2EAB569B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442B-CB70-4830-B161-3D6B28AC748D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9520-73BE-4602-B53E-7B9722DB5F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C779-4007-4B9E-827D-ED2780FF4723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67D9-7B74-4974-B005-C52CAC98F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3DB-9BA3-456E-8596-A344874E7AFE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FA2E-25A7-416A-9555-0FA7C8588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8FEF-EC02-4599-A2D5-F3811BC2431B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3471-FD1D-4B53-9DCF-045E87635E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E009-C3EE-43DA-8FD5-18F78BC06EED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3C76-A549-4122-B06E-2C8DF1944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07778-3FC0-4D30-9D9A-E5E17B99E8E0}" type="datetimeFigureOut">
              <a:rPr lang="en-GB"/>
              <a:pPr>
                <a:defRPr/>
              </a:pPr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46A31-3F5A-41B0-8AAB-5FFE42A6E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3.gstatic.com/images?q=tbn:ANd9GcQGJgTQFcEXq0RejX1-mnCIrxhzTjCc0hYUEWKg4ocKEWuVXwWcSw:farm2.staticflickr.com/1289/4668343813_82aa89ee9f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2852738"/>
            <a:ext cx="45878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276600" y="3778250"/>
            <a:ext cx="29321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7200" b="1">
                <a:latin typeface="Calibri" pitchFamily="34" charset="0"/>
              </a:rPr>
              <a:t>España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2376" y="476672"/>
            <a:ext cx="669388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Navidad en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Nochebuena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Se come cordero, pescado al horno y marisco.</a:t>
            </a:r>
          </a:p>
        </p:txBody>
      </p:sp>
      <p:pic>
        <p:nvPicPr>
          <p:cNvPr id="3072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24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02" name="Picture 2" descr="http://www.afuegolento.com/img_db/recetas/foto_rec5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3" y="2852738"/>
            <a:ext cx="2787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rajamanta.es/fotografias/pescado_hor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2425" y="2852738"/>
            <a:ext cx="31924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www.cemerhn.com/blog/wp-content/uploads/marisc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781300"/>
            <a:ext cx="29384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Nochebuena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Se bebe cava.</a:t>
            </a:r>
          </a:p>
        </p:txBody>
      </p:sp>
      <p:pic>
        <p:nvPicPr>
          <p:cNvPr id="3277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24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3250" name="Picture 2" descr="http://4.bp.blogspot.com/_fbOk0_S7-3k/TQiV_YdkzKI/AAAAAAAAAz0/F_M8o2NtTOE/s1600/waitrose+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412875"/>
            <a:ext cx="4710113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Nochebuena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De postre se come turrón.</a:t>
            </a:r>
          </a:p>
        </p:txBody>
      </p:sp>
      <p:pic>
        <p:nvPicPr>
          <p:cNvPr id="3481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24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5298" name="Picture 2" descr="http://www.lapaginademmm.com/ttu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997200"/>
            <a:ext cx="38973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zitre.com/es/magazine/wp-content/uploads/2010/12/turron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1125538"/>
            <a:ext cx="320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Navidad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Se celebra con una cena.</a:t>
            </a:r>
          </a:p>
        </p:txBody>
      </p:sp>
      <p:pic>
        <p:nvPicPr>
          <p:cNvPr id="3686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25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7346" name="Picture 2" descr="http://panorama.com.ve/uploads/cena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420938"/>
            <a:ext cx="6065838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Navidad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Papa Noel trae regalos a algunos niños.</a:t>
            </a:r>
          </a:p>
        </p:txBody>
      </p:sp>
      <p:pic>
        <p:nvPicPr>
          <p:cNvPr id="3891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25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http://chicharrolandia.files.wordpress.com/2008/01/fotos-papa-no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520950"/>
            <a:ext cx="56165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El Día de los Inocentes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Es similar al April’s Fools inglés.</a:t>
            </a:r>
          </a:p>
        </p:txBody>
      </p:sp>
      <p:pic>
        <p:nvPicPr>
          <p:cNvPr id="4096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28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http://lewebpedagogique.com/hispadictos/files/2008/12/inocentad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686050"/>
            <a:ext cx="319246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st-listas.20minutos.es/images/2010-12/267117/2798975_640px.jpg?1293539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163" y="4613275"/>
            <a:ext cx="28559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4114800" cy="1366837"/>
          </a:xfrm>
        </p:spPr>
        <p:txBody>
          <a:bodyPr rtlCol="0">
            <a:normAutofit lnSpcReduction="1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800" b="1" dirty="0"/>
              <a:t>El Día de los Inocentes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800" dirty="0"/>
              <a:t>Los periódicos publican noticias falsas.</a:t>
            </a:r>
          </a:p>
        </p:txBody>
      </p:sp>
      <p:pic>
        <p:nvPicPr>
          <p:cNvPr id="4301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28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4" name="Picture 2" descr="http://metrouk2.files.wordpress.com/2013/03/sun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303338"/>
            <a:ext cx="4748212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Nochevieja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Se cena con la familia. A las 12 de la noche empiezan las campanadas.</a:t>
            </a:r>
          </a:p>
        </p:txBody>
      </p:sp>
      <p:pic>
        <p:nvPicPr>
          <p:cNvPr id="4505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31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2" descr="http://t1.gstatic.com/images?q=tbn:ANd9GcSq8159-OD7Tyccufc13MWQowKt1xIZJmJaTYxK9VyKv6plVVSq:www.diariodenavarra.es/uploads/imagenes/bajacalidad/_nochevieja_0e3cc9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420938"/>
            <a:ext cx="38433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Nochevieja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Tienes que comer las 12 uvas para tener suerte.</a:t>
            </a:r>
          </a:p>
        </p:txBody>
      </p:sp>
      <p:pic>
        <p:nvPicPr>
          <p:cNvPr id="4710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31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8" name="Picture 2" descr="http://canariasgrafica.es/wp-content/uploads/2012/12/uv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997200"/>
            <a:ext cx="51847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Nochevieja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Se puede celebrar en casa viendo la televisión.</a:t>
            </a:r>
          </a:p>
        </p:txBody>
      </p:sp>
      <p:pic>
        <p:nvPicPr>
          <p:cNvPr id="4915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31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4" descr="http://www.elblogoferoz.com/wp-content/uploads/2013/01/11.-CAMPANADAS-T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554288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2090738"/>
          <a:ext cx="8359050" cy="349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Miércoles</a:t>
                      </a:r>
                      <a:r>
                        <a:rPr lang="es-ES_tradnl" baseline="0" noProof="0" dirty="0"/>
                        <a:t> 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Viernes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Sábado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20</a:t>
                      </a:r>
                    </a:p>
                    <a:p>
                      <a:pPr algn="ctr"/>
                      <a:r>
                        <a:rPr lang="es-ES_tradnl" noProof="0" dirty="0"/>
                        <a:t>Termina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6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30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7</a:t>
                      </a:r>
                    </a:p>
                    <a:p>
                      <a:pPr algn="ctr"/>
                      <a:r>
                        <a:rPr lang="es-ES_tradnl" noProof="0" dirty="0"/>
                        <a:t>Empieza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Calendario de diciembre y enero</a:t>
            </a:r>
            <a:endParaRPr lang="en-GB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</a:rPr>
              <a:t>At the end of this lesson you should be able to talk about all the dates in red.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Nochevieja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Mucha gente se reúne en la Puerta del sol de Madrid.</a:t>
            </a:r>
          </a:p>
        </p:txBody>
      </p:sp>
      <p:pic>
        <p:nvPicPr>
          <p:cNvPr id="5120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31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6" name="Picture 2" descr="http://www.sixtblog.es/wp-content/uploads/2012/11/puerta-del-s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420938"/>
            <a:ext cx="6080125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Año Nuevo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Año nuevo, vida nueva.</a:t>
            </a:r>
          </a:p>
        </p:txBody>
      </p:sp>
      <p:pic>
        <p:nvPicPr>
          <p:cNvPr id="5325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2" name="Picture 4" descr="http://3.bp.blogspot.com/-xqwH_L1z2KU/Tc2DuY94qeI/AAAAAAAARyQ/jSJ4J1OHuh0/s1600/feliz_ano_nuevo.png"/>
          <p:cNvPicPr>
            <a:picLocks noChangeAspect="1" noChangeArrowheads="1"/>
          </p:cNvPicPr>
          <p:nvPr/>
        </p:nvPicPr>
        <p:blipFill>
          <a:blip r:embed="rId4"/>
          <a:srcRect t="-2" r="4095" b="4797"/>
          <a:stretch>
            <a:fillRect/>
          </a:stretch>
        </p:blipFill>
        <p:spPr bwMode="auto">
          <a:xfrm>
            <a:off x="5803900" y="1087438"/>
            <a:ext cx="27765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imagenes1.com/thumb-grande/anio-nuevo/caricaturas-ano-nuev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8363" y="2924175"/>
            <a:ext cx="3438525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Los propósitos de Año Nuevo</a:t>
            </a:r>
          </a:p>
          <a:p>
            <a:pPr indent="0">
              <a:buFont typeface="Arial" charset="0"/>
              <a:buNone/>
            </a:pPr>
            <a:r>
              <a:rPr lang="es-ES_tradnl" sz="2800"/>
              <a:t>Este año voy a:</a:t>
            </a:r>
          </a:p>
        </p:txBody>
      </p:sp>
      <p:pic>
        <p:nvPicPr>
          <p:cNvPr id="5529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2" name="Picture 4" descr="http://3.bp.blogspot.com/-xqwH_L1z2KU/Tc2DuY94qeI/AAAAAAAARyQ/jSJ4J1OHuh0/s1600/feliz_ano_nuevo.png"/>
          <p:cNvPicPr>
            <a:picLocks noChangeAspect="1" noChangeArrowheads="1"/>
          </p:cNvPicPr>
          <p:nvPr/>
        </p:nvPicPr>
        <p:blipFill>
          <a:blip r:embed="rId4"/>
          <a:srcRect t="-2" r="4095" b="4797"/>
          <a:stretch>
            <a:fillRect/>
          </a:stretch>
        </p:blipFill>
        <p:spPr bwMode="auto">
          <a:xfrm>
            <a:off x="5580063" y="2852738"/>
            <a:ext cx="277653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913" y="3213100"/>
            <a:ext cx="57419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solidFill>
                  <a:srgbClr val="FF0000"/>
                </a:solidFill>
                <a:latin typeface="Calibri" pitchFamily="34" charset="0"/>
              </a:rPr>
              <a:t>trabajar al 100%</a:t>
            </a:r>
            <a:endParaRPr lang="en-GB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sz="2800" b="1">
                <a:solidFill>
                  <a:srgbClr val="FF0000"/>
                </a:solidFill>
                <a:latin typeface="Calibri" pitchFamily="34" charset="0"/>
              </a:rPr>
              <a:t>sacar buenas notas</a:t>
            </a:r>
            <a:endParaRPr lang="en-GB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sz="2800" b="1">
                <a:solidFill>
                  <a:srgbClr val="FF0000"/>
                </a:solidFill>
                <a:latin typeface="Calibri" pitchFamily="34" charset="0"/>
              </a:rPr>
              <a:t>prestar atención en clase</a:t>
            </a:r>
          </a:p>
          <a:p>
            <a:r>
              <a:rPr lang="es-ES" sz="2800" b="1">
                <a:solidFill>
                  <a:srgbClr val="FF0000"/>
                </a:solidFill>
                <a:latin typeface="Calibri" pitchFamily="34" charset="0"/>
              </a:rPr>
              <a:t>participar</a:t>
            </a:r>
            <a:endParaRPr lang="en-GB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sz="2800" b="1">
                <a:solidFill>
                  <a:srgbClr val="FF0000"/>
                </a:solidFill>
                <a:latin typeface="Calibri" pitchFamily="34" charset="0"/>
              </a:rPr>
              <a:t>hablar español en clase</a:t>
            </a:r>
            <a:endParaRPr lang="en-GB" sz="2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Cabalgata de los Reyes Magos</a:t>
            </a:r>
          </a:p>
        </p:txBody>
      </p:sp>
      <p:pic>
        <p:nvPicPr>
          <p:cNvPr id="5734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Picture 8" descr="http://t2.gstatic.com/images?q=tbn:ANd9GcR1a-Uo9dc0VtN2NFuWCnmhqnYN-I5WfzKbf3Wg82inagUO9Ye1:reginahotel.com/blog/wp-content/uploads/2011/12/reyes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2060575"/>
            <a:ext cx="4403725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Cabalgata de los Reyes Magos</a:t>
            </a:r>
          </a:p>
        </p:txBody>
      </p:sp>
      <p:pic>
        <p:nvPicPr>
          <p:cNvPr id="5939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2060575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>
                <a:latin typeface="Calibri" pitchFamily="34" charset="0"/>
              </a:rPr>
              <a:t>Los Reyes Magos son 3:</a:t>
            </a:r>
          </a:p>
          <a:p>
            <a:pPr algn="just"/>
            <a:r>
              <a:rPr lang="es-ES_tradnl">
                <a:latin typeface="Calibri" pitchFamily="34" charset="0"/>
              </a:rPr>
              <a:t>- Melchor (tiene barba blanca)</a:t>
            </a:r>
          </a:p>
          <a:p>
            <a:pPr algn="just"/>
            <a:r>
              <a:rPr lang="es-ES_tradnl">
                <a:latin typeface="Calibri" pitchFamily="34" charset="0"/>
              </a:rPr>
              <a:t>- Gaspar (tiene barba marrón)</a:t>
            </a:r>
          </a:p>
          <a:p>
            <a:pPr algn="just"/>
            <a:r>
              <a:rPr lang="es-ES_tradnl">
                <a:latin typeface="Calibri" pitchFamily="34" charset="0"/>
              </a:rPr>
              <a:t>- Baltasar (no tiene barba)</a:t>
            </a:r>
          </a:p>
        </p:txBody>
      </p:sp>
      <p:pic>
        <p:nvPicPr>
          <p:cNvPr id="11" name="Picture 4" descr="http://t1.gstatic.com/images?q=tbn:ANd9GcRjBTXpb3VxNWsmFRIWrteZokoRTFn1DOvcX2fiqaVixCdHR_s-sQ:estaticos04.cache.el-mundo.net/elmundo/imagenes/2009/01/07/1231319168_extras_ladillos_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0425" y="3438525"/>
            <a:ext cx="488315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Cabalgata de los Reyes Magos</a:t>
            </a:r>
          </a:p>
        </p:txBody>
      </p:sp>
      <p:pic>
        <p:nvPicPr>
          <p:cNvPr id="6144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088" y="1989138"/>
            <a:ext cx="7416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000">
                <a:latin typeface="Calibri" pitchFamily="34" charset="0"/>
              </a:rPr>
              <a:t>Los Reyes magos van por la ciudad en sus carrozas, tiran caramelos y regalos</a:t>
            </a:r>
          </a:p>
        </p:txBody>
      </p:sp>
      <p:pic>
        <p:nvPicPr>
          <p:cNvPr id="10242" name="Picture 2" descr="http://www.viajes.net/blog/wp-content/uploads/2012/01/cabalgat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570163"/>
            <a:ext cx="592931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Los Reyes Magos</a:t>
            </a:r>
          </a:p>
        </p:txBody>
      </p:sp>
      <p:pic>
        <p:nvPicPr>
          <p:cNvPr id="6349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088" y="1989138"/>
            <a:ext cx="7416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000">
                <a:latin typeface="Calibri" pitchFamily="34" charset="0"/>
              </a:rPr>
              <a:t>Los Reyes magos traen los regalos.</a:t>
            </a:r>
          </a:p>
        </p:txBody>
      </p:sp>
      <p:pic>
        <p:nvPicPr>
          <p:cNvPr id="10242" name="Picture 2" descr="http://www.viajes.net/blog/wp-content/uploads/2012/01/cabalgat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570163"/>
            <a:ext cx="592931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Los Reyes Magos</a:t>
            </a:r>
          </a:p>
        </p:txBody>
      </p:sp>
      <p:pic>
        <p:nvPicPr>
          <p:cNvPr id="6553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088" y="1989138"/>
            <a:ext cx="7416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2000">
                <a:latin typeface="Calibri" pitchFamily="34" charset="0"/>
              </a:rPr>
              <a:t>Si un niño se ha portado mal durante el año los Reyes Magos le traerán carbón.</a:t>
            </a:r>
          </a:p>
          <a:p>
            <a:pPr>
              <a:buFont typeface="Arial" charset="0"/>
              <a:buNone/>
            </a:pPr>
            <a:r>
              <a:rPr lang="es-ES_tradnl" sz="2000">
                <a:latin typeface="Calibri" pitchFamily="34" charset="0"/>
              </a:rPr>
              <a:t>Es negro y se come, el sabor es dulce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000">
              <a:latin typeface="Calibri" pitchFamily="34" charset="0"/>
            </a:endParaRPr>
          </a:p>
        </p:txBody>
      </p:sp>
      <p:pic>
        <p:nvPicPr>
          <p:cNvPr id="11" name="Picture 2" descr="http://t0.gstatic.com/images?q=tbn:ANd9GcQik87sYrJY-RwNbDlVxm_0JeRTDjpS4ts-HyDkj6YnVoVTfNwp2g:unajaponesaenjapon.com/wp-content/uploads/2009/01/reyes-carbon-2.jpg"/>
          <p:cNvPicPr>
            <a:picLocks noChangeAspect="1" noChangeArrowheads="1"/>
          </p:cNvPicPr>
          <p:nvPr/>
        </p:nvPicPr>
        <p:blipFill>
          <a:blip r:embed="rId4"/>
          <a:srcRect r="6847"/>
          <a:stretch>
            <a:fillRect/>
          </a:stretch>
        </p:blipFill>
        <p:spPr bwMode="auto">
          <a:xfrm>
            <a:off x="900113" y="3363913"/>
            <a:ext cx="290036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t0.gstatic.com/images?q=tbn:ANd9GcS15ULWl9YWJC8auExVbuwU2EZPQPS4WKnGlPYlZwN9JfHqDbi-:www.oviedocorreo.es/personales/carbon/carbon_mineral/carbondeazuc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357563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1511300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 b="1"/>
              <a:t>Los Reyes Magos</a:t>
            </a:r>
          </a:p>
        </p:txBody>
      </p:sp>
      <p:pic>
        <p:nvPicPr>
          <p:cNvPr id="6758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 de enero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7088" y="1989138"/>
            <a:ext cx="7416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2000">
                <a:latin typeface="Calibri" pitchFamily="34" charset="0"/>
              </a:rPr>
              <a:t>Se come roscón de Reyes.</a:t>
            </a:r>
          </a:p>
        </p:txBody>
      </p:sp>
      <p:pic>
        <p:nvPicPr>
          <p:cNvPr id="13314" name="Picture 2" descr="http://us.123rf.com/400wm/400/400/alfonsodetomas/alfonsodetomas1202/alfonsodetomas120200012/12390589-roscon-de-reyes-con-nata-spanish-seasonal-pas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8613" y="2457450"/>
            <a:ext cx="64484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196975"/>
          <a:ext cx="8359050" cy="349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Miércoles</a:t>
                      </a:r>
                      <a:r>
                        <a:rPr lang="es-ES_tradnl" baseline="0" noProof="0" dirty="0"/>
                        <a:t> 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Viernes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Sábado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20</a:t>
                      </a:r>
                    </a:p>
                    <a:p>
                      <a:pPr algn="ctr"/>
                      <a:r>
                        <a:rPr lang="es-ES_tradnl" noProof="0" dirty="0"/>
                        <a:t>Termina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6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30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noProof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7</a:t>
                      </a:r>
                    </a:p>
                    <a:p>
                      <a:pPr algn="ctr"/>
                      <a:r>
                        <a:rPr lang="es-ES_tradnl" noProof="0" dirty="0"/>
                        <a:t>Empieza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Calendario de diciembre y enero</a:t>
            </a:r>
            <a:endParaRPr lang="en-GB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ekianavidad.com/images/galeria/5000/5839_el-belen-de-navi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019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33400"/>
          </a:xfrm>
        </p:spPr>
        <p:txBody>
          <a:bodyPr/>
          <a:lstStyle/>
          <a:p>
            <a:pPr>
              <a:buNone/>
            </a:pPr>
            <a:r>
              <a:rPr lang="es-ES_tradnl" sz="2400" dirty="0"/>
              <a:t>La gente pone el Belén, nacimientos</a:t>
            </a:r>
            <a:r>
              <a:rPr lang="es-ES_tradnl" sz="2000" dirty="0"/>
              <a:t>, </a:t>
            </a:r>
            <a:r>
              <a:rPr lang="es-ES_tradnl" sz="2400" dirty="0"/>
              <a:t>pesebres o portales</a:t>
            </a:r>
            <a:r>
              <a:rPr lang="es-ES_tradnl" sz="2000" dirty="0"/>
              <a:t> </a:t>
            </a:r>
            <a:endParaRPr lang="es-ES_tradnl" sz="2400" dirty="0"/>
          </a:p>
        </p:txBody>
      </p:sp>
      <p:pic>
        <p:nvPicPr>
          <p:cNvPr id="1638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En Navidad…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196975"/>
          <a:ext cx="835905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Miércoles</a:t>
                      </a:r>
                      <a:r>
                        <a:rPr lang="es-ES_tradnl" baseline="0" noProof="0" dirty="0"/>
                        <a:t> 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Viernes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Sábado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Domingo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20</a:t>
                      </a:r>
                    </a:p>
                    <a:p>
                      <a:pPr algn="ctr"/>
                      <a:r>
                        <a:rPr lang="es-ES_tradnl" noProof="0" dirty="0"/>
                        <a:t>Termina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22</a:t>
                      </a:r>
                    </a:p>
                    <a:p>
                      <a:pPr algn="ctr"/>
                      <a:r>
                        <a:rPr lang="es-ES_tradnl" noProof="0" dirty="0"/>
                        <a:t>El</a:t>
                      </a:r>
                      <a:r>
                        <a:rPr lang="es-ES_tradnl" baseline="0" noProof="0" dirty="0"/>
                        <a:t> Gordo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6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Nochebuena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Navidad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28</a:t>
                      </a:r>
                    </a:p>
                    <a:p>
                      <a:pPr algn="ctr"/>
                      <a:r>
                        <a:rPr lang="es-ES_tradnl" noProof="0" dirty="0"/>
                        <a:t>Día de los inocentes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30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31</a:t>
                      </a:r>
                    </a:p>
                    <a:p>
                      <a:pPr algn="ctr"/>
                      <a:r>
                        <a:rPr lang="es-ES_tradnl" noProof="0" dirty="0"/>
                        <a:t>Nochevieja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1</a:t>
                      </a:r>
                    </a:p>
                    <a:p>
                      <a:pPr algn="ctr"/>
                      <a:r>
                        <a:rPr lang="es-ES_tradnl" noProof="0" dirty="0"/>
                        <a:t>Año  Nuevo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Cabalgata de los Reyes</a:t>
                      </a:r>
                      <a:r>
                        <a:rPr lang="es-ES_tradnl" baseline="0" noProof="0" dirty="0"/>
                        <a:t> Magos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6</a:t>
                      </a:r>
                    </a:p>
                    <a:p>
                      <a:pPr algn="ctr"/>
                      <a:r>
                        <a:rPr lang="es-ES_tradnl" noProof="0" dirty="0"/>
                        <a:t>Reyes Magos</a:t>
                      </a:r>
                    </a:p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7</a:t>
                      </a:r>
                    </a:p>
                    <a:p>
                      <a:pPr algn="ctr"/>
                      <a:r>
                        <a:rPr lang="es-ES_tradnl" noProof="0" dirty="0"/>
                        <a:t>Empieza el 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Calendario de diciembre y enero</a:t>
            </a:r>
            <a:endParaRPr lang="en-GB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Quiz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42988" y="1268413"/>
            <a:ext cx="74168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s-ES" sz="2800" dirty="0">
                <a:latin typeface="Calibri" pitchFamily="34" charset="0"/>
              </a:rPr>
              <a:t>¿ Cómo se dice “Merry Christmas” en español?  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s-ES" sz="2800" dirty="0">
                <a:latin typeface="Calibri" pitchFamily="34" charset="0"/>
              </a:rPr>
              <a:t>¿Qué es el Belén?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s-ES" sz="2800" dirty="0">
                <a:latin typeface="Calibri" pitchFamily="34" charset="0"/>
              </a:rPr>
              <a:t>¿Qué es Nochebuena?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s-ES" sz="2800" dirty="0">
                <a:latin typeface="Calibri" pitchFamily="34" charset="0"/>
              </a:rPr>
              <a:t>¿Qué es la Nochevieja?</a:t>
            </a: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s-ES" sz="2800" dirty="0">
                <a:latin typeface="Calibri" pitchFamily="34" charset="0"/>
              </a:rPr>
              <a:t>5. ¿Qué son los villancicos?</a:t>
            </a: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s-ES" sz="2800" dirty="0">
                <a:latin typeface="Calibri" pitchFamily="34" charset="0"/>
              </a:rPr>
              <a:t>6. ¿</a:t>
            </a:r>
            <a:r>
              <a:rPr lang="es-ES" sz="2800" dirty="0" err="1">
                <a:latin typeface="Calibri" pitchFamily="34" charset="0"/>
              </a:rPr>
              <a:t>Cuádo</a:t>
            </a:r>
            <a:r>
              <a:rPr lang="es-ES" sz="2800" dirty="0">
                <a:latin typeface="Calibri" pitchFamily="34" charset="0"/>
              </a:rPr>
              <a:t> reciben sus regalos los niños?</a:t>
            </a: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s-ES" sz="2800" dirty="0">
                <a:latin typeface="Calibri" pitchFamily="34" charset="0"/>
              </a:rPr>
              <a:t>7. Menciona uno de los dulces tradicionales </a:t>
            </a:r>
            <a:r>
              <a:rPr lang="es-ES" sz="2800" dirty="0" err="1">
                <a:latin typeface="Calibri" pitchFamily="34" charset="0"/>
              </a:rPr>
              <a:t>españones</a:t>
            </a:r>
            <a:r>
              <a:rPr lang="es-ES" sz="2800" dirty="0">
                <a:latin typeface="Calibri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latin typeface="Calibri" pitchFamily="34" charset="0"/>
              </a:rPr>
              <a:t>8. ¿Cuándo es la Nochevieja?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latin typeface="Calibri" pitchFamily="34" charset="0"/>
              </a:rPr>
              <a:t>9. ¿Qué son las campanadas?</a:t>
            </a: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Quiz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2163" y="1268413"/>
            <a:ext cx="78120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libri" pitchFamily="34" charset="0"/>
              </a:rPr>
              <a:t>10. ¿A qué hora empiezan?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¿Qué comemos con las campanadas?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¿Qué regalo recibes si te portas mal?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Completa: “Año nuevo, …”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¿Qué dulce comemos el 6 de enero?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¿Dónde van muchos españoles para las campanadas?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Escribe un propósito en español. </a:t>
            </a: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 startAt="11"/>
            </a:pPr>
            <a:r>
              <a:rPr lang="es-ES" sz="2400" dirty="0">
                <a:latin typeface="Calibri" pitchFamily="34" charset="0"/>
              </a:rPr>
              <a:t>¿Cuáles son los nombres en español de los reyes magos?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EF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0.gstatic.com/images?q=tbn:ANd9GcRI2IIu-n1Qbnp3iMMHb3UgeT0GnEh7da3WzPmVb0TclIOc6Om7:sientemag.com/wp-content/uploads/navidad-and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36838"/>
            <a:ext cx="4968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04664"/>
            <a:ext cx="880285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Feliz navidad y año nuevo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404813"/>
            <a:ext cx="8229600" cy="531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2800"/>
              <a:t>Algunos son gigantes</a:t>
            </a:r>
          </a:p>
        </p:txBody>
      </p:sp>
      <p:pic>
        <p:nvPicPr>
          <p:cNvPr id="1843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pueblos-espana.org/fotos_originales/3/8/1/00070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612900"/>
            <a:ext cx="63087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333375"/>
            <a:ext cx="6553200" cy="1295400"/>
          </a:xfrm>
        </p:spPr>
        <p:txBody>
          <a:bodyPr rtlCol="0">
            <a:normAutofit lnSpcReduction="10000"/>
          </a:bodyPr>
          <a:lstStyle/>
          <a:p>
            <a:pPr marL="2160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800" dirty="0"/>
              <a:t>Se pueden ver los belenes por las plazas de las ciudades y de los pueblos y en las entradas de las casas</a:t>
            </a:r>
          </a:p>
        </p:txBody>
      </p:sp>
      <p:pic>
        <p:nvPicPr>
          <p:cNvPr id="2048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esphoto980x880.mnstatic.com/belen-plaza-del-ayuntamiento_2347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6626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2800"/>
              <a:t>Algunas familias, no todas, celebran Papá Noel.</a:t>
            </a:r>
          </a:p>
        </p:txBody>
      </p:sp>
      <p:pic>
        <p:nvPicPr>
          <p:cNvPr id="6146" name="Picture 2" descr="http://t0.gstatic.com/images?q=tbn:ANd9GcTeXsGWt4VxN5dgTB4MIRYIFwXv2czFCDf2KnsyQ1AMts0Z_djl:www.beerbouquet.com/press/wp-content/uploads/2011/10/Noche-Buena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73388"/>
            <a:ext cx="25923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4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t0.gstatic.com/images?q=tbn:ANd9GcScg2ptyxGBb5bQ8pBxwCrejFaUaZWjt5Ux6WapXO1qmenuQF4K:dietasanaparaadelgazar.com/wp-content/uploads/2012/12/cena-de-noche-buena-saludab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6888" y="2998788"/>
            <a:ext cx="3952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2124075"/>
            <a:ext cx="8207375" cy="801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latin typeface="+mn-lt"/>
                <a:cs typeface="+mn-cs"/>
              </a:rPr>
              <a:t>Recibimos los regalos después de una cena familiar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Nochebuena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_tradnl" sz="2800"/>
              <a:t>El sorteo de la lotería.</a:t>
            </a:r>
          </a:p>
          <a:p>
            <a:pPr>
              <a:buFont typeface="Arial" charset="0"/>
              <a:buNone/>
            </a:pPr>
            <a:r>
              <a:rPr lang="es-ES_tradnl" sz="2800"/>
              <a:t>Se llama “El Gordo”</a:t>
            </a:r>
          </a:p>
        </p:txBody>
      </p:sp>
      <p:pic>
        <p:nvPicPr>
          <p:cNvPr id="2457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22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58" name="Picture 2" descr="http://2.bp.blogspot.com/-BlOwSM-4E3I/Udq0OXucEvI/AAAAAAAABjI/HxWIBClMsJQ/s290/loter%25C3%25ADa%2B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852738"/>
            <a:ext cx="4994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es-ES_tradnl" sz="2800"/>
              <a:t>“El Gordo” es muy popular porque es antes de Navidad y hay muchos premios.</a:t>
            </a:r>
          </a:p>
        </p:txBody>
      </p:sp>
      <p:pic>
        <p:nvPicPr>
          <p:cNvPr id="2662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22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58" name="Picture 2" descr="http://2.bp.blogspot.com/-BlOwSM-4E3I/Udq0OXucEvI/AAAAAAAABjI/HxWIBClMsJQ/s290/loter%25C3%25ADa%2B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852738"/>
            <a:ext cx="4994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366837"/>
          </a:xfrm>
        </p:spPr>
        <p:txBody>
          <a:bodyPr rtlCol="0">
            <a:normAutofit lnSpcReduction="10000"/>
          </a:bodyPr>
          <a:lstStyle/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800" b="1" dirty="0"/>
              <a:t>Nochebuena</a:t>
            </a:r>
          </a:p>
          <a:p>
            <a:pPr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800" dirty="0"/>
              <a:t>Los españoles celebran la Nochebuena con una cena familiar.</a:t>
            </a:r>
          </a:p>
        </p:txBody>
      </p:sp>
      <p:pic>
        <p:nvPicPr>
          <p:cNvPr id="28674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3175"/>
            <a:ext cx="10969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19050" y="5732463"/>
            <a:ext cx="109696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0"/>
            <a:ext cx="1096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t2.gstatic.com/images?q=tbn:ANd9GcSThDcSf7d14LUBY7MgvtNCEmI_18vlQnjBKcwWvR3DkGhxPuzi:us.123rf.com/400wm/400/400/iamnee/iamnee1208/iamnee120800039/14792313-ramita-del-acebo-para-la-nochebuena.jpg"/>
          <p:cNvPicPr>
            <a:picLocks noChangeAspect="1" noChangeArrowheads="1"/>
          </p:cNvPicPr>
          <p:nvPr/>
        </p:nvPicPr>
        <p:blipFill>
          <a:blip r:embed="rId3"/>
          <a:srcRect l="12228" t="7571" r="6554" b="9071"/>
          <a:stretch>
            <a:fillRect/>
          </a:stretch>
        </p:blipFill>
        <p:spPr bwMode="auto">
          <a:xfrm>
            <a:off x="8047038" y="5732463"/>
            <a:ext cx="1096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56608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24 de diciembre</a:t>
            </a:r>
            <a:endParaRPr lang="en-GB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6" name="Picture 2" descr="http://digital.nuestrodiario.com/Olive/ODE/NuestroDiario/ContentService.svc/PrimitiveImage?document=GND%2F2007%2F12%2F31&amp;primitiveId=Pc0180200&amp;imageExtension=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276475"/>
            <a:ext cx="5400675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828</TotalTime>
  <Words>755</Words>
  <Application>Microsoft Office PowerPoint</Application>
  <PresentationFormat>On-screen Show (4:3)</PresentationFormat>
  <Paragraphs>239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yenny wakeham</cp:lastModifiedBy>
  <cp:revision>78</cp:revision>
  <dcterms:created xsi:type="dcterms:W3CDTF">2012-12-05T11:36:03Z</dcterms:created>
  <dcterms:modified xsi:type="dcterms:W3CDTF">2019-12-05T20:02:19Z</dcterms:modified>
</cp:coreProperties>
</file>