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2" r:id="rId5"/>
    <p:sldId id="257" r:id="rId6"/>
    <p:sldId id="271" r:id="rId7"/>
    <p:sldId id="273" r:id="rId8"/>
    <p:sldId id="261" r:id="rId9"/>
    <p:sldId id="274" r:id="rId10"/>
    <p:sldId id="25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35C7-7FD8-41CA-A99D-3A74E47EE90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FEEE-1318-4E78-B0B8-02993901A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1EB5-1440-4AC7-BAC2-CCFEFDC0187B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3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FF22-5F85-41CC-AEE4-1F4BDF3C0A15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1" y="1024466"/>
            <a:ext cx="9144000" cy="512763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eek, you said that you would like to know:-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Journalism Week 2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7533" y="1752600"/>
            <a:ext cx="172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x3 A better understanding of journalism and the process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4200" y="1748894"/>
            <a:ext cx="172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To learn how to write emotively about factual experiences x2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50" y="3266700"/>
            <a:ext cx="1727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What makes a good journalist 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4500" y="1727618"/>
            <a:ext cx="1727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Potential future job x 3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8715" y="1748894"/>
            <a:ext cx="1921934" cy="1477328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Learn about the different types </a:t>
            </a:r>
            <a:r>
              <a:rPr lang="en-GB" i="1" dirty="0">
                <a:latin typeface="Bradley Hand ITC" panose="03070402050302030203" pitchFamily="66" charset="0"/>
              </a:rPr>
              <a:t>of </a:t>
            </a:r>
            <a:r>
              <a:rPr lang="en-GB" i="1" dirty="0" smtClean="0">
                <a:latin typeface="Bradley Hand ITC" panose="03070402050302030203" pitchFamily="66" charset="0"/>
              </a:rPr>
              <a:t>journalism x5 (</a:t>
            </a:r>
            <a:r>
              <a:rPr lang="en-GB" i="1" dirty="0" err="1" smtClean="0">
                <a:latin typeface="Bradley Hand ITC" panose="03070402050302030203" pitchFamily="66" charset="0"/>
              </a:rPr>
              <a:t>inc.</a:t>
            </a:r>
            <a:r>
              <a:rPr lang="en-GB" i="1" dirty="0" smtClean="0">
                <a:latin typeface="Bradley Hand ITC" panose="03070402050302030203" pitchFamily="66" charset="0"/>
              </a:rPr>
              <a:t> sports, crime) 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4200" y="3589864"/>
            <a:ext cx="172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How to write columns and articles x3 (and have fun!)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7999" y="2949223"/>
            <a:ext cx="1727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How to get on to a journalism degree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8715" y="3589865"/>
            <a:ext cx="1473199" cy="1200329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What it takes to be a good film critic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533" y="4190028"/>
            <a:ext cx="172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Just curious</a:t>
            </a:r>
            <a:endParaRPr lang="en-GB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4" y="1383770"/>
            <a:ext cx="9144000" cy="4432829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 Week...</a:t>
            </a: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is news and where does it come from?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did we decide?</a:t>
            </a: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Journalism Week 2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4" y="13837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 </a:t>
            </a: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it your job </a:t>
            </a:r>
            <a:r>
              <a:rPr lang="en-GB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tell your readers the truth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Journalism Week 2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8400" y="300038"/>
            <a:ext cx="172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x3 A better understanding of journalism and the process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400" y="1768100"/>
            <a:ext cx="1727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What makes a good journalist 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0" y="2682164"/>
            <a:ext cx="1727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Bradley Hand ITC" panose="03070402050302030203" pitchFamily="66" charset="0"/>
              </a:rPr>
              <a:t>Just curious about journalism</a:t>
            </a:r>
            <a:endParaRPr lang="en-GB" i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0267" y="3989651"/>
            <a:ext cx="1845733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"In journalism 'mainly right' is like being half pregnant – it's an unsustainable condition." Richard </a:t>
            </a:r>
            <a:r>
              <a:rPr lang="en-GB" sz="1400" b="1" dirty="0" err="1" smtClean="0"/>
              <a:t>Sambrook</a:t>
            </a:r>
            <a:r>
              <a:rPr lang="en-GB" sz="1400" b="1" dirty="0" smtClean="0"/>
              <a:t>, former director of BBC news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253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" y="1383770"/>
            <a:ext cx="10972800" cy="5211763"/>
          </a:xfrm>
        </p:spPr>
        <p:txBody>
          <a:bodyPr numCol="2">
            <a:normAutofit fontScale="70000" lnSpcReduction="20000"/>
          </a:bodyPr>
          <a:lstStyle/>
          <a:p>
            <a:pPr marL="271463" algn="l">
              <a:tabLst>
                <a:tab pos="3767138" algn="l"/>
              </a:tabLst>
            </a:pP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does this story say about telling the truth?</a:t>
            </a:r>
          </a:p>
          <a:p>
            <a:pPr marL="271463" algn="l">
              <a:tabLst>
                <a:tab pos="3767138" algn="l"/>
              </a:tabLst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7675" algn="just">
              <a:tabLst>
                <a:tab pos="3767138" algn="l"/>
              </a:tabLst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July 22 2005 – TV news reported that Jean Charles de Menezes was killed by police officers at Stockwell tube station in London. Witnesses said they saw an Asian man in a bulky coat – maybe wearing a baseball cap, maybe carrying a rucksack – jump the ticket barrier, run like the wind and be chased on to tube train before being challenged and shot dead.</a:t>
            </a:r>
          </a:p>
          <a:p>
            <a:pPr marL="447675" algn="just">
              <a:tabLst>
                <a:tab pos="3767138" algn="l"/>
              </a:tabLst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Official sources (police) said the same thing.</a:t>
            </a:r>
          </a:p>
          <a:p>
            <a:pPr marL="447675" algn="just">
              <a:tabLst>
                <a:tab pos="3767138" algn="l"/>
              </a:tabLst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July 23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2005 – newspapers carried the same story. The Times: 'The suspect, described as being of Asian appearance and wearing a thick, bulky jacket, vaulted over a ticket barrier when challenged by the police and ran down the escalator and along the platform of the Northern line.'</a:t>
            </a:r>
          </a:p>
          <a:p>
            <a:pPr marL="447675" algn="just">
              <a:tabLst>
                <a:tab pos="3767138" algn="l"/>
              </a:tabLst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7675" algn="just">
              <a:tabLst>
                <a:tab pos="3767138" algn="l"/>
              </a:tabLst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7675" algn="just">
              <a:tabLst>
                <a:tab pos="3767138" algn="l"/>
              </a:tabLst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7675" algn="just">
              <a:tabLst>
                <a:tab pos="3767138" algn="l"/>
              </a:tabLst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July 25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Times leader column: 'he was wearing a light denim jacket at the time of his death… CCTV footage shows him walking normally into the station, picking up a free newspaper and using his Oyster card to pass through the barrier. He allegedly began to run only when he saw a train pulling into the station, after which he boarded it and sat down in an ordinary fashion'</a:t>
            </a:r>
          </a:p>
          <a:p>
            <a:pPr marL="447675" algn="just">
              <a:tabLst>
                <a:tab pos="3767138" algn="l"/>
              </a:tabLst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Actually?... </a:t>
            </a:r>
          </a:p>
          <a:p>
            <a:pPr marL="447675" algn="just">
              <a:tabLst>
                <a:tab pos="3767138" algn="l"/>
              </a:tabLst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man in the bulky jacket vaulting the ticket barrier and running towards the train was…</a:t>
            </a:r>
          </a:p>
          <a:p>
            <a:pPr marL="447675" algn="just">
              <a:tabLst>
                <a:tab pos="3767138" algn="l"/>
              </a:tabLst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police officer. </a:t>
            </a:r>
          </a:p>
          <a:p>
            <a:pPr marL="447675" algn="just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7675" algn="just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7675" algn="just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Journalism Week 2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7055" y="1754970"/>
            <a:ext cx="3989305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am no longer sure about the notion of objectivity, which seems to me now to be something of an illusion… When I have reported from war zones, or anywhere else, I have done so with all the fairness and impartiality I could muster, and a scrupulous attention to the facts, but using my eyes and ears and mind and accumulated experience, which are surely the very essence of subjectivity.</a:t>
            </a:r>
          </a:p>
          <a:p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Martin Bell, former BBC correspondent 1998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6203207" y="1754969"/>
            <a:ext cx="3989305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have come to believe that objectivity means giving all sides a fair hearing, but not treating all sides equally. Once you treat all sides the same in a case such as Bosnia, you are drawing a moral equivalence between victim and aggressor. And from there </a:t>
            </a:r>
            <a:r>
              <a:rPr lang="en-GB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is's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short step toward being neutral. And from there it's and even shorter step to becoming an accessory to all manners of evil; in Bosnia's case, genocide. So objectivity must go hand in hand with morality. </a:t>
            </a:r>
          </a:p>
          <a:p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Christiane </a:t>
            </a:r>
            <a:r>
              <a:rPr lang="en-GB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Amanpour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of CNN 2002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789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9" y="404665"/>
            <a:ext cx="5259515" cy="5825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27834" y="-93847"/>
            <a:ext cx="2811341" cy="56805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16" y="4293097"/>
            <a:ext cx="6715984" cy="21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1269" y="271314"/>
            <a:ext cx="4915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This was a student homework assignment.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It’s the same place, represented two ways.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would you describe the two representations?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068" y="1392237"/>
            <a:ext cx="9144000" cy="443282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a pair</a:t>
            </a: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Take any of today's stories in the Daily Mail and do a bit of research on BBC news and the Guardian and report them from a different angle using the BBC/Guardian's sources.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a different headline, that makes a different person or institution the main 'actor' in the story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a different picture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Write a different introductory paragraph, summing up the whole story.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Quote different people to the Daily Mail near the top of the article and put their main source further down.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have you come up with?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it the truth?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Your Task Today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4" y="13837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 Week </a:t>
            </a: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it your job </a:t>
            </a:r>
            <a:r>
              <a:rPr lang="en-GB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tell your readers the truth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smtClean="0">
                <a:latin typeface="Courier New" panose="02070309020205020404" pitchFamily="49" charset="0"/>
                <a:cs typeface="Courier New" panose="02070309020205020404" pitchFamily="49" charset="0"/>
              </a:rPr>
              <a:t>Journalism Week 2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1449" y="3812876"/>
            <a:ext cx="2863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“Reporting is not stenography. It is the best obtainable version of the truth.”  </a:t>
            </a:r>
          </a:p>
          <a:p>
            <a:endParaRPr lang="en-GB"/>
          </a:p>
          <a:p>
            <a:r>
              <a:rPr lang="en-GB" smtClean="0"/>
              <a:t>Carl Bernstein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6FBF0B-A000-4E6A-A691-C859EFC24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1F5999-2D8C-4B37-9FDC-2BB970CF0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8AF0E9-B8C0-474C-A180-DBED4AAE2EA9}">
  <ds:schemaRefs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764</Words>
  <Application>Microsoft Office PowerPoint</Application>
  <PresentationFormat>Widescreen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</dc:title>
  <dc:creator>juliet.harrison@talktalk.net</dc:creator>
  <cp:lastModifiedBy>David Kinder</cp:lastModifiedBy>
  <cp:revision>26</cp:revision>
  <dcterms:created xsi:type="dcterms:W3CDTF">2019-10-10T18:13:24Z</dcterms:created>
  <dcterms:modified xsi:type="dcterms:W3CDTF">2019-10-18T09:23:20Z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