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2" r:id="rId5"/>
    <p:sldId id="275" r:id="rId6"/>
    <p:sldId id="276" r:id="rId7"/>
    <p:sldId id="277" r:id="rId8"/>
    <p:sldId id="278" r:id="rId9"/>
    <p:sldId id="280" r:id="rId10"/>
    <p:sldId id="281" r:id="rId11"/>
    <p:sldId id="282" r:id="rId12"/>
    <p:sldId id="284" r:id="rId13"/>
    <p:sldId id="283" r:id="rId14"/>
    <p:sldId id="28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60"/>
  </p:normalViewPr>
  <p:slideViewPr>
    <p:cSldViewPr snapToGrid="0">
      <p:cViewPr varScale="1">
        <p:scale>
          <a:sx n="105" d="100"/>
          <a:sy n="105" d="100"/>
        </p:scale>
        <p:origin x="7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35C7-7FD8-41CA-A99D-3A74E47EE905}" type="datetimeFigureOut">
              <a:rPr lang="en-GB" smtClean="0"/>
              <a:t>25/10/2019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BFEEE-1318-4E78-B0B8-02993901A77B}" type="slidenum">
              <a:rPr lang="en-GB" smtClean="0"/>
              <a:t>‹#›</a:t>
            </a:fld>
            <a:endParaRPr lang="en-GB"/>
          </a:p>
        </p:txBody>
      </p:sp>
    </p:spTree>
    <p:extLst>
      <p:ext uri="{BB962C8B-B14F-4D97-AF65-F5344CB8AC3E}">
        <p14:creationId xmlns:p14="http://schemas.microsoft.com/office/powerpoint/2010/main" val="228398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Slips</a:t>
            </a:r>
            <a:r>
              <a:rPr lang="en-GB" baseline="0" smtClean="0"/>
              <a:t> with different colours. Half the class are ‘blue’, half orange. Names and stories into a hat. Blue people pick from orange. Orange people pick from blue. Prepare. Interview. Interview!</a:t>
            </a:r>
            <a:endParaRPr lang="en-GB"/>
          </a:p>
        </p:txBody>
      </p:sp>
      <p:sp>
        <p:nvSpPr>
          <p:cNvPr id="4" name="Slide Number Placeholder 3"/>
          <p:cNvSpPr>
            <a:spLocks noGrp="1"/>
          </p:cNvSpPr>
          <p:nvPr>
            <p:ph type="sldNum" sz="quarter" idx="10"/>
          </p:nvPr>
        </p:nvSpPr>
        <p:spPr/>
        <p:txBody>
          <a:bodyPr/>
          <a:lstStyle/>
          <a:p>
            <a:fld id="{44EBFEEE-1318-4E78-B0B8-02993901A77B}" type="slidenum">
              <a:rPr lang="en-GB" smtClean="0"/>
              <a:t>10</a:t>
            </a:fld>
            <a:endParaRPr lang="en-GB"/>
          </a:p>
        </p:txBody>
      </p:sp>
    </p:spTree>
    <p:extLst>
      <p:ext uri="{BB962C8B-B14F-4D97-AF65-F5344CB8AC3E}">
        <p14:creationId xmlns:p14="http://schemas.microsoft.com/office/powerpoint/2010/main" val="899680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61642227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1139887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277648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7119324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5FF22-5F85-41CC-AEE4-1F4BDF3C0A15}" type="datetimeFigureOut">
              <a:rPr lang="en-GB" smtClean="0"/>
              <a:t>25/10/2019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71540988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A5FF22-5F85-41CC-AEE4-1F4BDF3C0A15}" type="datetimeFigureOut">
              <a:rPr lang="en-GB" smtClean="0"/>
              <a:t>25/10/2019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45900055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A5FF22-5F85-41CC-AEE4-1F4BDF3C0A15}" type="datetimeFigureOut">
              <a:rPr lang="en-GB" smtClean="0"/>
              <a:t>25/10/2019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5732947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A5FF22-5F85-41CC-AEE4-1F4BDF3C0A15}" type="datetimeFigureOut">
              <a:rPr lang="en-GB" smtClean="0"/>
              <a:t>25/10/2019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200799184"/>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5FF22-5F85-41CC-AEE4-1F4BDF3C0A15}" type="datetimeFigureOut">
              <a:rPr lang="en-GB" smtClean="0"/>
              <a:t>25/10/2019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8592875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25/10/2019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3290518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25/10/2019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59907073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5FF22-5F85-41CC-AEE4-1F4BDF3C0A15}" type="datetimeFigureOut">
              <a:rPr lang="en-GB" smtClean="0"/>
              <a:t>25/10/2019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FFE91-2780-4549-8D1E-8C1437F85027}" type="slidenum">
              <a:rPr lang="en-GB" smtClean="0"/>
              <a:t>‹#›</a:t>
            </a:fld>
            <a:endParaRPr lang="en-GB"/>
          </a:p>
        </p:txBody>
      </p:sp>
    </p:spTree>
    <p:extLst>
      <p:ext uri="{BB962C8B-B14F-4D97-AF65-F5344CB8AC3E}">
        <p14:creationId xmlns:p14="http://schemas.microsoft.com/office/powerpoint/2010/main" val="3979648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advTm="200"/>
    </mc:Choice>
    <mc:Fallback xmlns="">
      <p:transition advTm="2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8801" y="1024466"/>
            <a:ext cx="9144000" cy="512763"/>
          </a:xfrm>
        </p:spPr>
        <p:txBody>
          <a:bodyPr>
            <a:normAutofit/>
          </a:bodyPr>
          <a:lstStyle/>
          <a:p>
            <a:pPr algn="l"/>
            <a:r>
              <a:rPr lang="en-GB" dirty="0">
                <a:latin typeface="Courier New" panose="02070309020205020404" pitchFamily="49" charset="0"/>
                <a:cs typeface="Courier New" panose="02070309020205020404" pitchFamily="49" charset="0"/>
              </a:rPr>
              <a:t>You said that you would like to know:-</a:t>
            </a: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3</a:t>
            </a:r>
            <a:endParaRPr lang="en-GB" sz="4400" dirty="0">
              <a:latin typeface="Courier New" panose="02070309020205020404" pitchFamily="49" charset="0"/>
              <a:cs typeface="Courier New" panose="02070309020205020404" pitchFamily="49" charset="0"/>
            </a:endParaRPr>
          </a:p>
        </p:txBody>
      </p:sp>
      <p:sp>
        <p:nvSpPr>
          <p:cNvPr id="7" name="TextBox 6"/>
          <p:cNvSpPr txBox="1"/>
          <p:nvPr/>
        </p:nvSpPr>
        <p:spPr>
          <a:xfrm>
            <a:off x="7975601" y="1024466"/>
            <a:ext cx="1727200" cy="646331"/>
          </a:xfrm>
          <a:prstGeom prst="rect">
            <a:avLst/>
          </a:prstGeom>
          <a:solidFill>
            <a:srgbClr val="FFFF00"/>
          </a:solidFill>
        </p:spPr>
        <p:txBody>
          <a:bodyPr wrap="square" rtlCol="0">
            <a:spAutoFit/>
          </a:bodyPr>
          <a:lstStyle/>
          <a:p>
            <a:r>
              <a:rPr lang="en-GB" i="1" dirty="0">
                <a:latin typeface="Bradley Hand ITC" panose="03070402050302030203" pitchFamily="66" charset="0"/>
              </a:rPr>
              <a:t>What makes a good journalist </a:t>
            </a:r>
          </a:p>
        </p:txBody>
      </p:sp>
      <p:sp>
        <p:nvSpPr>
          <p:cNvPr id="6" name="Rectangle 5"/>
          <p:cNvSpPr/>
          <p:nvPr/>
        </p:nvSpPr>
        <p:spPr>
          <a:xfrm>
            <a:off x="2351315" y="2395225"/>
            <a:ext cx="6778171" cy="369332"/>
          </a:xfrm>
          <a:prstGeom prst="rect">
            <a:avLst/>
          </a:prstGeom>
        </p:spPr>
        <p:txBody>
          <a:bodyPr wrap="square">
            <a:spAutoFit/>
          </a:bodyPr>
          <a:lstStyle/>
          <a:p>
            <a:r>
              <a:rPr lang="en-GB" b="1" dirty="0">
                <a:latin typeface="Courier New" panose="02070309020205020404" pitchFamily="49" charset="0"/>
                <a:cs typeface="Courier New" panose="02070309020205020404" pitchFamily="49" charset="0"/>
              </a:rPr>
              <a:t>Is it your job </a:t>
            </a:r>
            <a:r>
              <a:rPr lang="en-GB" b="1" i="1" dirty="0">
                <a:latin typeface="Courier New" panose="02070309020205020404" pitchFamily="49" charset="0"/>
                <a:cs typeface="Courier New" panose="02070309020205020404" pitchFamily="49" charset="0"/>
              </a:rPr>
              <a:t>to tell your readers the truth</a:t>
            </a:r>
            <a:r>
              <a:rPr lang="en-GB" b="1" dirty="0">
                <a:latin typeface="Courier New" panose="02070309020205020404" pitchFamily="49" charset="0"/>
                <a:cs typeface="Courier New" panose="02070309020205020404" pitchFamily="49" charset="0"/>
              </a:rPr>
              <a:t>?</a:t>
            </a:r>
          </a:p>
        </p:txBody>
      </p:sp>
      <p:sp>
        <p:nvSpPr>
          <p:cNvPr id="10" name="Rectangle 9"/>
          <p:cNvSpPr/>
          <p:nvPr/>
        </p:nvSpPr>
        <p:spPr>
          <a:xfrm>
            <a:off x="558801" y="1781561"/>
            <a:ext cx="2803973" cy="369332"/>
          </a:xfrm>
          <a:prstGeom prst="rect">
            <a:avLst/>
          </a:prstGeom>
        </p:spPr>
        <p:txBody>
          <a:bodyPr wrap="none">
            <a:spAutoFit/>
          </a:bodyPr>
          <a:lstStyle/>
          <a:p>
            <a:r>
              <a:rPr lang="en-GB" dirty="0">
                <a:latin typeface="Courier New" panose="02070309020205020404" pitchFamily="49" charset="0"/>
                <a:cs typeface="Courier New" panose="02070309020205020404" pitchFamily="49" charset="0"/>
              </a:rPr>
              <a:t>Last week, we asked</a:t>
            </a:r>
          </a:p>
        </p:txBody>
      </p:sp>
      <p:sp>
        <p:nvSpPr>
          <p:cNvPr id="15" name="TextBox 14"/>
          <p:cNvSpPr txBox="1"/>
          <p:nvPr/>
        </p:nvSpPr>
        <p:spPr>
          <a:xfrm>
            <a:off x="4261449" y="3812876"/>
            <a:ext cx="2863970" cy="1754326"/>
          </a:xfrm>
          <a:prstGeom prst="rect">
            <a:avLst/>
          </a:prstGeom>
          <a:noFill/>
        </p:spPr>
        <p:txBody>
          <a:bodyPr wrap="square" rtlCol="0">
            <a:spAutoFit/>
          </a:bodyPr>
          <a:lstStyle/>
          <a:p>
            <a:r>
              <a:rPr lang="en-GB" dirty="0"/>
              <a:t>“Reporting is not stenography. It is the best obtainable version of the truth.”  </a:t>
            </a:r>
          </a:p>
          <a:p>
            <a:endParaRPr lang="en-GB" dirty="0"/>
          </a:p>
          <a:p>
            <a:r>
              <a:rPr lang="en-GB" dirty="0"/>
              <a:t>Carl Bernstein</a:t>
            </a:r>
          </a:p>
        </p:txBody>
      </p:sp>
    </p:spTree>
    <p:extLst>
      <p:ext uri="{BB962C8B-B14F-4D97-AF65-F5344CB8AC3E}">
        <p14:creationId xmlns:p14="http://schemas.microsoft.com/office/powerpoint/2010/main" val="3688790480"/>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fontScale="85000" lnSpcReduction="20000"/>
          </a:bodyPr>
          <a:lstStyle/>
          <a:p>
            <a:pPr algn="l"/>
            <a:r>
              <a:rPr lang="en-GB" dirty="0" smtClean="0">
                <a:latin typeface="Courier New" panose="02070309020205020404" pitchFamily="49" charset="0"/>
                <a:cs typeface="Courier New" panose="02070309020205020404" pitchFamily="49" charset="0"/>
              </a:rPr>
              <a:t>Your Task:-</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You are going to conduct an interview with a student who you do not know, in this group.</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All students must submit 3 things that they know something about that they would answer questions on. Remember that something you are interested in is something that is also interesting to someone else! E.g. Me… I once acted in Dr Who; I drive a fully electric car; my grandfather went to the Antarctic with Captain Scott.  Have you ever witnessed a crime? Competed at a high level in a sport? </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You then pull a person out of the hat, chose something from their list. Imagine you are doing a story in which your interviewee would be an interesting contributor  and spend 10 minutes online preparing to ask them about their subject. Draft a handful of questions.</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Conduct the interview, making notes, as fast as you can.</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What would you now need to write your story? Have you got enough? </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Tree>
    <p:extLst>
      <p:ext uri="{BB962C8B-B14F-4D97-AF65-F5344CB8AC3E}">
        <p14:creationId xmlns:p14="http://schemas.microsoft.com/office/powerpoint/2010/main" val="187116685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lnSpcReduction="10000"/>
          </a:bodyPr>
          <a:lstStyle/>
          <a:p>
            <a:pPr algn="l"/>
            <a:r>
              <a:rPr lang="en-GB" dirty="0" smtClean="0">
                <a:latin typeface="Courier New" panose="02070309020205020404" pitchFamily="49" charset="0"/>
                <a:cs typeface="Courier New" panose="02070309020205020404" pitchFamily="49" charset="0"/>
              </a:rPr>
              <a:t>Your Task:-</a:t>
            </a:r>
          </a:p>
          <a:p>
            <a:pPr marL="457200" indent="-457200" algn="l">
              <a:buFont typeface="+mj-lt"/>
              <a:buAutoNum type="arabicPeriod"/>
            </a:pPr>
            <a:r>
              <a:rPr lang="en-GB" smtClean="0">
                <a:latin typeface="Courier New" panose="02070309020205020404" pitchFamily="49" charset="0"/>
                <a:cs typeface="Courier New" panose="02070309020205020404" pitchFamily="49" charset="0"/>
              </a:rPr>
              <a:t>Some questioning techniques:-</a:t>
            </a:r>
          </a:p>
          <a:p>
            <a:pPr marL="457200" indent="-457200" algn="l">
              <a:buFont typeface="Arial" panose="020B0604020202020204" pitchFamily="34" charset="0"/>
              <a:buChar char="•"/>
            </a:pPr>
            <a:r>
              <a:rPr lang="en-GB" smtClean="0">
                <a:latin typeface="Courier New" panose="02070309020205020404" pitchFamily="49" charset="0"/>
                <a:cs typeface="Courier New" panose="02070309020205020404" pitchFamily="49" charset="0"/>
              </a:rPr>
              <a:t>Polar questions (must have a yes or no response) </a:t>
            </a:r>
            <a:r>
              <a:rPr lang="en-GB" i="1" smtClean="0">
                <a:latin typeface="Courier New" panose="02070309020205020404" pitchFamily="49" charset="0"/>
                <a:cs typeface="Courier New" panose="02070309020205020404" pitchFamily="49" charset="0"/>
              </a:rPr>
              <a:t>Are you going to help those who genuinely need help?</a:t>
            </a:r>
          </a:p>
          <a:p>
            <a:pPr marL="457200" indent="-457200" algn="l">
              <a:buFont typeface="Arial" panose="020B0604020202020204" pitchFamily="34" charset="0"/>
              <a:buChar char="•"/>
            </a:pPr>
            <a:r>
              <a:rPr lang="en-GB" smtClean="0">
                <a:latin typeface="Courier New" panose="02070309020205020404" pitchFamily="49" charset="0"/>
                <a:cs typeface="Courier New" panose="02070309020205020404" pitchFamily="49" charset="0"/>
              </a:rPr>
              <a:t>Optional questions (limit the number of possible responses) </a:t>
            </a:r>
            <a:r>
              <a:rPr lang="en-GB" i="1" smtClean="0">
                <a:latin typeface="Courier New" panose="02070309020205020404" pitchFamily="49" charset="0"/>
                <a:cs typeface="Courier New" panose="02070309020205020404" pitchFamily="49" charset="0"/>
              </a:rPr>
              <a:t>Are you going to follow the old rules? Or will you vote for a new way?</a:t>
            </a:r>
          </a:p>
          <a:p>
            <a:pPr marL="457200" indent="-457200" algn="l">
              <a:buFont typeface="Arial" panose="020B0604020202020204" pitchFamily="34" charset="0"/>
              <a:buChar char="•"/>
            </a:pPr>
            <a:r>
              <a:rPr lang="en-GB" smtClean="0">
                <a:latin typeface="Courier New" panose="02070309020205020404" pitchFamily="49" charset="0"/>
                <a:cs typeface="Courier New" panose="02070309020205020404" pitchFamily="49" charset="0"/>
              </a:rPr>
              <a:t>Bait and switch (lead the questioner down one route and then suddenly flip it) </a:t>
            </a:r>
            <a:r>
              <a:rPr lang="en-GB" i="1" smtClean="0">
                <a:latin typeface="Courier New" panose="02070309020205020404" pitchFamily="49" charset="0"/>
                <a:cs typeface="Courier New" panose="02070309020205020404" pitchFamily="49" charset="0"/>
              </a:rPr>
              <a:t>You are a thoughtful person. We can see that. Are you not going against that with this latest action?</a:t>
            </a:r>
          </a:p>
          <a:p>
            <a:pPr marL="457200" indent="-457200" algn="l">
              <a:buFont typeface="Arial" panose="020B0604020202020204" pitchFamily="34" charset="0"/>
              <a:buChar char="•"/>
            </a:pPr>
            <a:r>
              <a:rPr lang="en-GB" smtClean="0">
                <a:latin typeface="Courier New" panose="02070309020205020404" pitchFamily="49" charset="0"/>
                <a:cs typeface="Courier New" panose="02070309020205020404" pitchFamily="49" charset="0"/>
              </a:rPr>
              <a:t>Tag questions (a statement with a question on the end) </a:t>
            </a:r>
            <a:r>
              <a:rPr lang="en-GB" i="1" smtClean="0">
                <a:latin typeface="Courier New" panose="02070309020205020404" pitchFamily="49" charset="0"/>
                <a:cs typeface="Courier New" panose="02070309020205020404" pitchFamily="49" charset="0"/>
              </a:rPr>
              <a:t>The economy hasn’t improved, has it?</a:t>
            </a:r>
            <a:endParaRPr lang="en-GB" dirty="0" smtClean="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Tree>
    <p:extLst>
      <p:ext uri="{BB962C8B-B14F-4D97-AF65-F5344CB8AC3E}">
        <p14:creationId xmlns:p14="http://schemas.microsoft.com/office/powerpoint/2010/main" val="4147365253"/>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3172877" y="2985562"/>
            <a:ext cx="5123851" cy="646331"/>
          </a:xfrm>
          <a:prstGeom prst="rect">
            <a:avLst/>
          </a:prstGeom>
          <a:noFill/>
        </p:spPr>
        <p:txBody>
          <a:bodyPr wrap="square" rtlCol="0">
            <a:spAutoFit/>
          </a:bodyPr>
          <a:lstStyle/>
          <a:p>
            <a:r>
              <a:rPr lang="en-GB" dirty="0"/>
              <a:t>‘the most perfect contrivance yet devised to make journalism an offence’ (</a:t>
            </a:r>
            <a:r>
              <a:rPr lang="en-GB" dirty="0" err="1"/>
              <a:t>Boorstin</a:t>
            </a:r>
            <a:r>
              <a:rPr lang="en-GB" dirty="0"/>
              <a:t>, 1963)</a:t>
            </a:r>
          </a:p>
        </p:txBody>
      </p:sp>
      <p:sp>
        <p:nvSpPr>
          <p:cNvPr id="6" name="TextBox 5"/>
          <p:cNvSpPr txBox="1"/>
          <p:nvPr/>
        </p:nvSpPr>
        <p:spPr>
          <a:xfrm>
            <a:off x="3172876" y="4144216"/>
            <a:ext cx="5123851" cy="646331"/>
          </a:xfrm>
          <a:prstGeom prst="rect">
            <a:avLst/>
          </a:prstGeom>
          <a:noFill/>
        </p:spPr>
        <p:txBody>
          <a:bodyPr wrap="square" rtlCol="0">
            <a:spAutoFit/>
          </a:bodyPr>
          <a:lstStyle/>
          <a:p>
            <a:r>
              <a:rPr lang="en-GB" dirty="0"/>
              <a:t>‘the handiest reporting tool yet devised’ </a:t>
            </a:r>
          </a:p>
          <a:p>
            <a:r>
              <a:rPr lang="en-GB" dirty="0"/>
              <a:t>(Patterson 2012)</a:t>
            </a:r>
          </a:p>
        </p:txBody>
      </p:sp>
    </p:spTree>
    <p:extLst>
      <p:ext uri="{BB962C8B-B14F-4D97-AF65-F5344CB8AC3E}">
        <p14:creationId xmlns:p14="http://schemas.microsoft.com/office/powerpoint/2010/main" val="1318986850"/>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474548" y="3330755"/>
            <a:ext cx="7277409" cy="2677656"/>
          </a:xfrm>
          <a:prstGeom prst="rect">
            <a:avLst/>
          </a:prstGeom>
          <a:noFill/>
        </p:spPr>
        <p:txBody>
          <a:bodyPr wrap="square" rtlCol="0">
            <a:spAutoFit/>
          </a:bodyPr>
          <a:lstStyle/>
          <a:p>
            <a:r>
              <a:rPr lang="en-GB" sz="2400" dirty="0"/>
              <a:t>Why do journalists interview people?</a:t>
            </a:r>
          </a:p>
          <a:p>
            <a:r>
              <a:rPr lang="en-GB" sz="2400" dirty="0"/>
              <a:t>Why do people agree to be interviewed by journalists?</a:t>
            </a:r>
          </a:p>
          <a:p>
            <a:r>
              <a:rPr lang="en-GB" sz="2400" dirty="0"/>
              <a:t>How can journalists prepare for interviews?</a:t>
            </a:r>
          </a:p>
          <a:p>
            <a:r>
              <a:rPr lang="en-GB" sz="2400" dirty="0"/>
              <a:t>Who’s in charge, the interviewer or the interviewee?</a:t>
            </a:r>
          </a:p>
          <a:p>
            <a:r>
              <a:rPr lang="en-GB" sz="2400" dirty="0"/>
              <a:t>Is it ever right to edit people’s quotes or soundbites</a:t>
            </a:r>
            <a:r>
              <a:rPr lang="en-GB" sz="2400" dirty="0" smtClean="0"/>
              <a:t>?</a:t>
            </a:r>
          </a:p>
          <a:p>
            <a:r>
              <a:rPr lang="en-GB" sz="2400" dirty="0" smtClean="0"/>
              <a:t>What does it mean when someone says something 'off the record'?</a:t>
            </a:r>
            <a:endParaRPr lang="en-GB" sz="2400" dirty="0"/>
          </a:p>
        </p:txBody>
      </p:sp>
    </p:spTree>
    <p:extLst>
      <p:ext uri="{BB962C8B-B14F-4D97-AF65-F5344CB8AC3E}">
        <p14:creationId xmlns:p14="http://schemas.microsoft.com/office/powerpoint/2010/main" val="424757602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5" y="4693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880534" y="3304876"/>
            <a:ext cx="10280951" cy="2739211"/>
          </a:xfrm>
          <a:prstGeom prst="rect">
            <a:avLst/>
          </a:prstGeom>
          <a:noFill/>
        </p:spPr>
        <p:txBody>
          <a:bodyPr wrap="square" rtlCol="0">
            <a:spAutoFit/>
          </a:bodyPr>
          <a:lstStyle/>
          <a:p>
            <a:r>
              <a:rPr lang="en-GB" sz="2400" dirty="0"/>
              <a:t>Why do </a:t>
            </a:r>
            <a:r>
              <a:rPr lang="en-GB" sz="2800" dirty="0"/>
              <a:t>journalists</a:t>
            </a:r>
            <a:r>
              <a:rPr lang="en-GB" sz="2400" dirty="0"/>
              <a:t> interview people?</a:t>
            </a:r>
          </a:p>
          <a:p>
            <a:pPr marL="342900" indent="-342900">
              <a:buFont typeface="Arial" panose="020B0604020202020204" pitchFamily="34" charset="0"/>
              <a:buChar char="•"/>
            </a:pPr>
            <a:r>
              <a:rPr lang="en-GB" sz="2400" dirty="0"/>
              <a:t>To get factual answers: interviewees are sources of news</a:t>
            </a:r>
          </a:p>
          <a:p>
            <a:pPr marL="342900" indent="-342900">
              <a:buFont typeface="Arial" panose="020B0604020202020204" pitchFamily="34" charset="0"/>
              <a:buChar char="•"/>
            </a:pPr>
            <a:r>
              <a:rPr lang="en-GB" sz="2400" dirty="0"/>
              <a:t>To get opinions – to get a different angle on a story</a:t>
            </a:r>
          </a:p>
          <a:p>
            <a:pPr marL="342900" indent="-342900">
              <a:buFont typeface="Arial" panose="020B0604020202020204" pitchFamily="34" charset="0"/>
              <a:buChar char="•"/>
            </a:pPr>
            <a:r>
              <a:rPr lang="en-GB" sz="2400" dirty="0"/>
              <a:t>To get a quote – you know the view, but you want it in their own words</a:t>
            </a:r>
          </a:p>
          <a:p>
            <a:pPr marL="342900" indent="-342900">
              <a:buFont typeface="Arial" panose="020B0604020202020204" pitchFamily="34" charset="0"/>
              <a:buChar char="•"/>
            </a:pPr>
            <a:r>
              <a:rPr lang="en-GB" sz="2400" dirty="0"/>
              <a:t>To get some emotion – their feelings could add colour and emotion to an otherwise flat news story</a:t>
            </a:r>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345980803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186362" y="2809881"/>
            <a:ext cx="8761038" cy="4154984"/>
          </a:xfrm>
          <a:prstGeom prst="rect">
            <a:avLst/>
          </a:prstGeom>
          <a:noFill/>
        </p:spPr>
        <p:txBody>
          <a:bodyPr wrap="square" rtlCol="0">
            <a:spAutoFit/>
          </a:bodyPr>
          <a:lstStyle/>
          <a:p>
            <a:r>
              <a:rPr lang="en-GB" sz="2400" dirty="0"/>
              <a:t>Why do people agree to be interviewed by journalists</a:t>
            </a:r>
            <a:r>
              <a:rPr lang="en-GB" sz="2400" dirty="0" smtClean="0"/>
              <a:t>?</a:t>
            </a:r>
          </a:p>
          <a:p>
            <a:pPr marL="342900" indent="-342900">
              <a:buFontTx/>
              <a:buChar char="-"/>
            </a:pPr>
            <a:r>
              <a:rPr lang="en-GB" sz="2400" dirty="0" smtClean="0"/>
              <a:t>Because they need the publicity: e.g. victims of crime (if you're interviewing a family whose family member has been murdered, it's called a 'death knock'); politicians who want their policies to be heard; company bosses who need to engage with the media to show they're not hiding something</a:t>
            </a:r>
          </a:p>
          <a:p>
            <a:pPr marL="342900" indent="-342900">
              <a:buFontTx/>
              <a:buChar char="-"/>
            </a:pPr>
            <a:r>
              <a:rPr lang="en-GB" sz="2400" dirty="0" smtClean="0"/>
              <a:t>Because they have a story to tell that they feel needs telling</a:t>
            </a:r>
          </a:p>
          <a:p>
            <a:pPr marL="342900" indent="-342900">
              <a:buFontTx/>
              <a:buChar char="-"/>
            </a:pPr>
            <a:r>
              <a:rPr lang="en-GB" sz="2400" dirty="0" smtClean="0"/>
              <a:t>Because you asked them and they like talking!</a:t>
            </a:r>
          </a:p>
          <a:p>
            <a:pPr marL="342900" indent="-342900">
              <a:buFontTx/>
              <a:buChar char="-"/>
            </a:pPr>
            <a:endParaRPr lang="en-GB" sz="2400" dirty="0" smtClean="0"/>
          </a:p>
          <a:p>
            <a:pPr marL="342900" indent="-342900">
              <a:buFontTx/>
              <a:buChar char="-"/>
            </a:pPr>
            <a:endParaRPr lang="en-GB" sz="2400" dirty="0"/>
          </a:p>
          <a:p>
            <a:endParaRPr lang="en-GB" sz="2400" dirty="0"/>
          </a:p>
        </p:txBody>
      </p:sp>
    </p:spTree>
    <p:extLst>
      <p:ext uri="{BB962C8B-B14F-4D97-AF65-F5344CB8AC3E}">
        <p14:creationId xmlns:p14="http://schemas.microsoft.com/office/powerpoint/2010/main" val="1380345220"/>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457295" y="3304876"/>
            <a:ext cx="7277409" cy="2308324"/>
          </a:xfrm>
          <a:prstGeom prst="rect">
            <a:avLst/>
          </a:prstGeom>
          <a:noFill/>
        </p:spPr>
        <p:txBody>
          <a:bodyPr wrap="square" rtlCol="0">
            <a:spAutoFit/>
          </a:bodyPr>
          <a:lstStyle/>
          <a:p>
            <a:r>
              <a:rPr lang="en-GB" sz="2400" dirty="0" smtClean="0"/>
              <a:t>How </a:t>
            </a:r>
            <a:r>
              <a:rPr lang="en-GB" sz="2400" dirty="0"/>
              <a:t>can journalists prepare for interviews?</a:t>
            </a:r>
          </a:p>
          <a:p>
            <a:pPr marL="342900" indent="-342900">
              <a:buFontTx/>
              <a:buChar char="-"/>
            </a:pPr>
            <a:r>
              <a:rPr lang="en-GB" sz="2400" dirty="0" smtClean="0"/>
              <a:t>Plan your questions, but don't write a script</a:t>
            </a:r>
          </a:p>
          <a:p>
            <a:pPr marL="342900" indent="-342900">
              <a:buFontTx/>
              <a:buChar char="-"/>
            </a:pPr>
            <a:r>
              <a:rPr lang="en-GB" sz="2400" dirty="0" smtClean="0"/>
              <a:t>Spend a couple of hours reading archives, or online (but be careful – anyone can edit Wikipedia)</a:t>
            </a:r>
          </a:p>
          <a:p>
            <a:pPr marL="342900" indent="-342900">
              <a:buFontTx/>
              <a:buChar char="-"/>
            </a:pPr>
            <a:r>
              <a:rPr lang="en-GB" sz="2400" dirty="0" smtClean="0"/>
              <a:t>Ask friends, contacts, specialist magazines, reference books</a:t>
            </a:r>
            <a:endParaRPr lang="en-GB" sz="2400" dirty="0"/>
          </a:p>
        </p:txBody>
      </p:sp>
    </p:spTree>
    <p:extLst>
      <p:ext uri="{BB962C8B-B14F-4D97-AF65-F5344CB8AC3E}">
        <p14:creationId xmlns:p14="http://schemas.microsoft.com/office/powerpoint/2010/main" val="89341797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457295" y="3304876"/>
            <a:ext cx="7277409" cy="2308324"/>
          </a:xfrm>
          <a:prstGeom prst="rect">
            <a:avLst/>
          </a:prstGeom>
          <a:noFill/>
        </p:spPr>
        <p:txBody>
          <a:bodyPr wrap="square" rtlCol="0">
            <a:spAutoFit/>
          </a:bodyPr>
          <a:lstStyle/>
          <a:p>
            <a:r>
              <a:rPr lang="en-GB" sz="2400" dirty="0" smtClean="0"/>
              <a:t>Who’s </a:t>
            </a:r>
            <a:r>
              <a:rPr lang="en-GB" sz="2400" dirty="0"/>
              <a:t>in charge, the interviewer or the interviewee</a:t>
            </a:r>
            <a:r>
              <a:rPr lang="en-GB" sz="2400" dirty="0" smtClean="0"/>
              <a:t>?</a:t>
            </a:r>
          </a:p>
          <a:p>
            <a:pPr marL="342900" indent="-342900">
              <a:buFont typeface="Arial" panose="020B0604020202020204" pitchFamily="34" charset="0"/>
              <a:buChar char="•"/>
            </a:pPr>
            <a:r>
              <a:rPr lang="en-GB" sz="2400" dirty="0" smtClean="0"/>
              <a:t>You are, in the end. They can refuse to answer a question, and sometimes they will have PR people who will place some things off limits, but you get to choose which quotes to use. "Opportunities for "slanting" are limitless" (Lynn Barber 1999)</a:t>
            </a:r>
            <a:endParaRPr lang="en-GB" sz="2400" dirty="0"/>
          </a:p>
        </p:txBody>
      </p:sp>
    </p:spTree>
    <p:extLst>
      <p:ext uri="{BB962C8B-B14F-4D97-AF65-F5344CB8AC3E}">
        <p14:creationId xmlns:p14="http://schemas.microsoft.com/office/powerpoint/2010/main" val="72738248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457295" y="3304876"/>
            <a:ext cx="7277409" cy="2308324"/>
          </a:xfrm>
          <a:prstGeom prst="rect">
            <a:avLst/>
          </a:prstGeom>
          <a:noFill/>
        </p:spPr>
        <p:txBody>
          <a:bodyPr wrap="square" rtlCol="0">
            <a:spAutoFit/>
          </a:bodyPr>
          <a:lstStyle/>
          <a:p>
            <a:r>
              <a:rPr lang="en-GB" sz="2400" dirty="0" smtClean="0"/>
              <a:t>Is </a:t>
            </a:r>
            <a:r>
              <a:rPr lang="en-GB" sz="2400" dirty="0"/>
              <a:t>it ever right to edit people’s quotes or soundbites</a:t>
            </a:r>
            <a:r>
              <a:rPr lang="en-GB" sz="2400" dirty="0" smtClean="0"/>
              <a:t>?</a:t>
            </a:r>
          </a:p>
          <a:p>
            <a:r>
              <a:rPr lang="en-GB" sz="2400" dirty="0" smtClean="0"/>
              <a:t>- Not really. You can 'tidy' up, take out the 'likes' and the 'you knows' and you can use indirect speech (</a:t>
            </a:r>
            <a:r>
              <a:rPr lang="en-GB" sz="2400" i="1" dirty="0" smtClean="0"/>
              <a:t>She says that she will not countenance a deal on that basis) </a:t>
            </a:r>
            <a:r>
              <a:rPr lang="en-GB" sz="2400" dirty="0" smtClean="0"/>
              <a:t>but you shouldn’t put into quotation marks something they did not say.</a:t>
            </a:r>
            <a:endParaRPr lang="en-GB" sz="2400" dirty="0"/>
          </a:p>
        </p:txBody>
      </p:sp>
    </p:spTree>
    <p:extLst>
      <p:ext uri="{BB962C8B-B14F-4D97-AF65-F5344CB8AC3E}">
        <p14:creationId xmlns:p14="http://schemas.microsoft.com/office/powerpoint/2010/main" val="427464284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0534" y="1383770"/>
            <a:ext cx="9177866" cy="5211763"/>
          </a:xfrm>
        </p:spPr>
        <p:txBody>
          <a:bodyPr>
            <a:normAutofit/>
          </a:bodyPr>
          <a:lstStyle/>
          <a:p>
            <a:pPr algn="l"/>
            <a:r>
              <a:rPr lang="en-GB" dirty="0">
                <a:latin typeface="Courier New" panose="02070309020205020404" pitchFamily="49" charset="0"/>
                <a:cs typeface="Courier New" panose="02070309020205020404" pitchFamily="49" charset="0"/>
              </a:rPr>
              <a:t>This week:-</a:t>
            </a:r>
          </a:p>
          <a:p>
            <a:pPr algn="l"/>
            <a:endParaRPr lang="en-GB" dirty="0">
              <a:latin typeface="Courier New" panose="02070309020205020404" pitchFamily="49" charset="0"/>
              <a:cs typeface="Courier New" panose="02070309020205020404" pitchFamily="49" charset="0"/>
            </a:endParaRPr>
          </a:p>
          <a:p>
            <a:pPr algn="l"/>
            <a:r>
              <a:rPr lang="en-GB" dirty="0">
                <a:latin typeface="Courier New" panose="02070309020205020404" pitchFamily="49" charset="0"/>
                <a:cs typeface="Courier New" panose="02070309020205020404" pitchFamily="49" charset="0"/>
              </a:rPr>
              <a:t>What makes a good interview?</a:t>
            </a: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3</a:t>
            </a:r>
          </a:p>
        </p:txBody>
      </p:sp>
      <p:sp>
        <p:nvSpPr>
          <p:cNvPr id="5" name="TextBox 4"/>
          <p:cNvSpPr txBox="1"/>
          <p:nvPr/>
        </p:nvSpPr>
        <p:spPr>
          <a:xfrm>
            <a:off x="2254095" y="2835489"/>
            <a:ext cx="7277409" cy="2308324"/>
          </a:xfrm>
          <a:prstGeom prst="rect">
            <a:avLst/>
          </a:prstGeom>
          <a:noFill/>
        </p:spPr>
        <p:txBody>
          <a:bodyPr wrap="square" rtlCol="0">
            <a:spAutoFit/>
          </a:bodyPr>
          <a:lstStyle/>
          <a:p>
            <a:r>
              <a:rPr lang="en-GB" sz="2400" dirty="0" smtClean="0"/>
              <a:t>What does it mean when someone says something 'off the record'?</a:t>
            </a:r>
          </a:p>
          <a:p>
            <a:pPr marL="342900" indent="-342900">
              <a:buFontTx/>
              <a:buChar char="-"/>
            </a:pPr>
            <a:r>
              <a:rPr lang="en-GB" sz="2400" dirty="0" smtClean="0"/>
              <a:t>it means you can use the information, but you must not attribute it to them. You will need to say 'sources within the college have said' or something like that…</a:t>
            </a:r>
          </a:p>
          <a:p>
            <a:endParaRPr lang="en-GB" sz="2400" dirty="0"/>
          </a:p>
        </p:txBody>
      </p:sp>
      <p:sp>
        <p:nvSpPr>
          <p:cNvPr id="2" name="TextBox 1"/>
          <p:cNvSpPr txBox="1"/>
          <p:nvPr/>
        </p:nvSpPr>
        <p:spPr>
          <a:xfrm>
            <a:off x="2254095" y="4848155"/>
            <a:ext cx="7552266" cy="2031325"/>
          </a:xfrm>
          <a:prstGeom prst="rect">
            <a:avLst/>
          </a:prstGeom>
          <a:noFill/>
        </p:spPr>
        <p:txBody>
          <a:bodyPr wrap="square" rtlCol="0">
            <a:spAutoFit/>
          </a:bodyPr>
          <a:lstStyle/>
          <a:p>
            <a:r>
              <a:rPr lang="en-GB" i="1" dirty="0" smtClean="0"/>
              <a:t>It was during the protester's first blockade of the an oil refinery. In London the company's line was that petrol supplies won't be affected. When I called the PR guy in the North West, I got lucky because he was really annoyed and he said: "Don't these people realise we're going to run out of fuel by Sunday night?" I said, like "Really?" And he said "Yeah, it's really peeing me off". I said. "Ok, fine," put the phone down and ran the story, "Warning of fuel shortage by Sunday". </a:t>
            </a:r>
            <a:r>
              <a:rPr lang="en-GB" dirty="0" smtClean="0"/>
              <a:t>Jane Merrick.  He never said 'this is off the record'!</a:t>
            </a:r>
            <a:endParaRPr lang="en-GB" dirty="0"/>
          </a:p>
        </p:txBody>
      </p:sp>
    </p:spTree>
    <p:extLst>
      <p:ext uri="{BB962C8B-B14F-4D97-AF65-F5344CB8AC3E}">
        <p14:creationId xmlns:p14="http://schemas.microsoft.com/office/powerpoint/2010/main" val="120823596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8AF0E9-B8C0-474C-A180-DBED4AAE2EA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DF6FBF0B-A000-4E6A-A691-C859EFC24EBB}">
  <ds:schemaRefs>
    <ds:schemaRef ds:uri="http://schemas.microsoft.com/sharepoint/v3/contenttype/forms"/>
  </ds:schemaRefs>
</ds:datastoreItem>
</file>

<file path=customXml/itemProps3.xml><?xml version="1.0" encoding="utf-8"?>
<ds:datastoreItem xmlns:ds="http://schemas.openxmlformats.org/officeDocument/2006/customXml" ds:itemID="{9C1F5999-2D8C-4B37-9FDC-2BB970CF0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689</TotalTime>
  <Words>1065</Words>
  <Application>Microsoft Office PowerPoint</Application>
  <PresentationFormat>Widescreen</PresentationFormat>
  <Paragraphs>86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Bradley Hand ITC</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Journalism</dc:title>
  <dc:creator>juliet.harrison@talktalk.net</dc:creator>
  <cp:lastModifiedBy>David Kinder</cp:lastModifiedBy>
  <cp:revision>39</cp:revision>
  <dcterms:created xsi:type="dcterms:W3CDTF">2019-10-10T18:13:24Z</dcterms:created>
  <dcterms:modified xsi:type="dcterms:W3CDTF">2019-10-25T09:25:14Z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