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290" r:id="rId5"/>
    <p:sldId id="294" r:id="rId6"/>
    <p:sldId id="295" r:id="rId7"/>
    <p:sldId id="286" r:id="rId8"/>
    <p:sldId id="29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9" autoAdjust="0"/>
    <p:restoredTop sz="94660"/>
  </p:normalViewPr>
  <p:slideViewPr>
    <p:cSldViewPr snapToGrid="0">
      <p:cViewPr varScale="1">
        <p:scale>
          <a:sx n="105" d="100"/>
          <a:sy n="105" d="100"/>
        </p:scale>
        <p:origin x="74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EA35C7-7FD8-41CA-A99D-3A74E47EE905}" type="datetimeFigureOut">
              <a:rPr lang="en-GB" smtClean="0"/>
              <a:t>15/11/2019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EBFEEE-1318-4E78-B0B8-02993901A77B}" type="slidenum">
              <a:rPr lang="en-GB" smtClean="0"/>
              <a:t>‹#›</a:t>
            </a:fld>
            <a:endParaRPr lang="en-GB"/>
          </a:p>
        </p:txBody>
      </p:sp>
    </p:spTree>
    <p:extLst>
      <p:ext uri="{BB962C8B-B14F-4D97-AF65-F5344CB8AC3E}">
        <p14:creationId xmlns:p14="http://schemas.microsoft.com/office/powerpoint/2010/main" val="2283986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youtube.com/watch?v=mcYdhXGKRs0"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mailto:godalmingprivate@gmail.com"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youtube.com/watch?v=mcYdhXGKRs0"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mailto:godalmingprivate@gmail.com"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smtClean="0">
                <a:solidFill>
                  <a:schemeClr val="tx1"/>
                </a:solidFill>
                <a:effectLst/>
                <a:latin typeface="+mn-lt"/>
                <a:ea typeface="+mn-ea"/>
                <a:cs typeface="+mn-cs"/>
              </a:rPr>
              <a:t>The weblink is </a:t>
            </a:r>
            <a:r>
              <a:rPr lang="en-GB" sz="1200" u="sng" kern="1200" smtClean="0">
                <a:solidFill>
                  <a:schemeClr val="tx1"/>
                </a:solidFill>
                <a:effectLst/>
                <a:latin typeface="+mn-lt"/>
                <a:ea typeface="+mn-ea"/>
                <a:cs typeface="+mn-cs"/>
                <a:hlinkClick r:id="rId3" tooltip="https://www.youtube.com/watch?v=mcYdhXGKRs0&#10;Cmd+Click to follow link"/>
              </a:rPr>
              <a:t>https://www.youtube.com/watch?v=mcYdhXGKRs0</a:t>
            </a:r>
            <a:endParaRPr lang="en-GB" sz="1200" kern="1200" smtClean="0">
              <a:solidFill>
                <a:schemeClr val="tx1"/>
              </a:solidFill>
              <a:effectLst/>
              <a:latin typeface="+mn-lt"/>
              <a:ea typeface="+mn-ea"/>
              <a:cs typeface="+mn-cs"/>
            </a:endParaRPr>
          </a:p>
          <a:p>
            <a:r>
              <a:rPr lang="en-GB" sz="1200" kern="1200" smtClean="0">
                <a:solidFill>
                  <a:schemeClr val="tx1"/>
                </a:solidFill>
                <a:effectLst/>
                <a:latin typeface="+mn-lt"/>
                <a:ea typeface="+mn-ea"/>
                <a:cs typeface="+mn-cs"/>
              </a:rPr>
              <a:t> </a:t>
            </a:r>
          </a:p>
          <a:p>
            <a:r>
              <a:rPr lang="en-GB" sz="1200" kern="1200" smtClean="0">
                <a:solidFill>
                  <a:schemeClr val="tx1"/>
                </a:solidFill>
                <a:effectLst/>
                <a:latin typeface="+mn-lt"/>
                <a:ea typeface="+mn-ea"/>
                <a:cs typeface="+mn-cs"/>
              </a:rPr>
              <a:t>You will need to sign in to view it the login details are;</a:t>
            </a:r>
          </a:p>
          <a:p>
            <a:r>
              <a:rPr lang="en-GB" sz="1200" kern="1200" smtClean="0">
                <a:solidFill>
                  <a:schemeClr val="tx1"/>
                </a:solidFill>
                <a:effectLst/>
                <a:latin typeface="+mn-lt"/>
                <a:ea typeface="+mn-ea"/>
                <a:cs typeface="+mn-cs"/>
              </a:rPr>
              <a:t> </a:t>
            </a:r>
          </a:p>
          <a:p>
            <a:r>
              <a:rPr lang="en-GB" sz="1200" kern="1200" smtClean="0">
                <a:solidFill>
                  <a:schemeClr val="tx1"/>
                </a:solidFill>
                <a:effectLst/>
                <a:latin typeface="+mn-lt"/>
                <a:ea typeface="+mn-ea"/>
                <a:cs typeface="+mn-cs"/>
              </a:rPr>
              <a:t>Email:             </a:t>
            </a:r>
            <a:r>
              <a:rPr lang="en-GB" sz="1200" u="sng" kern="1200" smtClean="0">
                <a:solidFill>
                  <a:schemeClr val="tx1"/>
                </a:solidFill>
                <a:effectLst/>
                <a:latin typeface="+mn-lt"/>
                <a:ea typeface="+mn-ea"/>
                <a:cs typeface="+mn-cs"/>
                <a:hlinkClick r:id="rId4"/>
              </a:rPr>
              <a:t>godalmingprivate@gmail.com</a:t>
            </a:r>
            <a:endParaRPr lang="en-GB" sz="1200" kern="1200" smtClean="0">
              <a:solidFill>
                <a:schemeClr val="tx1"/>
              </a:solidFill>
              <a:effectLst/>
              <a:latin typeface="+mn-lt"/>
              <a:ea typeface="+mn-ea"/>
              <a:cs typeface="+mn-cs"/>
            </a:endParaRPr>
          </a:p>
          <a:p>
            <a:r>
              <a:rPr lang="en-GB" sz="1200" kern="1200" smtClean="0">
                <a:solidFill>
                  <a:schemeClr val="tx1"/>
                </a:solidFill>
                <a:effectLst/>
                <a:latin typeface="+mn-lt"/>
                <a:ea typeface="+mn-ea"/>
                <a:cs typeface="+mn-cs"/>
              </a:rPr>
              <a:t>Password:      god@lmingpriv@te</a:t>
            </a:r>
          </a:p>
          <a:p>
            <a:r>
              <a:rPr lang="en-GB" sz="1200" kern="1200" smtClean="0">
                <a:solidFill>
                  <a:schemeClr val="tx1"/>
                </a:solidFill>
                <a:effectLst/>
                <a:latin typeface="+mn-lt"/>
                <a:ea typeface="+mn-ea"/>
                <a:cs typeface="+mn-cs"/>
              </a:rPr>
              <a:t> </a:t>
            </a:r>
          </a:p>
          <a:p>
            <a:endParaRPr lang="en-GB"/>
          </a:p>
        </p:txBody>
      </p:sp>
      <p:sp>
        <p:nvSpPr>
          <p:cNvPr id="4" name="Slide Number Placeholder 3"/>
          <p:cNvSpPr>
            <a:spLocks noGrp="1"/>
          </p:cNvSpPr>
          <p:nvPr>
            <p:ph type="sldNum" sz="quarter" idx="10"/>
          </p:nvPr>
        </p:nvSpPr>
        <p:spPr/>
        <p:txBody>
          <a:bodyPr/>
          <a:lstStyle/>
          <a:p>
            <a:fld id="{44EBFEEE-1318-4E78-B0B8-02993901A77B}" type="slidenum">
              <a:rPr lang="en-GB" smtClean="0"/>
              <a:t>2</a:t>
            </a:fld>
            <a:endParaRPr lang="en-GB"/>
          </a:p>
        </p:txBody>
      </p:sp>
    </p:spTree>
    <p:extLst>
      <p:ext uri="{BB962C8B-B14F-4D97-AF65-F5344CB8AC3E}">
        <p14:creationId xmlns:p14="http://schemas.microsoft.com/office/powerpoint/2010/main" val="3862306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smtClean="0">
                <a:solidFill>
                  <a:schemeClr val="tx1"/>
                </a:solidFill>
                <a:effectLst/>
                <a:latin typeface="+mn-lt"/>
                <a:ea typeface="+mn-ea"/>
                <a:cs typeface="+mn-cs"/>
              </a:rPr>
              <a:t>The weblink is </a:t>
            </a:r>
            <a:r>
              <a:rPr lang="en-GB" sz="1200" u="sng" kern="1200" smtClean="0">
                <a:solidFill>
                  <a:schemeClr val="tx1"/>
                </a:solidFill>
                <a:effectLst/>
                <a:latin typeface="+mn-lt"/>
                <a:ea typeface="+mn-ea"/>
                <a:cs typeface="+mn-cs"/>
                <a:hlinkClick r:id="rId3" tooltip="https://www.youtube.com/watch?v=mcYdhXGKRs0&#10;Cmd+Click to follow link"/>
              </a:rPr>
              <a:t>https://www.youtube.com/watch?v=mcYdhXGKRs0</a:t>
            </a:r>
            <a:endParaRPr lang="en-GB" sz="1200" kern="1200" smtClean="0">
              <a:solidFill>
                <a:schemeClr val="tx1"/>
              </a:solidFill>
              <a:effectLst/>
              <a:latin typeface="+mn-lt"/>
              <a:ea typeface="+mn-ea"/>
              <a:cs typeface="+mn-cs"/>
            </a:endParaRPr>
          </a:p>
          <a:p>
            <a:r>
              <a:rPr lang="en-GB" sz="1200" kern="1200" smtClean="0">
                <a:solidFill>
                  <a:schemeClr val="tx1"/>
                </a:solidFill>
                <a:effectLst/>
                <a:latin typeface="+mn-lt"/>
                <a:ea typeface="+mn-ea"/>
                <a:cs typeface="+mn-cs"/>
              </a:rPr>
              <a:t> </a:t>
            </a:r>
          </a:p>
          <a:p>
            <a:r>
              <a:rPr lang="en-GB" sz="1200" kern="1200" smtClean="0">
                <a:solidFill>
                  <a:schemeClr val="tx1"/>
                </a:solidFill>
                <a:effectLst/>
                <a:latin typeface="+mn-lt"/>
                <a:ea typeface="+mn-ea"/>
                <a:cs typeface="+mn-cs"/>
              </a:rPr>
              <a:t>You will need to sign in to view it the login details are;</a:t>
            </a:r>
          </a:p>
          <a:p>
            <a:r>
              <a:rPr lang="en-GB" sz="1200" kern="1200" smtClean="0">
                <a:solidFill>
                  <a:schemeClr val="tx1"/>
                </a:solidFill>
                <a:effectLst/>
                <a:latin typeface="+mn-lt"/>
                <a:ea typeface="+mn-ea"/>
                <a:cs typeface="+mn-cs"/>
              </a:rPr>
              <a:t> </a:t>
            </a:r>
          </a:p>
          <a:p>
            <a:r>
              <a:rPr lang="en-GB" sz="1200" kern="1200" smtClean="0">
                <a:solidFill>
                  <a:schemeClr val="tx1"/>
                </a:solidFill>
                <a:effectLst/>
                <a:latin typeface="+mn-lt"/>
                <a:ea typeface="+mn-ea"/>
                <a:cs typeface="+mn-cs"/>
              </a:rPr>
              <a:t>Email:             </a:t>
            </a:r>
            <a:r>
              <a:rPr lang="en-GB" sz="1200" u="sng" kern="1200" smtClean="0">
                <a:solidFill>
                  <a:schemeClr val="tx1"/>
                </a:solidFill>
                <a:effectLst/>
                <a:latin typeface="+mn-lt"/>
                <a:ea typeface="+mn-ea"/>
                <a:cs typeface="+mn-cs"/>
                <a:hlinkClick r:id="rId4"/>
              </a:rPr>
              <a:t>godalmingprivate@gmail.com</a:t>
            </a:r>
            <a:endParaRPr lang="en-GB" sz="1200" kern="1200" smtClean="0">
              <a:solidFill>
                <a:schemeClr val="tx1"/>
              </a:solidFill>
              <a:effectLst/>
              <a:latin typeface="+mn-lt"/>
              <a:ea typeface="+mn-ea"/>
              <a:cs typeface="+mn-cs"/>
            </a:endParaRPr>
          </a:p>
          <a:p>
            <a:r>
              <a:rPr lang="en-GB" sz="1200" kern="1200" smtClean="0">
                <a:solidFill>
                  <a:schemeClr val="tx1"/>
                </a:solidFill>
                <a:effectLst/>
                <a:latin typeface="+mn-lt"/>
                <a:ea typeface="+mn-ea"/>
                <a:cs typeface="+mn-cs"/>
              </a:rPr>
              <a:t>Password:      god@lmingpriv@te</a:t>
            </a:r>
          </a:p>
          <a:p>
            <a:r>
              <a:rPr lang="en-GB" sz="1200" kern="1200" smtClean="0">
                <a:solidFill>
                  <a:schemeClr val="tx1"/>
                </a:solidFill>
                <a:effectLst/>
                <a:latin typeface="+mn-lt"/>
                <a:ea typeface="+mn-ea"/>
                <a:cs typeface="+mn-cs"/>
              </a:rPr>
              <a:t> </a:t>
            </a:r>
          </a:p>
          <a:p>
            <a:endParaRPr lang="en-GB"/>
          </a:p>
        </p:txBody>
      </p:sp>
      <p:sp>
        <p:nvSpPr>
          <p:cNvPr id="4" name="Slide Number Placeholder 3"/>
          <p:cNvSpPr>
            <a:spLocks noGrp="1"/>
          </p:cNvSpPr>
          <p:nvPr>
            <p:ph type="sldNum" sz="quarter" idx="10"/>
          </p:nvPr>
        </p:nvSpPr>
        <p:spPr/>
        <p:txBody>
          <a:bodyPr/>
          <a:lstStyle/>
          <a:p>
            <a:fld id="{44EBFEEE-1318-4E78-B0B8-02993901A77B}" type="slidenum">
              <a:rPr lang="en-GB" smtClean="0"/>
              <a:t>3</a:t>
            </a:fld>
            <a:endParaRPr lang="en-GB"/>
          </a:p>
        </p:txBody>
      </p:sp>
    </p:spTree>
    <p:extLst>
      <p:ext uri="{BB962C8B-B14F-4D97-AF65-F5344CB8AC3E}">
        <p14:creationId xmlns:p14="http://schemas.microsoft.com/office/powerpoint/2010/main" val="3283973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FA5FF22-5F85-41CC-AEE4-1F4BDF3C0A15}" type="datetimeFigureOut">
              <a:rPr lang="en-GB" smtClean="0"/>
              <a:t>15/11/2019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2616422279"/>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FA5FF22-5F85-41CC-AEE4-1F4BDF3C0A15}" type="datetimeFigureOut">
              <a:rPr lang="en-GB" smtClean="0"/>
              <a:t>15/11/2019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3511398871"/>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FA5FF22-5F85-41CC-AEE4-1F4BDF3C0A15}" type="datetimeFigureOut">
              <a:rPr lang="en-GB" smtClean="0"/>
              <a:t>15/11/2019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372776481"/>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FA5FF22-5F85-41CC-AEE4-1F4BDF3C0A15}" type="datetimeFigureOut">
              <a:rPr lang="en-GB" smtClean="0"/>
              <a:t>15/11/2019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3771193245"/>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A5FF22-5F85-41CC-AEE4-1F4BDF3C0A15}" type="datetimeFigureOut">
              <a:rPr lang="en-GB" smtClean="0"/>
              <a:t>15/11/2019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2715409887"/>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FA5FF22-5F85-41CC-AEE4-1F4BDF3C0A15}" type="datetimeFigureOut">
              <a:rPr lang="en-GB" smtClean="0"/>
              <a:t>15/11/2019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3459000558"/>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FA5FF22-5F85-41CC-AEE4-1F4BDF3C0A15}" type="datetimeFigureOut">
              <a:rPr lang="en-GB" smtClean="0"/>
              <a:t>15/11/2019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3557329476"/>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FA5FF22-5F85-41CC-AEE4-1F4BDF3C0A15}" type="datetimeFigureOut">
              <a:rPr lang="en-GB" smtClean="0"/>
              <a:t>15/11/2019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2200799184"/>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A5FF22-5F85-41CC-AEE4-1F4BDF3C0A15}" type="datetimeFigureOut">
              <a:rPr lang="en-GB" smtClean="0"/>
              <a:t>15/11/2019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859287526"/>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FA5FF22-5F85-41CC-AEE4-1F4BDF3C0A15}" type="datetimeFigureOut">
              <a:rPr lang="en-GB" smtClean="0"/>
              <a:t>15/11/2019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1329051826"/>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FA5FF22-5F85-41CC-AEE4-1F4BDF3C0A15}" type="datetimeFigureOut">
              <a:rPr lang="en-GB" smtClean="0"/>
              <a:t>15/11/2019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1599070735"/>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A5FF22-5F85-41CC-AEE4-1F4BDF3C0A15}" type="datetimeFigureOut">
              <a:rPr lang="en-GB" smtClean="0"/>
              <a:t>15/11/2019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2FFE91-2780-4549-8D1E-8C1437F85027}" type="slidenum">
              <a:rPr lang="en-GB" smtClean="0"/>
              <a:t>‹#›</a:t>
            </a:fld>
            <a:endParaRPr lang="en-GB"/>
          </a:p>
        </p:txBody>
      </p:sp>
    </p:spTree>
    <p:extLst>
      <p:ext uri="{BB962C8B-B14F-4D97-AF65-F5344CB8AC3E}">
        <p14:creationId xmlns:p14="http://schemas.microsoft.com/office/powerpoint/2010/main" val="39796481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250" advTm="200"/>
    </mc:Choice>
    <mc:Fallback xmlns="">
      <p:transition advTm="2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mcYdhXGKRs0"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mailto:godalmingprivate@gmail.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53687" y="905728"/>
            <a:ext cx="9177866" cy="5211763"/>
          </a:xfrm>
        </p:spPr>
        <p:txBody>
          <a:bodyPr>
            <a:normAutofit/>
          </a:bodyPr>
          <a:lstStyle/>
          <a:p>
            <a:pPr algn="l"/>
            <a:r>
              <a:rPr lang="en-GB" smtClean="0">
                <a:latin typeface="Courier New" panose="02070309020205020404" pitchFamily="49" charset="0"/>
                <a:cs typeface="Courier New" panose="02070309020205020404" pitchFamily="49" charset="0"/>
              </a:rPr>
              <a:t>Last Week:-</a:t>
            </a:r>
            <a:endParaRPr lang="en-GB" dirty="0">
              <a:latin typeface="Courier New" panose="02070309020205020404" pitchFamily="49" charset="0"/>
              <a:cs typeface="Courier New" panose="02070309020205020404" pitchFamily="49" charset="0"/>
            </a:endParaRPr>
          </a:p>
          <a:p>
            <a:pPr algn="l"/>
            <a:r>
              <a:rPr lang="en-GB" smtClean="0">
                <a:latin typeface="Courier New" panose="02070309020205020404" pitchFamily="49" charset="0"/>
                <a:cs typeface="Courier New" panose="02070309020205020404" pitchFamily="49" charset="0"/>
              </a:rPr>
              <a:t>Investigative </a:t>
            </a:r>
            <a:r>
              <a:rPr lang="en-GB" dirty="0" smtClean="0">
                <a:latin typeface="Courier New" panose="02070309020205020404" pitchFamily="49" charset="0"/>
                <a:cs typeface="Courier New" panose="02070309020205020404" pitchFamily="49" charset="0"/>
              </a:rPr>
              <a:t>Journalism: Dead or Alive?</a:t>
            </a:r>
            <a:endParaRPr lang="en-GB" dirty="0">
              <a:latin typeface="Courier New" panose="02070309020205020404" pitchFamily="49" charset="0"/>
              <a:cs typeface="Courier New" panose="02070309020205020404" pitchFamily="49" charset="0"/>
            </a:endParaRPr>
          </a:p>
        </p:txBody>
      </p:sp>
      <p:sp>
        <p:nvSpPr>
          <p:cNvPr id="4" name="Subtitle 2"/>
          <p:cNvSpPr txBox="1">
            <a:spLocks/>
          </p:cNvSpPr>
          <p:nvPr/>
        </p:nvSpPr>
        <p:spPr>
          <a:xfrm>
            <a:off x="2806700" y="300038"/>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a:t>
            </a:r>
            <a:r>
              <a:rPr lang="en-GB" sz="4400">
                <a:latin typeface="Courier New" panose="02070309020205020404" pitchFamily="49" charset="0"/>
                <a:cs typeface="Courier New" panose="02070309020205020404" pitchFamily="49" charset="0"/>
              </a:rPr>
              <a:t>Week </a:t>
            </a:r>
            <a:r>
              <a:rPr lang="en-GB" sz="4400" dirty="0">
                <a:latin typeface="Courier New" panose="02070309020205020404" pitchFamily="49" charset="0"/>
                <a:cs typeface="Courier New" panose="02070309020205020404" pitchFamily="49" charset="0"/>
              </a:rPr>
              <a:t>5</a:t>
            </a:r>
          </a:p>
        </p:txBody>
      </p:sp>
      <p:sp>
        <p:nvSpPr>
          <p:cNvPr id="6" name="TextBox 5"/>
          <p:cNvSpPr txBox="1"/>
          <p:nvPr/>
        </p:nvSpPr>
        <p:spPr>
          <a:xfrm>
            <a:off x="880535" y="1962507"/>
            <a:ext cx="10280951" cy="830997"/>
          </a:xfrm>
          <a:prstGeom prst="rect">
            <a:avLst/>
          </a:prstGeom>
          <a:noFill/>
        </p:spPr>
        <p:txBody>
          <a:bodyPr wrap="square" rtlCol="0">
            <a:spAutoFit/>
          </a:bodyPr>
          <a:lstStyle/>
          <a:p>
            <a:r>
              <a:rPr lang="en-GB" sz="2400" dirty="0" smtClean="0"/>
              <a:t>What is 'investigative journalism' do you think?</a:t>
            </a:r>
          </a:p>
          <a:p>
            <a:endParaRPr lang="en-GB" sz="2400" b="1" dirty="0"/>
          </a:p>
        </p:txBody>
      </p:sp>
      <p:sp>
        <p:nvSpPr>
          <p:cNvPr id="2" name="Rectangle 1"/>
          <p:cNvSpPr/>
          <p:nvPr/>
        </p:nvSpPr>
        <p:spPr>
          <a:xfrm>
            <a:off x="2806700" y="3188443"/>
            <a:ext cx="6800088" cy="646331"/>
          </a:xfrm>
          <a:prstGeom prst="rect">
            <a:avLst/>
          </a:prstGeom>
        </p:spPr>
        <p:txBody>
          <a:bodyPr wrap="square">
            <a:spAutoFit/>
          </a:bodyPr>
          <a:lstStyle/>
          <a:p>
            <a:r>
              <a:rPr lang="en-GB" smtClean="0"/>
              <a:t>John </a:t>
            </a:r>
            <a:r>
              <a:rPr lang="en-GB"/>
              <a:t>Pilger</a:t>
            </a:r>
          </a:p>
          <a:p>
            <a:r>
              <a:rPr lang="en-GB" b="1"/>
              <a:t>All journalism should be investigative, from football to cookery.</a:t>
            </a:r>
          </a:p>
        </p:txBody>
      </p:sp>
    </p:spTree>
    <p:extLst>
      <p:ext uri="{BB962C8B-B14F-4D97-AF65-F5344CB8AC3E}">
        <p14:creationId xmlns:p14="http://schemas.microsoft.com/office/powerpoint/2010/main" val="3732409193"/>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53687" y="905728"/>
            <a:ext cx="9177866" cy="5211763"/>
          </a:xfrm>
        </p:spPr>
        <p:txBody>
          <a:bodyPr>
            <a:normAutofit/>
          </a:bodyPr>
          <a:lstStyle/>
          <a:p>
            <a:pPr algn="l"/>
            <a:r>
              <a:rPr lang="en-GB" smtClean="0">
                <a:latin typeface="Courier New" panose="02070309020205020404" pitchFamily="49" charset="0"/>
                <a:cs typeface="Courier New" panose="02070309020205020404" pitchFamily="49" charset="0"/>
              </a:rPr>
              <a:t>This Week:-</a:t>
            </a:r>
            <a:endParaRPr lang="en-GB" dirty="0">
              <a:latin typeface="Courier New" panose="02070309020205020404" pitchFamily="49" charset="0"/>
              <a:cs typeface="Courier New" panose="02070309020205020404" pitchFamily="49" charset="0"/>
            </a:endParaRPr>
          </a:p>
          <a:p>
            <a:pPr algn="l"/>
            <a:r>
              <a:rPr lang="en-GB" smtClean="0">
                <a:latin typeface="Courier New" panose="02070309020205020404" pitchFamily="49" charset="0"/>
                <a:cs typeface="Courier New" panose="02070309020205020404" pitchFamily="49" charset="0"/>
              </a:rPr>
              <a:t>Journalism: one title, many jobs</a:t>
            </a:r>
            <a:endParaRPr lang="en-GB" dirty="0">
              <a:latin typeface="Courier New" panose="02070309020205020404" pitchFamily="49" charset="0"/>
              <a:cs typeface="Courier New" panose="02070309020205020404" pitchFamily="49" charset="0"/>
            </a:endParaRPr>
          </a:p>
        </p:txBody>
      </p:sp>
      <p:sp>
        <p:nvSpPr>
          <p:cNvPr id="4" name="Subtitle 2"/>
          <p:cNvSpPr txBox="1">
            <a:spLocks/>
          </p:cNvSpPr>
          <p:nvPr/>
        </p:nvSpPr>
        <p:spPr>
          <a:xfrm>
            <a:off x="2806700" y="300038"/>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a:t>
            </a:r>
            <a:r>
              <a:rPr lang="en-GB" sz="4400">
                <a:latin typeface="Courier New" panose="02070309020205020404" pitchFamily="49" charset="0"/>
                <a:cs typeface="Courier New" panose="02070309020205020404" pitchFamily="49" charset="0"/>
              </a:rPr>
              <a:t>Week </a:t>
            </a:r>
            <a:r>
              <a:rPr lang="en-GB" sz="4400" dirty="0">
                <a:latin typeface="Courier New" panose="02070309020205020404" pitchFamily="49" charset="0"/>
                <a:cs typeface="Courier New" panose="02070309020205020404" pitchFamily="49" charset="0"/>
              </a:rPr>
              <a:t>5</a:t>
            </a:r>
          </a:p>
        </p:txBody>
      </p:sp>
      <p:sp>
        <p:nvSpPr>
          <p:cNvPr id="6" name="TextBox 5"/>
          <p:cNvSpPr txBox="1"/>
          <p:nvPr/>
        </p:nvSpPr>
        <p:spPr>
          <a:xfrm>
            <a:off x="880535" y="1962507"/>
            <a:ext cx="10280951" cy="830997"/>
          </a:xfrm>
          <a:prstGeom prst="rect">
            <a:avLst/>
          </a:prstGeom>
          <a:noFill/>
        </p:spPr>
        <p:txBody>
          <a:bodyPr wrap="square" rtlCol="0">
            <a:spAutoFit/>
          </a:bodyPr>
          <a:lstStyle/>
          <a:p>
            <a:r>
              <a:rPr lang="en-GB" sz="2400" smtClean="0"/>
              <a:t>Let’s make a list of all the types of journalist we can think of</a:t>
            </a:r>
            <a:endParaRPr lang="en-GB" sz="2400" dirty="0" smtClean="0"/>
          </a:p>
          <a:p>
            <a:endParaRPr lang="en-GB" sz="2400" b="1" dirty="0"/>
          </a:p>
        </p:txBody>
      </p:sp>
      <p:sp>
        <p:nvSpPr>
          <p:cNvPr id="7" name="TextBox 6"/>
          <p:cNvSpPr txBox="1"/>
          <p:nvPr/>
        </p:nvSpPr>
        <p:spPr>
          <a:xfrm>
            <a:off x="6860641" y="2684094"/>
            <a:ext cx="5049317" cy="3816429"/>
          </a:xfrm>
          <a:prstGeom prst="rect">
            <a:avLst/>
          </a:prstGeom>
          <a:noFill/>
        </p:spPr>
        <p:txBody>
          <a:bodyPr wrap="square" rtlCol="0">
            <a:spAutoFit/>
          </a:bodyPr>
          <a:lstStyle/>
          <a:p>
            <a:r>
              <a:rPr lang="en-GB" sz="1600" dirty="0" smtClean="0"/>
              <a:t>Politics – local first, national later!</a:t>
            </a:r>
          </a:p>
          <a:p>
            <a:r>
              <a:rPr lang="en-GB" sz="1600" dirty="0" smtClean="0"/>
              <a:t>Law – court reporting</a:t>
            </a:r>
          </a:p>
          <a:p>
            <a:r>
              <a:rPr lang="en-GB" sz="1600" dirty="0" smtClean="0"/>
              <a:t>Sports </a:t>
            </a:r>
          </a:p>
          <a:p>
            <a:r>
              <a:rPr lang="en-GB" sz="1600" dirty="0" smtClean="0"/>
              <a:t>Crime</a:t>
            </a:r>
          </a:p>
          <a:p>
            <a:r>
              <a:rPr lang="en-GB" sz="1600" dirty="0" smtClean="0"/>
              <a:t>Education</a:t>
            </a:r>
          </a:p>
          <a:p>
            <a:r>
              <a:rPr lang="en-GB" sz="1600" dirty="0" smtClean="0"/>
              <a:t>Environment</a:t>
            </a:r>
          </a:p>
          <a:p>
            <a:r>
              <a:rPr lang="en-GB" sz="1600" dirty="0" smtClean="0"/>
              <a:t>Health</a:t>
            </a:r>
          </a:p>
          <a:p>
            <a:r>
              <a:rPr lang="en-GB" sz="1600" dirty="0" smtClean="0"/>
              <a:t>Industry and Business</a:t>
            </a:r>
          </a:p>
          <a:p>
            <a:r>
              <a:rPr lang="en-GB" sz="1600" dirty="0" smtClean="0"/>
              <a:t>Financial</a:t>
            </a:r>
          </a:p>
          <a:p>
            <a:r>
              <a:rPr lang="en-GB" sz="1600" dirty="0" smtClean="0"/>
              <a:t>Your Patch (local news)</a:t>
            </a:r>
          </a:p>
          <a:p>
            <a:r>
              <a:rPr lang="en-GB" sz="1600" dirty="0" smtClean="0"/>
              <a:t>Churches/Mosques/Temples/Synagogues</a:t>
            </a:r>
          </a:p>
          <a:p>
            <a:r>
              <a:rPr lang="en-GB" sz="1600" dirty="0" smtClean="0"/>
              <a:t>Entertainment pieces </a:t>
            </a:r>
          </a:p>
          <a:p>
            <a:r>
              <a:rPr lang="en-GB" sz="1600" dirty="0" smtClean="0"/>
              <a:t>Features – cycling to college; training a guide-dog; I rented my house and they turned it into a cannabis farm</a:t>
            </a:r>
          </a:p>
          <a:p>
            <a:r>
              <a:rPr lang="en-GB" sz="1600" dirty="0" smtClean="0"/>
              <a:t>Columnists </a:t>
            </a:r>
          </a:p>
        </p:txBody>
      </p:sp>
    </p:spTree>
    <p:extLst>
      <p:ext uri="{BB962C8B-B14F-4D97-AF65-F5344CB8AC3E}">
        <p14:creationId xmlns:p14="http://schemas.microsoft.com/office/powerpoint/2010/main" val="616067367"/>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8" end="8"/>
                                            </p:txEl>
                                          </p:spTgt>
                                        </p:tgtEl>
                                        <p:attrNameLst>
                                          <p:attrName>style.visibility</p:attrName>
                                        </p:attrNameLst>
                                      </p:cBhvr>
                                      <p:to>
                                        <p:strVal val="visible"/>
                                      </p:to>
                                    </p:set>
                                    <p:animEffect transition="in" filter="fade">
                                      <p:cBhvr>
                                        <p:cTn id="42" dur="500"/>
                                        <p:tgtEl>
                                          <p:spTgt spid="7">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animEffect transition="in" filter="fade">
                                      <p:cBhvr>
                                        <p:cTn id="47" dur="500"/>
                                        <p:tgtEl>
                                          <p:spTgt spid="7">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7">
                                            <p:txEl>
                                              <p:pRg st="10" end="10"/>
                                            </p:txEl>
                                          </p:spTgt>
                                        </p:tgtEl>
                                        <p:attrNameLst>
                                          <p:attrName>style.visibility</p:attrName>
                                        </p:attrNameLst>
                                      </p:cBhvr>
                                      <p:to>
                                        <p:strVal val="visible"/>
                                      </p:to>
                                    </p:set>
                                    <p:animEffect transition="in" filter="fade">
                                      <p:cBhvr>
                                        <p:cTn id="52" dur="500"/>
                                        <p:tgtEl>
                                          <p:spTgt spid="7">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7">
                                            <p:txEl>
                                              <p:pRg st="11" end="11"/>
                                            </p:txEl>
                                          </p:spTgt>
                                        </p:tgtEl>
                                        <p:attrNameLst>
                                          <p:attrName>style.visibility</p:attrName>
                                        </p:attrNameLst>
                                      </p:cBhvr>
                                      <p:to>
                                        <p:strVal val="visible"/>
                                      </p:to>
                                    </p:set>
                                    <p:animEffect transition="in" filter="fade">
                                      <p:cBhvr>
                                        <p:cTn id="57" dur="500"/>
                                        <p:tgtEl>
                                          <p:spTgt spid="7">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7">
                                            <p:txEl>
                                              <p:pRg st="12" end="12"/>
                                            </p:txEl>
                                          </p:spTgt>
                                        </p:tgtEl>
                                        <p:attrNameLst>
                                          <p:attrName>style.visibility</p:attrName>
                                        </p:attrNameLst>
                                      </p:cBhvr>
                                      <p:to>
                                        <p:strVal val="visible"/>
                                      </p:to>
                                    </p:set>
                                    <p:animEffect transition="in" filter="fade">
                                      <p:cBhvr>
                                        <p:cTn id="62" dur="500"/>
                                        <p:tgtEl>
                                          <p:spTgt spid="7">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7">
                                            <p:txEl>
                                              <p:pRg st="13" end="13"/>
                                            </p:txEl>
                                          </p:spTgt>
                                        </p:tgtEl>
                                        <p:attrNameLst>
                                          <p:attrName>style.visibility</p:attrName>
                                        </p:attrNameLst>
                                      </p:cBhvr>
                                      <p:to>
                                        <p:strVal val="visible"/>
                                      </p:to>
                                    </p:set>
                                    <p:animEffect transition="in" filter="fade">
                                      <p:cBhvr>
                                        <p:cTn id="67" dur="500"/>
                                        <p:tgtEl>
                                          <p:spTgt spid="7">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53687" y="905728"/>
            <a:ext cx="9177866" cy="5211763"/>
          </a:xfrm>
        </p:spPr>
        <p:txBody>
          <a:bodyPr>
            <a:normAutofit/>
          </a:bodyPr>
          <a:lstStyle/>
          <a:p>
            <a:pPr algn="l"/>
            <a:r>
              <a:rPr lang="en-GB" smtClean="0">
                <a:latin typeface="Courier New" panose="02070309020205020404" pitchFamily="49" charset="0"/>
                <a:cs typeface="Courier New" panose="02070309020205020404" pitchFamily="49" charset="0"/>
              </a:rPr>
              <a:t>This Week:-</a:t>
            </a:r>
            <a:endParaRPr lang="en-GB" dirty="0">
              <a:latin typeface="Courier New" panose="02070309020205020404" pitchFamily="49" charset="0"/>
              <a:cs typeface="Courier New" panose="02070309020205020404" pitchFamily="49" charset="0"/>
            </a:endParaRPr>
          </a:p>
          <a:p>
            <a:pPr algn="l"/>
            <a:r>
              <a:rPr lang="en-GB" smtClean="0">
                <a:latin typeface="Courier New" panose="02070309020205020404" pitchFamily="49" charset="0"/>
                <a:cs typeface="Courier New" panose="02070309020205020404" pitchFamily="49" charset="0"/>
              </a:rPr>
              <a:t>Journalism: one title, many jobs</a:t>
            </a:r>
            <a:endParaRPr lang="en-GB" dirty="0">
              <a:latin typeface="Courier New" panose="02070309020205020404" pitchFamily="49" charset="0"/>
              <a:cs typeface="Courier New" panose="02070309020205020404" pitchFamily="49" charset="0"/>
            </a:endParaRPr>
          </a:p>
        </p:txBody>
      </p:sp>
      <p:sp>
        <p:nvSpPr>
          <p:cNvPr id="4" name="Subtitle 2"/>
          <p:cNvSpPr txBox="1">
            <a:spLocks/>
          </p:cNvSpPr>
          <p:nvPr/>
        </p:nvSpPr>
        <p:spPr>
          <a:xfrm>
            <a:off x="2806700" y="300038"/>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a:t>
            </a:r>
            <a:r>
              <a:rPr lang="en-GB" sz="4400">
                <a:latin typeface="Courier New" panose="02070309020205020404" pitchFamily="49" charset="0"/>
                <a:cs typeface="Courier New" panose="02070309020205020404" pitchFamily="49" charset="0"/>
              </a:rPr>
              <a:t>Week </a:t>
            </a:r>
            <a:r>
              <a:rPr lang="en-GB" sz="4400" dirty="0">
                <a:latin typeface="Courier New" panose="02070309020205020404" pitchFamily="49" charset="0"/>
                <a:cs typeface="Courier New" panose="02070309020205020404" pitchFamily="49" charset="0"/>
              </a:rPr>
              <a:t>5</a:t>
            </a:r>
          </a:p>
        </p:txBody>
      </p:sp>
      <p:sp>
        <p:nvSpPr>
          <p:cNvPr id="6" name="TextBox 5"/>
          <p:cNvSpPr txBox="1"/>
          <p:nvPr/>
        </p:nvSpPr>
        <p:spPr>
          <a:xfrm>
            <a:off x="880535" y="1962507"/>
            <a:ext cx="10280951" cy="1200329"/>
          </a:xfrm>
          <a:prstGeom prst="rect">
            <a:avLst/>
          </a:prstGeom>
          <a:noFill/>
        </p:spPr>
        <p:txBody>
          <a:bodyPr wrap="square" rtlCol="0">
            <a:spAutoFit/>
          </a:bodyPr>
          <a:lstStyle/>
          <a:p>
            <a:r>
              <a:rPr lang="en-GB" sz="2400" smtClean="0"/>
              <a:t>What does this clip suggest about journalism and its different branches and specialisms?</a:t>
            </a:r>
            <a:endParaRPr lang="en-GB" sz="2400" dirty="0" smtClean="0"/>
          </a:p>
          <a:p>
            <a:endParaRPr lang="en-GB" sz="2400" b="1" dirty="0"/>
          </a:p>
        </p:txBody>
      </p:sp>
      <p:sp>
        <p:nvSpPr>
          <p:cNvPr id="5" name="Rectangle 4"/>
          <p:cNvSpPr/>
          <p:nvPr/>
        </p:nvSpPr>
        <p:spPr>
          <a:xfrm>
            <a:off x="4035553" y="3272049"/>
            <a:ext cx="6096000" cy="2308324"/>
          </a:xfrm>
          <a:prstGeom prst="rect">
            <a:avLst/>
          </a:prstGeom>
        </p:spPr>
        <p:txBody>
          <a:bodyPr>
            <a:spAutoFit/>
          </a:bodyPr>
          <a:lstStyle/>
          <a:p>
            <a:pPr>
              <a:spcAft>
                <a:spcPts val="0"/>
              </a:spcAft>
            </a:pPr>
            <a:r>
              <a:rPr lang="en-GB" dirty="0">
                <a:solidFill>
                  <a:srgbClr val="000000"/>
                </a:solidFill>
                <a:latin typeface="Calibri" panose="020F0502020204030204" pitchFamily="34" charset="0"/>
                <a:ea typeface="Calibri" panose="020F0502020204030204" pitchFamily="34" charset="0"/>
              </a:rPr>
              <a:t>The </a:t>
            </a:r>
            <a:r>
              <a:rPr lang="en-GB" dirty="0" err="1">
                <a:solidFill>
                  <a:srgbClr val="000000"/>
                </a:solidFill>
                <a:latin typeface="Calibri" panose="020F0502020204030204" pitchFamily="34" charset="0"/>
                <a:ea typeface="Calibri" panose="020F0502020204030204" pitchFamily="34" charset="0"/>
              </a:rPr>
              <a:t>weblink</a:t>
            </a:r>
            <a:r>
              <a:rPr lang="en-GB" dirty="0">
                <a:solidFill>
                  <a:srgbClr val="000000"/>
                </a:solidFill>
                <a:latin typeface="Calibri" panose="020F0502020204030204" pitchFamily="34" charset="0"/>
                <a:ea typeface="Calibri" panose="020F0502020204030204" pitchFamily="34" charset="0"/>
              </a:rPr>
              <a:t> is </a:t>
            </a:r>
            <a:r>
              <a:rPr lang="en-GB" u="sng" dirty="0">
                <a:solidFill>
                  <a:srgbClr val="000000"/>
                </a:solidFill>
                <a:latin typeface="Calibri" panose="020F0502020204030204" pitchFamily="34" charset="0"/>
                <a:ea typeface="Calibri" panose="020F0502020204030204" pitchFamily="34" charset="0"/>
                <a:hlinkClick r:id="rId3" tooltip="https://www.youtube.com/watch?v=mcYdhXGKRs0&#10;Cmd+Click to follow link"/>
              </a:rPr>
              <a:t>https://www.youtube.com/watch?v=mcYdhXGKRs0</a:t>
            </a:r>
            <a:endParaRPr lang="en-GB" sz="1600" dirty="0">
              <a:latin typeface="Calibri" panose="020F0502020204030204" pitchFamily="34" charset="0"/>
              <a:ea typeface="Calibri" panose="020F0502020204030204" pitchFamily="34" charset="0"/>
            </a:endParaRPr>
          </a:p>
          <a:p>
            <a:pPr>
              <a:spcAft>
                <a:spcPts val="0"/>
              </a:spcAft>
            </a:pPr>
            <a:r>
              <a:rPr lang="en-GB" dirty="0">
                <a:solidFill>
                  <a:srgbClr val="000000"/>
                </a:solidFill>
                <a:latin typeface="Calibri" panose="020F0502020204030204" pitchFamily="34" charset="0"/>
                <a:ea typeface="Calibri" panose="020F0502020204030204" pitchFamily="34" charset="0"/>
              </a:rPr>
              <a:t> </a:t>
            </a:r>
            <a:endParaRPr lang="en-GB" sz="1600" dirty="0">
              <a:latin typeface="Calibri" panose="020F0502020204030204" pitchFamily="34" charset="0"/>
              <a:ea typeface="Calibri" panose="020F0502020204030204" pitchFamily="34" charset="0"/>
            </a:endParaRPr>
          </a:p>
          <a:p>
            <a:pPr>
              <a:spcAft>
                <a:spcPts val="0"/>
              </a:spcAft>
            </a:pPr>
            <a:r>
              <a:rPr lang="en-GB" dirty="0">
                <a:solidFill>
                  <a:srgbClr val="000000"/>
                </a:solidFill>
                <a:latin typeface="Calibri" panose="020F0502020204030204" pitchFamily="34" charset="0"/>
                <a:ea typeface="Calibri" panose="020F0502020204030204" pitchFamily="34" charset="0"/>
              </a:rPr>
              <a:t>You will need to sign in to view it the login details are;</a:t>
            </a:r>
            <a:endParaRPr lang="en-GB" sz="1600" dirty="0">
              <a:latin typeface="Calibri" panose="020F0502020204030204" pitchFamily="34" charset="0"/>
              <a:ea typeface="Calibri" panose="020F0502020204030204" pitchFamily="34" charset="0"/>
            </a:endParaRPr>
          </a:p>
          <a:p>
            <a:pPr>
              <a:spcAft>
                <a:spcPts val="0"/>
              </a:spcAft>
            </a:pPr>
            <a:r>
              <a:rPr lang="en-GB" dirty="0">
                <a:solidFill>
                  <a:srgbClr val="000000"/>
                </a:solidFill>
                <a:latin typeface="Calibri" panose="020F0502020204030204" pitchFamily="34" charset="0"/>
                <a:ea typeface="Calibri" panose="020F0502020204030204" pitchFamily="34" charset="0"/>
              </a:rPr>
              <a:t> </a:t>
            </a:r>
            <a:endParaRPr lang="en-GB" sz="1600" dirty="0">
              <a:latin typeface="Calibri" panose="020F0502020204030204" pitchFamily="34" charset="0"/>
              <a:ea typeface="Calibri" panose="020F0502020204030204" pitchFamily="34" charset="0"/>
            </a:endParaRPr>
          </a:p>
          <a:p>
            <a:pPr>
              <a:spcAft>
                <a:spcPts val="0"/>
              </a:spcAft>
            </a:pPr>
            <a:r>
              <a:rPr lang="en-GB" dirty="0">
                <a:solidFill>
                  <a:srgbClr val="000000"/>
                </a:solidFill>
                <a:latin typeface="Calibri" panose="020F0502020204030204" pitchFamily="34" charset="0"/>
                <a:ea typeface="Calibri" panose="020F0502020204030204" pitchFamily="34" charset="0"/>
              </a:rPr>
              <a:t>Email:             </a:t>
            </a:r>
            <a:r>
              <a:rPr lang="en-GB" u="sng" dirty="0">
                <a:solidFill>
                  <a:srgbClr val="000000"/>
                </a:solidFill>
                <a:latin typeface="Calibri" panose="020F0502020204030204" pitchFamily="34" charset="0"/>
                <a:ea typeface="Calibri" panose="020F0502020204030204" pitchFamily="34" charset="0"/>
                <a:hlinkClick r:id="rId4"/>
              </a:rPr>
              <a:t>godalmingprivate@gmail.com</a:t>
            </a:r>
            <a:endParaRPr lang="en-GB" sz="1600" dirty="0">
              <a:latin typeface="Calibri" panose="020F0502020204030204" pitchFamily="34" charset="0"/>
              <a:ea typeface="Calibri" panose="020F0502020204030204" pitchFamily="34" charset="0"/>
            </a:endParaRPr>
          </a:p>
          <a:p>
            <a:pPr>
              <a:spcAft>
                <a:spcPts val="0"/>
              </a:spcAft>
            </a:pPr>
            <a:r>
              <a:rPr lang="en-GB" dirty="0">
                <a:solidFill>
                  <a:srgbClr val="000000"/>
                </a:solidFill>
                <a:latin typeface="Calibri" panose="020F0502020204030204" pitchFamily="34" charset="0"/>
                <a:ea typeface="Calibri" panose="020F0502020204030204" pitchFamily="34" charset="0"/>
              </a:rPr>
              <a:t>Password:      </a:t>
            </a:r>
            <a:r>
              <a:rPr lang="en-GB" dirty="0" err="1">
                <a:solidFill>
                  <a:srgbClr val="000000"/>
                </a:solidFill>
                <a:latin typeface="Calibri" panose="020F0502020204030204" pitchFamily="34" charset="0"/>
                <a:ea typeface="Calibri" panose="020F0502020204030204" pitchFamily="34" charset="0"/>
              </a:rPr>
              <a:t>god@lmingpriv@te</a:t>
            </a:r>
            <a:endParaRPr lang="en-GB" sz="1600" dirty="0">
              <a:latin typeface="Calibri" panose="020F0502020204030204" pitchFamily="34" charset="0"/>
              <a:ea typeface="Calibri" panose="020F0502020204030204" pitchFamily="34" charset="0"/>
            </a:endParaRPr>
          </a:p>
          <a:p>
            <a:pPr>
              <a:spcAft>
                <a:spcPts val="0"/>
              </a:spcAft>
            </a:pPr>
            <a:r>
              <a:rPr lang="en-GB" dirty="0">
                <a:solidFill>
                  <a:srgbClr val="000000"/>
                </a:solidFill>
                <a:latin typeface="Calibri" panose="020F0502020204030204" pitchFamily="34" charset="0"/>
                <a:ea typeface="Calibri" panose="020F0502020204030204" pitchFamily="34" charset="0"/>
              </a:rPr>
              <a:t> </a:t>
            </a:r>
            <a:endParaRPr lang="en-GB" sz="1600" dirty="0">
              <a:effectLst/>
              <a:latin typeface="Calibri" panose="020F0502020204030204" pitchFamily="34" charset="0"/>
              <a:ea typeface="Calibri" panose="020F0502020204030204" pitchFamily="34" charset="0"/>
            </a:endParaRPr>
          </a:p>
        </p:txBody>
      </p:sp>
      <p:pic>
        <p:nvPicPr>
          <p:cNvPr id="2" name="Picture 1"/>
          <p:cNvPicPr>
            <a:picLocks noChangeAspect="1"/>
          </p:cNvPicPr>
          <p:nvPr/>
        </p:nvPicPr>
        <p:blipFill>
          <a:blip r:embed="rId5"/>
          <a:stretch>
            <a:fillRect/>
          </a:stretch>
        </p:blipFill>
        <p:spPr>
          <a:xfrm>
            <a:off x="1118882" y="3272049"/>
            <a:ext cx="2438400" cy="1924050"/>
          </a:xfrm>
          <a:prstGeom prst="rect">
            <a:avLst/>
          </a:prstGeom>
        </p:spPr>
      </p:pic>
      <p:sp>
        <p:nvSpPr>
          <p:cNvPr id="7" name="TextBox 6"/>
          <p:cNvSpPr txBox="1"/>
          <p:nvPr/>
        </p:nvSpPr>
        <p:spPr>
          <a:xfrm>
            <a:off x="1118882" y="5404919"/>
            <a:ext cx="2438400" cy="369332"/>
          </a:xfrm>
          <a:prstGeom prst="rect">
            <a:avLst/>
          </a:prstGeom>
          <a:noFill/>
        </p:spPr>
        <p:txBody>
          <a:bodyPr wrap="square" rtlCol="0">
            <a:spAutoFit/>
          </a:bodyPr>
          <a:lstStyle/>
          <a:p>
            <a:r>
              <a:rPr lang="en-GB" dirty="0" smtClean="0"/>
              <a:t>Isabel Hardman</a:t>
            </a:r>
            <a:endParaRPr lang="en-GB" dirty="0"/>
          </a:p>
        </p:txBody>
      </p:sp>
    </p:spTree>
    <p:extLst>
      <p:ext uri="{BB962C8B-B14F-4D97-AF65-F5344CB8AC3E}">
        <p14:creationId xmlns:p14="http://schemas.microsoft.com/office/powerpoint/2010/main" val="542052656"/>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61174" y="990611"/>
            <a:ext cx="10981613" cy="5211763"/>
          </a:xfrm>
        </p:spPr>
        <p:txBody>
          <a:bodyPr>
            <a:normAutofit/>
          </a:bodyPr>
          <a:lstStyle/>
          <a:p>
            <a:pPr algn="l"/>
            <a:endParaRPr lang="en-GB" dirty="0">
              <a:latin typeface="Courier New" panose="02070309020205020404" pitchFamily="49" charset="0"/>
              <a:cs typeface="Courier New" panose="02070309020205020404" pitchFamily="49" charset="0"/>
            </a:endParaRPr>
          </a:p>
          <a:p>
            <a:pPr algn="l"/>
            <a:r>
              <a:rPr lang="en-GB" dirty="0" smtClean="0">
                <a:latin typeface="Courier New" panose="02070309020205020404" pitchFamily="49" charset="0"/>
                <a:cs typeface="Courier New" panose="02070309020205020404" pitchFamily="49" charset="0"/>
              </a:rPr>
              <a:t>Your Task This Week (in pairs):-</a:t>
            </a:r>
          </a:p>
          <a:p>
            <a:pPr marL="457200" indent="-457200" algn="l">
              <a:buFont typeface="+mj-lt"/>
              <a:buAutoNum type="arabicPeriod"/>
            </a:pPr>
            <a:r>
              <a:rPr lang="en-GB" dirty="0" smtClean="0">
                <a:latin typeface="Courier New" panose="02070309020205020404" pitchFamily="49" charset="0"/>
                <a:cs typeface="Courier New" panose="02070309020205020404" pitchFamily="49" charset="0"/>
              </a:rPr>
              <a:t>You will be given a field of journalism and an initial source of information about the role. Your job is to explain it verbally with no more than 100 words of bullet pointed notes. We want to know:-</a:t>
            </a:r>
          </a:p>
          <a:p>
            <a:pPr marL="457200" indent="-457200" algn="l">
              <a:buFont typeface="Arial" panose="020B0604020202020204" pitchFamily="34" charset="0"/>
              <a:buChar char="•"/>
            </a:pPr>
            <a:r>
              <a:rPr lang="en-GB" dirty="0" smtClean="0">
                <a:latin typeface="Courier New" panose="02070309020205020404" pitchFamily="49" charset="0"/>
                <a:cs typeface="Courier New" panose="02070309020205020404" pitchFamily="49" charset="0"/>
              </a:rPr>
              <a:t>How would you describe your role?</a:t>
            </a:r>
          </a:p>
          <a:p>
            <a:pPr marL="457200" indent="-457200" algn="l">
              <a:buFont typeface="Arial" panose="020B0604020202020204" pitchFamily="34" charset="0"/>
              <a:buChar char="•"/>
            </a:pPr>
            <a:r>
              <a:rPr lang="en-GB" dirty="0" smtClean="0">
                <a:latin typeface="Courier New" panose="02070309020205020404" pitchFamily="49" charset="0"/>
                <a:cs typeface="Courier New" panose="02070309020205020404" pitchFamily="49" charset="0"/>
              </a:rPr>
              <a:t>How do you go about getting your stories?</a:t>
            </a:r>
          </a:p>
          <a:p>
            <a:pPr marL="457200" indent="-457200" algn="l">
              <a:buFont typeface="Arial" panose="020B0604020202020204" pitchFamily="34" charset="0"/>
              <a:buChar char="•"/>
            </a:pPr>
            <a:r>
              <a:rPr lang="en-GB" dirty="0" smtClean="0">
                <a:latin typeface="Courier New" panose="02070309020205020404" pitchFamily="49" charset="0"/>
                <a:cs typeface="Courier New" panose="02070309020205020404" pitchFamily="49" charset="0"/>
              </a:rPr>
              <a:t>What are the challenges and pleasures of your job?</a:t>
            </a:r>
          </a:p>
          <a:p>
            <a:pPr marL="457200" indent="-457200" algn="l">
              <a:buFont typeface="+mj-lt"/>
              <a:buAutoNum type="arabicPeriod" startAt="2"/>
            </a:pPr>
            <a:r>
              <a:rPr lang="en-GB" dirty="0" smtClean="0">
                <a:latin typeface="Courier New" panose="02070309020205020404" pitchFamily="49" charset="0"/>
                <a:cs typeface="Courier New" panose="02070309020205020404" pitchFamily="49" charset="0"/>
              </a:rPr>
              <a:t>You will sit in a circle facing your partner and practice telling them first. Now move round one and tell this new person about your job and they will tell you about theirs.</a:t>
            </a:r>
          </a:p>
          <a:p>
            <a:pPr marL="457200" indent="-457200" algn="l">
              <a:buFont typeface="Arial" panose="020B0604020202020204" pitchFamily="34" charset="0"/>
              <a:buChar char="•"/>
            </a:pPr>
            <a:endParaRPr lang="en-GB" dirty="0" smtClean="0">
              <a:latin typeface="Courier New" panose="02070309020205020404" pitchFamily="49" charset="0"/>
              <a:cs typeface="Courier New" panose="02070309020205020404" pitchFamily="49" charset="0"/>
            </a:endParaRPr>
          </a:p>
          <a:p>
            <a:pPr marL="457200" indent="-457200" algn="l">
              <a:buFont typeface="Arial" panose="020B0604020202020204" pitchFamily="34" charset="0"/>
              <a:buChar char="•"/>
            </a:pPr>
            <a:endParaRPr lang="en-GB" dirty="0" smtClean="0">
              <a:latin typeface="Courier New" panose="02070309020205020404" pitchFamily="49" charset="0"/>
              <a:cs typeface="Courier New" panose="02070309020205020404" pitchFamily="49" charset="0"/>
            </a:endParaRPr>
          </a:p>
          <a:p>
            <a:pPr marL="457200" indent="-457200" algn="l">
              <a:buFont typeface="+mj-lt"/>
              <a:buAutoNum type="arabicPeriod"/>
            </a:pPr>
            <a:endParaRPr lang="en-GB" dirty="0" smtClean="0">
              <a:latin typeface="Courier New" panose="02070309020205020404" pitchFamily="49" charset="0"/>
              <a:cs typeface="Courier New" panose="02070309020205020404" pitchFamily="49" charset="0"/>
            </a:endParaRPr>
          </a:p>
          <a:p>
            <a:pPr algn="l"/>
            <a:endParaRPr lang="en-GB" dirty="0">
              <a:latin typeface="Courier New" panose="02070309020205020404" pitchFamily="49" charset="0"/>
              <a:cs typeface="Courier New" panose="02070309020205020404" pitchFamily="49" charset="0"/>
            </a:endParaRPr>
          </a:p>
          <a:p>
            <a:pPr algn="l"/>
            <a:endParaRPr lang="en-GB" dirty="0">
              <a:latin typeface="Courier New" panose="02070309020205020404" pitchFamily="49" charset="0"/>
              <a:cs typeface="Courier New" panose="02070309020205020404" pitchFamily="49" charset="0"/>
            </a:endParaRPr>
          </a:p>
        </p:txBody>
      </p:sp>
      <p:sp>
        <p:nvSpPr>
          <p:cNvPr id="4" name="Subtitle 2"/>
          <p:cNvSpPr txBox="1">
            <a:spLocks/>
          </p:cNvSpPr>
          <p:nvPr/>
        </p:nvSpPr>
        <p:spPr>
          <a:xfrm>
            <a:off x="2806700" y="517285"/>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Week 5</a:t>
            </a:r>
          </a:p>
        </p:txBody>
      </p:sp>
    </p:spTree>
    <p:extLst>
      <p:ext uri="{BB962C8B-B14F-4D97-AF65-F5344CB8AC3E}">
        <p14:creationId xmlns:p14="http://schemas.microsoft.com/office/powerpoint/2010/main" val="2822214527"/>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4960" y="791435"/>
            <a:ext cx="10981613" cy="5211763"/>
          </a:xfrm>
        </p:spPr>
        <p:txBody>
          <a:bodyPr>
            <a:normAutofit/>
          </a:bodyPr>
          <a:lstStyle/>
          <a:p>
            <a:pPr algn="l"/>
            <a:endParaRPr lang="en-GB" dirty="0">
              <a:latin typeface="Courier New" panose="02070309020205020404" pitchFamily="49" charset="0"/>
              <a:cs typeface="Courier New" panose="02070309020205020404" pitchFamily="49" charset="0"/>
            </a:endParaRPr>
          </a:p>
          <a:p>
            <a:pPr algn="l"/>
            <a:r>
              <a:rPr lang="en-GB" dirty="0" smtClean="0">
                <a:latin typeface="Courier New" panose="02070309020205020404" pitchFamily="49" charset="0"/>
                <a:cs typeface="Courier New" panose="02070309020205020404" pitchFamily="49" charset="0"/>
              </a:rPr>
              <a:t>For next </a:t>
            </a:r>
            <a:r>
              <a:rPr lang="en-GB" smtClean="0">
                <a:latin typeface="Courier New" panose="02070309020205020404" pitchFamily="49" charset="0"/>
                <a:cs typeface="Courier New" panose="02070309020205020404" pitchFamily="49" charset="0"/>
              </a:rPr>
              <a:t>week:-</a:t>
            </a:r>
          </a:p>
          <a:p>
            <a:pPr algn="l"/>
            <a:endParaRPr lang="en-GB" dirty="0" smtClean="0">
              <a:latin typeface="Courier New" panose="02070309020205020404" pitchFamily="49" charset="0"/>
              <a:cs typeface="Courier New" panose="02070309020205020404" pitchFamily="49" charset="0"/>
            </a:endParaRPr>
          </a:p>
          <a:p>
            <a:pPr marL="457200" indent="-457200" algn="l">
              <a:buFont typeface="+mj-lt"/>
              <a:buAutoNum type="arabicPeriod"/>
            </a:pPr>
            <a:r>
              <a:rPr lang="en-GB" dirty="0" smtClean="0">
                <a:latin typeface="Courier New" panose="02070309020205020404" pitchFamily="49" charset="0"/>
                <a:cs typeface="Courier New" panose="02070309020205020404" pitchFamily="49" charset="0"/>
              </a:rPr>
              <a:t>Using 'A Story Every Ten Yards', plus the list of sources go </a:t>
            </a:r>
            <a:r>
              <a:rPr lang="en-GB" i="1" dirty="0" smtClean="0">
                <a:latin typeface="Courier New" panose="02070309020205020404" pitchFamily="49" charset="0"/>
                <a:cs typeface="Courier New" panose="02070309020205020404" pitchFamily="49" charset="0"/>
              </a:rPr>
              <a:t>out and about </a:t>
            </a:r>
            <a:r>
              <a:rPr lang="en-GB" dirty="0" smtClean="0">
                <a:latin typeface="Courier New" panose="02070309020205020404" pitchFamily="49" charset="0"/>
                <a:cs typeface="Courier New" panose="02070309020205020404" pitchFamily="49" charset="0"/>
              </a:rPr>
              <a:t>and get yourself a little story!</a:t>
            </a:r>
          </a:p>
          <a:p>
            <a:pPr marL="457200" indent="-457200" algn="l">
              <a:buFont typeface="+mj-lt"/>
              <a:buAutoNum type="arabicPeriod"/>
            </a:pPr>
            <a:r>
              <a:rPr lang="en-GB" dirty="0" smtClean="0">
                <a:latin typeface="Courier New" panose="02070309020205020404" pitchFamily="49" charset="0"/>
                <a:cs typeface="Courier New" panose="02070309020205020404" pitchFamily="49" charset="0"/>
              </a:rPr>
              <a:t>We'll be writing it up next time!</a:t>
            </a:r>
          </a:p>
          <a:p>
            <a:pPr marL="457200" indent="-457200" algn="l">
              <a:buFont typeface="Arial" panose="020B0604020202020204" pitchFamily="34" charset="0"/>
              <a:buChar char="•"/>
            </a:pPr>
            <a:endParaRPr lang="en-GB" dirty="0" smtClean="0">
              <a:latin typeface="Courier New" panose="02070309020205020404" pitchFamily="49" charset="0"/>
              <a:cs typeface="Courier New" panose="02070309020205020404" pitchFamily="49" charset="0"/>
            </a:endParaRPr>
          </a:p>
          <a:p>
            <a:pPr marL="457200" indent="-457200" algn="l">
              <a:buFont typeface="Arial" panose="020B0604020202020204" pitchFamily="34" charset="0"/>
              <a:buChar char="•"/>
            </a:pPr>
            <a:endParaRPr lang="en-GB" dirty="0" smtClean="0">
              <a:latin typeface="Courier New" panose="02070309020205020404" pitchFamily="49" charset="0"/>
              <a:cs typeface="Courier New" panose="02070309020205020404" pitchFamily="49" charset="0"/>
            </a:endParaRPr>
          </a:p>
          <a:p>
            <a:pPr marL="457200" indent="-457200" algn="l">
              <a:buFont typeface="+mj-lt"/>
              <a:buAutoNum type="arabicPeriod"/>
            </a:pPr>
            <a:endParaRPr lang="en-GB" dirty="0" smtClean="0">
              <a:latin typeface="Courier New" panose="02070309020205020404" pitchFamily="49" charset="0"/>
              <a:cs typeface="Courier New" panose="02070309020205020404" pitchFamily="49" charset="0"/>
            </a:endParaRPr>
          </a:p>
          <a:p>
            <a:pPr algn="l"/>
            <a:endParaRPr lang="en-GB" dirty="0">
              <a:latin typeface="Courier New" panose="02070309020205020404" pitchFamily="49" charset="0"/>
              <a:cs typeface="Courier New" panose="02070309020205020404" pitchFamily="49" charset="0"/>
            </a:endParaRPr>
          </a:p>
          <a:p>
            <a:pPr algn="l"/>
            <a:endParaRPr lang="en-GB" dirty="0">
              <a:latin typeface="Courier New" panose="02070309020205020404" pitchFamily="49" charset="0"/>
              <a:cs typeface="Courier New" panose="02070309020205020404" pitchFamily="49" charset="0"/>
            </a:endParaRPr>
          </a:p>
        </p:txBody>
      </p:sp>
      <p:sp>
        <p:nvSpPr>
          <p:cNvPr id="4" name="Subtitle 2"/>
          <p:cNvSpPr txBox="1">
            <a:spLocks/>
          </p:cNvSpPr>
          <p:nvPr/>
        </p:nvSpPr>
        <p:spPr>
          <a:xfrm>
            <a:off x="2806700" y="517285"/>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Week 5</a:t>
            </a:r>
          </a:p>
        </p:txBody>
      </p:sp>
    </p:spTree>
    <p:extLst>
      <p:ext uri="{BB962C8B-B14F-4D97-AF65-F5344CB8AC3E}">
        <p14:creationId xmlns:p14="http://schemas.microsoft.com/office/powerpoint/2010/main" val="2955373330"/>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48E7283B295347B53FD80B4677A7D6" ma:contentTypeVersion="1" ma:contentTypeDescription="Create a new document." ma:contentTypeScope="" ma:versionID="da72d62e5be40e287b120dc05568a827">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DF6FBF0B-A000-4E6A-A691-C859EFC24EBB}">
  <ds:schemaRefs>
    <ds:schemaRef ds:uri="http://schemas.microsoft.com/sharepoint/v3/contenttype/forms"/>
  </ds:schemaRefs>
</ds:datastoreItem>
</file>

<file path=customXml/itemProps2.xml><?xml version="1.0" encoding="utf-8"?>
<ds:datastoreItem xmlns:ds="http://schemas.openxmlformats.org/officeDocument/2006/customXml" ds:itemID="{9C1F5999-2D8C-4B37-9FDC-2BB970CF0D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F8AF0E9-B8C0-474C-A180-DBED4AAE2EA9}">
  <ds:schemaRefs>
    <ds:schemaRef ds:uri="http://schemas.microsoft.com/sharepoint/v3"/>
    <ds:schemaRef ds:uri="http://purl.org/dc/dcmitype/"/>
    <ds:schemaRef ds:uri="http://www.w3.org/XML/1998/namespace"/>
    <ds:schemaRef ds:uri="http://schemas.microsoft.com/office/2006/metadata/properties"/>
    <ds:schemaRef ds:uri="http://purl.org/dc/terms/"/>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1025</TotalTime>
  <Words>306</Words>
  <Application>Microsoft Office PowerPoint</Application>
  <PresentationFormat>Widescreen</PresentationFormat>
  <Paragraphs>72</Paragraphs>
  <Slides>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Courier New</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Journalism</dc:title>
  <dc:creator>juliet.harrison@talktalk.net</dc:creator>
  <cp:lastModifiedBy>David Kinder</cp:lastModifiedBy>
  <cp:revision>58</cp:revision>
  <dcterms:created xsi:type="dcterms:W3CDTF">2019-10-10T18:13:24Z</dcterms:created>
  <dcterms:modified xsi:type="dcterms:W3CDTF">2019-11-15T10:19:18Z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0x010100E648E7283B295347B53FD80B4677A7D6</vt:lpwstr>
  </property>
</Properties>
</file>