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90" r:id="rId5"/>
    <p:sldId id="296" r:id="rId6"/>
    <p:sldId id="297" r:id="rId7"/>
    <p:sldId id="298" r:id="rId8"/>
    <p:sldId id="301" r:id="rId9"/>
    <p:sldId id="302" r:id="rId10"/>
    <p:sldId id="303" r:id="rId11"/>
    <p:sldId id="304" r:id="rId12"/>
    <p:sldId id="305" r:id="rId13"/>
    <p:sldId id="295" r:id="rId14"/>
    <p:sldId id="306" r:id="rId15"/>
    <p:sldId id="308" r:id="rId16"/>
    <p:sldId id="309" r:id="rId17"/>
    <p:sldId id="30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9" autoAdjust="0"/>
    <p:restoredTop sz="94660"/>
  </p:normalViewPr>
  <p:slideViewPr>
    <p:cSldViewPr snapToGrid="0">
      <p:cViewPr varScale="1">
        <p:scale>
          <a:sx n="105" d="100"/>
          <a:sy n="105" d="100"/>
        </p:scale>
        <p:origin x="74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EA35C7-7FD8-41CA-A99D-3A74E47EE905}" type="datetimeFigureOut">
              <a:rPr lang="en-GB" smtClean="0"/>
              <a:t>22/11/2019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EBFEEE-1318-4E78-B0B8-02993901A77B}" type="slidenum">
              <a:rPr lang="en-GB" smtClean="0"/>
              <a:t>‹#›</a:t>
            </a:fld>
            <a:endParaRPr lang="en-GB"/>
          </a:p>
        </p:txBody>
      </p:sp>
    </p:spTree>
    <p:extLst>
      <p:ext uri="{BB962C8B-B14F-4D97-AF65-F5344CB8AC3E}">
        <p14:creationId xmlns:p14="http://schemas.microsoft.com/office/powerpoint/2010/main" val="2283986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youtube.com/watch?v=mcYdhXGKRs0"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mailto:godalmingprivate@gmail.com"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smtClean="0">
                <a:solidFill>
                  <a:schemeClr val="tx1"/>
                </a:solidFill>
                <a:effectLst/>
                <a:latin typeface="+mn-lt"/>
                <a:ea typeface="+mn-ea"/>
                <a:cs typeface="+mn-cs"/>
              </a:rPr>
              <a:t>The weblink is </a:t>
            </a:r>
            <a:r>
              <a:rPr lang="en-GB" sz="1200" u="sng" kern="1200" smtClean="0">
                <a:solidFill>
                  <a:schemeClr val="tx1"/>
                </a:solidFill>
                <a:effectLst/>
                <a:latin typeface="+mn-lt"/>
                <a:ea typeface="+mn-ea"/>
                <a:cs typeface="+mn-cs"/>
                <a:hlinkClick r:id="rId3" tooltip="https://www.youtube.com/watch?v=mcYdhXGKRs0&#10;Cmd+Click to follow link"/>
              </a:rPr>
              <a:t>https://www.youtube.com/watch?v=mcYdhXGKRs0</a:t>
            </a:r>
            <a:endParaRPr lang="en-GB" sz="1200" kern="1200" smtClean="0">
              <a:solidFill>
                <a:schemeClr val="tx1"/>
              </a:solidFill>
              <a:effectLst/>
              <a:latin typeface="+mn-lt"/>
              <a:ea typeface="+mn-ea"/>
              <a:cs typeface="+mn-cs"/>
            </a:endParaRPr>
          </a:p>
          <a:p>
            <a:r>
              <a:rPr lang="en-GB" sz="1200" kern="1200" smtClean="0">
                <a:solidFill>
                  <a:schemeClr val="tx1"/>
                </a:solidFill>
                <a:effectLst/>
                <a:latin typeface="+mn-lt"/>
                <a:ea typeface="+mn-ea"/>
                <a:cs typeface="+mn-cs"/>
              </a:rPr>
              <a:t> </a:t>
            </a:r>
          </a:p>
          <a:p>
            <a:r>
              <a:rPr lang="en-GB" sz="1200" kern="1200" smtClean="0">
                <a:solidFill>
                  <a:schemeClr val="tx1"/>
                </a:solidFill>
                <a:effectLst/>
                <a:latin typeface="+mn-lt"/>
                <a:ea typeface="+mn-ea"/>
                <a:cs typeface="+mn-cs"/>
              </a:rPr>
              <a:t>You will need to sign in to view it the login details are;</a:t>
            </a:r>
          </a:p>
          <a:p>
            <a:r>
              <a:rPr lang="en-GB" sz="1200" kern="1200" smtClean="0">
                <a:solidFill>
                  <a:schemeClr val="tx1"/>
                </a:solidFill>
                <a:effectLst/>
                <a:latin typeface="+mn-lt"/>
                <a:ea typeface="+mn-ea"/>
                <a:cs typeface="+mn-cs"/>
              </a:rPr>
              <a:t> </a:t>
            </a:r>
          </a:p>
          <a:p>
            <a:r>
              <a:rPr lang="en-GB" sz="1200" kern="1200" smtClean="0">
                <a:solidFill>
                  <a:schemeClr val="tx1"/>
                </a:solidFill>
                <a:effectLst/>
                <a:latin typeface="+mn-lt"/>
                <a:ea typeface="+mn-ea"/>
                <a:cs typeface="+mn-cs"/>
              </a:rPr>
              <a:t>Email:             </a:t>
            </a:r>
            <a:r>
              <a:rPr lang="en-GB" sz="1200" u="sng" kern="1200" smtClean="0">
                <a:solidFill>
                  <a:schemeClr val="tx1"/>
                </a:solidFill>
                <a:effectLst/>
                <a:latin typeface="+mn-lt"/>
                <a:ea typeface="+mn-ea"/>
                <a:cs typeface="+mn-cs"/>
                <a:hlinkClick r:id="rId4"/>
              </a:rPr>
              <a:t>godalmingprivate@gmail.com</a:t>
            </a:r>
            <a:endParaRPr lang="en-GB" sz="1200" kern="1200" smtClean="0">
              <a:solidFill>
                <a:schemeClr val="tx1"/>
              </a:solidFill>
              <a:effectLst/>
              <a:latin typeface="+mn-lt"/>
              <a:ea typeface="+mn-ea"/>
              <a:cs typeface="+mn-cs"/>
            </a:endParaRPr>
          </a:p>
          <a:p>
            <a:r>
              <a:rPr lang="en-GB" sz="1200" kern="1200" smtClean="0">
                <a:solidFill>
                  <a:schemeClr val="tx1"/>
                </a:solidFill>
                <a:effectLst/>
                <a:latin typeface="+mn-lt"/>
                <a:ea typeface="+mn-ea"/>
                <a:cs typeface="+mn-cs"/>
              </a:rPr>
              <a:t>Password:      god@lmingpriv@te</a:t>
            </a:r>
          </a:p>
          <a:p>
            <a:r>
              <a:rPr lang="en-GB" sz="1200" kern="1200" smtClean="0">
                <a:solidFill>
                  <a:schemeClr val="tx1"/>
                </a:solidFill>
                <a:effectLst/>
                <a:latin typeface="+mn-lt"/>
                <a:ea typeface="+mn-ea"/>
                <a:cs typeface="+mn-cs"/>
              </a:rPr>
              <a:t> </a:t>
            </a:r>
          </a:p>
          <a:p>
            <a:endParaRPr lang="en-GB"/>
          </a:p>
        </p:txBody>
      </p:sp>
      <p:sp>
        <p:nvSpPr>
          <p:cNvPr id="4" name="Slide Number Placeholder 3"/>
          <p:cNvSpPr>
            <a:spLocks noGrp="1"/>
          </p:cNvSpPr>
          <p:nvPr>
            <p:ph type="sldNum" sz="quarter" idx="10"/>
          </p:nvPr>
        </p:nvSpPr>
        <p:spPr/>
        <p:txBody>
          <a:bodyPr/>
          <a:lstStyle/>
          <a:p>
            <a:fld id="{44EBFEEE-1318-4E78-B0B8-02993901A77B}" type="slidenum">
              <a:rPr lang="en-GB" smtClean="0"/>
              <a:t>10</a:t>
            </a:fld>
            <a:endParaRPr lang="en-GB"/>
          </a:p>
        </p:txBody>
      </p:sp>
    </p:spTree>
    <p:extLst>
      <p:ext uri="{BB962C8B-B14F-4D97-AF65-F5344CB8AC3E}">
        <p14:creationId xmlns:p14="http://schemas.microsoft.com/office/powerpoint/2010/main" val="3283973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FA5FF22-5F85-41CC-AEE4-1F4BDF3C0A15}" type="datetimeFigureOut">
              <a:rPr lang="en-GB" smtClean="0"/>
              <a:t>22/11/2019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2616422279"/>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FA5FF22-5F85-41CC-AEE4-1F4BDF3C0A15}" type="datetimeFigureOut">
              <a:rPr lang="en-GB" smtClean="0"/>
              <a:t>22/11/2019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3511398871"/>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FA5FF22-5F85-41CC-AEE4-1F4BDF3C0A15}" type="datetimeFigureOut">
              <a:rPr lang="en-GB" smtClean="0"/>
              <a:t>22/11/2019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372776481"/>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FA5FF22-5F85-41CC-AEE4-1F4BDF3C0A15}" type="datetimeFigureOut">
              <a:rPr lang="en-GB" smtClean="0"/>
              <a:t>22/11/2019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3771193245"/>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A5FF22-5F85-41CC-AEE4-1F4BDF3C0A15}" type="datetimeFigureOut">
              <a:rPr lang="en-GB" smtClean="0"/>
              <a:t>22/11/2019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2715409887"/>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FA5FF22-5F85-41CC-AEE4-1F4BDF3C0A15}" type="datetimeFigureOut">
              <a:rPr lang="en-GB" smtClean="0"/>
              <a:t>22/11/2019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3459000558"/>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FA5FF22-5F85-41CC-AEE4-1F4BDF3C0A15}" type="datetimeFigureOut">
              <a:rPr lang="en-GB" smtClean="0"/>
              <a:t>22/11/2019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3557329476"/>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FA5FF22-5F85-41CC-AEE4-1F4BDF3C0A15}" type="datetimeFigureOut">
              <a:rPr lang="en-GB" smtClean="0"/>
              <a:t>22/11/2019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2200799184"/>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A5FF22-5F85-41CC-AEE4-1F4BDF3C0A15}" type="datetimeFigureOut">
              <a:rPr lang="en-GB" smtClean="0"/>
              <a:t>22/11/2019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859287526"/>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FA5FF22-5F85-41CC-AEE4-1F4BDF3C0A15}" type="datetimeFigureOut">
              <a:rPr lang="en-GB" smtClean="0"/>
              <a:t>22/11/2019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1329051826"/>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FA5FF22-5F85-41CC-AEE4-1F4BDF3C0A15}" type="datetimeFigureOut">
              <a:rPr lang="en-GB" smtClean="0"/>
              <a:t>22/11/2019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2FFE91-2780-4549-8D1E-8C1437F85027}" type="slidenum">
              <a:rPr lang="en-GB" smtClean="0"/>
              <a:t>‹#›</a:t>
            </a:fld>
            <a:endParaRPr lang="en-GB"/>
          </a:p>
        </p:txBody>
      </p:sp>
    </p:spTree>
    <p:extLst>
      <p:ext uri="{BB962C8B-B14F-4D97-AF65-F5344CB8AC3E}">
        <p14:creationId xmlns:p14="http://schemas.microsoft.com/office/powerpoint/2010/main" val="1599070735"/>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A5FF22-5F85-41CC-AEE4-1F4BDF3C0A15}" type="datetimeFigureOut">
              <a:rPr lang="en-GB" smtClean="0"/>
              <a:t>22/11/2019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2FFE91-2780-4549-8D1E-8C1437F85027}" type="slidenum">
              <a:rPr lang="en-GB" smtClean="0"/>
              <a:t>‹#›</a:t>
            </a:fld>
            <a:endParaRPr lang="en-GB"/>
          </a:p>
        </p:txBody>
      </p:sp>
    </p:spTree>
    <p:extLst>
      <p:ext uri="{BB962C8B-B14F-4D97-AF65-F5344CB8AC3E}">
        <p14:creationId xmlns:p14="http://schemas.microsoft.com/office/powerpoint/2010/main" val="39796481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p14:dur="250" advTm="200"/>
    </mc:Choice>
    <mc:Fallback xmlns="">
      <p:transition advTm="20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mcYdhXGKRs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godalmingprivate@gmail.com"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53687" y="905728"/>
            <a:ext cx="9177866" cy="5211763"/>
          </a:xfrm>
        </p:spPr>
        <p:txBody>
          <a:bodyPr>
            <a:normAutofit/>
          </a:bodyPr>
          <a:lstStyle/>
          <a:p>
            <a:pPr algn="l"/>
            <a:r>
              <a:rPr lang="en-GB" smtClean="0">
                <a:latin typeface="Courier New" panose="02070309020205020404" pitchFamily="49" charset="0"/>
                <a:cs typeface="Courier New" panose="02070309020205020404" pitchFamily="49" charset="0"/>
              </a:rPr>
              <a:t>Last Week:-</a:t>
            </a:r>
            <a:endParaRPr lang="en-GB" dirty="0">
              <a:latin typeface="Courier New" panose="02070309020205020404" pitchFamily="49" charset="0"/>
              <a:cs typeface="Courier New" panose="02070309020205020404" pitchFamily="49" charset="0"/>
            </a:endParaRPr>
          </a:p>
          <a:p>
            <a:pPr algn="l"/>
            <a:r>
              <a:rPr lang="en-GB">
                <a:latin typeface="Courier New" panose="02070309020205020404" pitchFamily="49" charset="0"/>
                <a:cs typeface="Courier New" panose="02070309020205020404" pitchFamily="49" charset="0"/>
              </a:rPr>
              <a:t>Journalism: one title, many jobs</a:t>
            </a:r>
            <a:endParaRPr lang="en-GB" dirty="0">
              <a:latin typeface="Courier New" panose="02070309020205020404" pitchFamily="49" charset="0"/>
              <a:cs typeface="Courier New" panose="02070309020205020404" pitchFamily="49" charset="0"/>
            </a:endParaRPr>
          </a:p>
        </p:txBody>
      </p:sp>
      <p:sp>
        <p:nvSpPr>
          <p:cNvPr id="4" name="Subtitle 2"/>
          <p:cNvSpPr txBox="1">
            <a:spLocks/>
          </p:cNvSpPr>
          <p:nvPr/>
        </p:nvSpPr>
        <p:spPr>
          <a:xfrm>
            <a:off x="2806700" y="300038"/>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a:t>
            </a:r>
            <a:r>
              <a:rPr lang="en-GB" sz="4400">
                <a:latin typeface="Courier New" panose="02070309020205020404" pitchFamily="49" charset="0"/>
                <a:cs typeface="Courier New" panose="02070309020205020404" pitchFamily="49" charset="0"/>
              </a:rPr>
              <a:t>Week </a:t>
            </a:r>
            <a:r>
              <a:rPr lang="en-GB" sz="4400" dirty="0">
                <a:latin typeface="Courier New" panose="02070309020205020404" pitchFamily="49" charset="0"/>
                <a:cs typeface="Courier New" panose="02070309020205020404" pitchFamily="49" charset="0"/>
              </a:rPr>
              <a:t>6</a:t>
            </a:r>
          </a:p>
        </p:txBody>
      </p:sp>
      <p:sp>
        <p:nvSpPr>
          <p:cNvPr id="6" name="TextBox 5"/>
          <p:cNvSpPr txBox="1"/>
          <p:nvPr/>
        </p:nvSpPr>
        <p:spPr>
          <a:xfrm>
            <a:off x="880535" y="1962507"/>
            <a:ext cx="10280951" cy="461665"/>
          </a:xfrm>
          <a:prstGeom prst="rect">
            <a:avLst/>
          </a:prstGeom>
          <a:noFill/>
        </p:spPr>
        <p:txBody>
          <a:bodyPr wrap="square" rtlCol="0">
            <a:spAutoFit/>
          </a:bodyPr>
          <a:lstStyle/>
          <a:p>
            <a:r>
              <a:rPr lang="en-GB" sz="2400" smtClean="0"/>
              <a:t>What comes under the general banner of ‘journalism’?</a:t>
            </a:r>
            <a:endParaRPr lang="en-GB" sz="2400" b="1" dirty="0"/>
          </a:p>
        </p:txBody>
      </p:sp>
      <p:sp>
        <p:nvSpPr>
          <p:cNvPr id="7" name="TextBox 6"/>
          <p:cNvSpPr txBox="1"/>
          <p:nvPr/>
        </p:nvSpPr>
        <p:spPr>
          <a:xfrm>
            <a:off x="953687" y="2565222"/>
            <a:ext cx="5049317" cy="3816429"/>
          </a:xfrm>
          <a:prstGeom prst="rect">
            <a:avLst/>
          </a:prstGeom>
          <a:noFill/>
        </p:spPr>
        <p:txBody>
          <a:bodyPr wrap="square" rtlCol="0">
            <a:spAutoFit/>
          </a:bodyPr>
          <a:lstStyle/>
          <a:p>
            <a:r>
              <a:rPr lang="en-GB" sz="1600" dirty="0" smtClean="0"/>
              <a:t>Politics – local first, national later!</a:t>
            </a:r>
          </a:p>
          <a:p>
            <a:r>
              <a:rPr lang="en-GB" sz="1600" dirty="0" smtClean="0"/>
              <a:t>Law – court reporting</a:t>
            </a:r>
          </a:p>
          <a:p>
            <a:r>
              <a:rPr lang="en-GB" sz="1600" dirty="0" smtClean="0"/>
              <a:t>Sports </a:t>
            </a:r>
          </a:p>
          <a:p>
            <a:r>
              <a:rPr lang="en-GB" sz="1600" dirty="0" smtClean="0"/>
              <a:t>Crime</a:t>
            </a:r>
          </a:p>
          <a:p>
            <a:r>
              <a:rPr lang="en-GB" sz="1600" dirty="0" smtClean="0"/>
              <a:t>Education</a:t>
            </a:r>
          </a:p>
          <a:p>
            <a:r>
              <a:rPr lang="en-GB" sz="1600" dirty="0" smtClean="0"/>
              <a:t>Environment</a:t>
            </a:r>
          </a:p>
          <a:p>
            <a:r>
              <a:rPr lang="en-GB" sz="1600" dirty="0" smtClean="0"/>
              <a:t>Health</a:t>
            </a:r>
          </a:p>
          <a:p>
            <a:r>
              <a:rPr lang="en-GB" sz="1600" dirty="0" smtClean="0"/>
              <a:t>Industry and Business</a:t>
            </a:r>
          </a:p>
          <a:p>
            <a:r>
              <a:rPr lang="en-GB" sz="1600" dirty="0" smtClean="0"/>
              <a:t>Financial</a:t>
            </a:r>
          </a:p>
          <a:p>
            <a:r>
              <a:rPr lang="en-GB" sz="1600" dirty="0" smtClean="0"/>
              <a:t>Your Patch (local news)</a:t>
            </a:r>
          </a:p>
          <a:p>
            <a:r>
              <a:rPr lang="en-GB" sz="1600" dirty="0" smtClean="0"/>
              <a:t>Churches/Mosques/Temples/Synagogues</a:t>
            </a:r>
          </a:p>
          <a:p>
            <a:r>
              <a:rPr lang="en-GB" sz="1600" dirty="0" smtClean="0"/>
              <a:t>Entertainment pieces </a:t>
            </a:r>
          </a:p>
          <a:p>
            <a:r>
              <a:rPr lang="en-GB" sz="1600" dirty="0" smtClean="0"/>
              <a:t>Features – cycling to college; training a guide-dog; I rented my house and they turned it into a cannabis farm</a:t>
            </a:r>
          </a:p>
          <a:p>
            <a:r>
              <a:rPr lang="en-GB" sz="1600" dirty="0" smtClean="0"/>
              <a:t>Columnists </a:t>
            </a:r>
          </a:p>
        </p:txBody>
      </p:sp>
    </p:spTree>
    <p:extLst>
      <p:ext uri="{BB962C8B-B14F-4D97-AF65-F5344CB8AC3E}">
        <p14:creationId xmlns:p14="http://schemas.microsoft.com/office/powerpoint/2010/main" val="3732409193"/>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53687" y="905728"/>
            <a:ext cx="9177866" cy="5211763"/>
          </a:xfrm>
        </p:spPr>
        <p:txBody>
          <a:bodyPr>
            <a:normAutofit/>
          </a:bodyPr>
          <a:lstStyle/>
          <a:p>
            <a:pPr algn="l"/>
            <a:r>
              <a:rPr lang="en-GB" smtClean="0">
                <a:latin typeface="Courier New" panose="02070309020205020404" pitchFamily="49" charset="0"/>
                <a:cs typeface="Courier New" panose="02070309020205020404" pitchFamily="49" charset="0"/>
              </a:rPr>
              <a:t>This Week:-</a:t>
            </a:r>
            <a:endParaRPr lang="en-GB" dirty="0">
              <a:latin typeface="Courier New" panose="02070309020205020404" pitchFamily="49" charset="0"/>
              <a:cs typeface="Courier New" panose="02070309020205020404" pitchFamily="49" charset="0"/>
            </a:endParaRPr>
          </a:p>
        </p:txBody>
      </p:sp>
      <p:sp>
        <p:nvSpPr>
          <p:cNvPr id="4" name="Subtitle 2"/>
          <p:cNvSpPr txBox="1">
            <a:spLocks/>
          </p:cNvSpPr>
          <p:nvPr/>
        </p:nvSpPr>
        <p:spPr>
          <a:xfrm>
            <a:off x="2806700" y="300038"/>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a:t>
            </a:r>
            <a:r>
              <a:rPr lang="en-GB" sz="4400">
                <a:latin typeface="Courier New" panose="02070309020205020404" pitchFamily="49" charset="0"/>
                <a:cs typeface="Courier New" panose="02070309020205020404" pitchFamily="49" charset="0"/>
              </a:rPr>
              <a:t>Week </a:t>
            </a:r>
            <a:r>
              <a:rPr lang="en-GB" sz="4400" dirty="0">
                <a:latin typeface="Courier New" panose="02070309020205020404" pitchFamily="49" charset="0"/>
                <a:cs typeface="Courier New" panose="02070309020205020404" pitchFamily="49" charset="0"/>
              </a:rPr>
              <a:t>6</a:t>
            </a:r>
          </a:p>
        </p:txBody>
      </p:sp>
      <p:sp>
        <p:nvSpPr>
          <p:cNvPr id="6" name="TextBox 5"/>
          <p:cNvSpPr txBox="1"/>
          <p:nvPr/>
        </p:nvSpPr>
        <p:spPr>
          <a:xfrm>
            <a:off x="880535" y="1962507"/>
            <a:ext cx="10280951" cy="1200329"/>
          </a:xfrm>
          <a:prstGeom prst="rect">
            <a:avLst/>
          </a:prstGeom>
          <a:noFill/>
        </p:spPr>
        <p:txBody>
          <a:bodyPr wrap="square" rtlCol="0">
            <a:spAutoFit/>
          </a:bodyPr>
          <a:lstStyle/>
          <a:p>
            <a:r>
              <a:rPr lang="en-GB" sz="2400" smtClean="0"/>
              <a:t>Here’s what Isabel has to say about writing a news story and then writing a column (19:06 onwards)</a:t>
            </a:r>
            <a:endParaRPr lang="en-GB" sz="2400" dirty="0" smtClean="0"/>
          </a:p>
          <a:p>
            <a:endParaRPr lang="en-GB" sz="2400" b="1" dirty="0"/>
          </a:p>
        </p:txBody>
      </p:sp>
      <p:sp>
        <p:nvSpPr>
          <p:cNvPr id="5" name="Rectangle 4"/>
          <p:cNvSpPr/>
          <p:nvPr/>
        </p:nvSpPr>
        <p:spPr>
          <a:xfrm>
            <a:off x="4035553" y="3272049"/>
            <a:ext cx="6096000" cy="2308324"/>
          </a:xfrm>
          <a:prstGeom prst="rect">
            <a:avLst/>
          </a:prstGeom>
        </p:spPr>
        <p:txBody>
          <a:bodyPr>
            <a:spAutoFit/>
          </a:bodyPr>
          <a:lstStyle/>
          <a:p>
            <a:pPr>
              <a:spcAft>
                <a:spcPts val="0"/>
              </a:spcAft>
            </a:pPr>
            <a:r>
              <a:rPr lang="en-GB" dirty="0">
                <a:solidFill>
                  <a:srgbClr val="000000"/>
                </a:solidFill>
                <a:latin typeface="Calibri" panose="020F0502020204030204" pitchFamily="34" charset="0"/>
                <a:ea typeface="Calibri" panose="020F0502020204030204" pitchFamily="34" charset="0"/>
              </a:rPr>
              <a:t>The </a:t>
            </a:r>
            <a:r>
              <a:rPr lang="en-GB" dirty="0" err="1">
                <a:solidFill>
                  <a:srgbClr val="000000"/>
                </a:solidFill>
                <a:latin typeface="Calibri" panose="020F0502020204030204" pitchFamily="34" charset="0"/>
                <a:ea typeface="Calibri" panose="020F0502020204030204" pitchFamily="34" charset="0"/>
              </a:rPr>
              <a:t>weblink</a:t>
            </a:r>
            <a:r>
              <a:rPr lang="en-GB" dirty="0">
                <a:solidFill>
                  <a:srgbClr val="000000"/>
                </a:solidFill>
                <a:latin typeface="Calibri" panose="020F0502020204030204" pitchFamily="34" charset="0"/>
                <a:ea typeface="Calibri" panose="020F0502020204030204" pitchFamily="34" charset="0"/>
              </a:rPr>
              <a:t> is </a:t>
            </a:r>
            <a:r>
              <a:rPr lang="en-GB" u="sng" dirty="0">
                <a:solidFill>
                  <a:srgbClr val="000000"/>
                </a:solidFill>
                <a:latin typeface="Calibri" panose="020F0502020204030204" pitchFamily="34" charset="0"/>
                <a:ea typeface="Calibri" panose="020F0502020204030204" pitchFamily="34" charset="0"/>
                <a:hlinkClick r:id="rId3" tooltip="https://www.youtube.com/watch?v=mcYdhXGKRs0&#10;Cmd+Click to follow link"/>
              </a:rPr>
              <a:t>https://www.youtube.com/watch?v=mcYdhXGKRs0</a:t>
            </a:r>
            <a:endParaRPr lang="en-GB" sz="1600" dirty="0">
              <a:latin typeface="Calibri" panose="020F0502020204030204" pitchFamily="34" charset="0"/>
              <a:ea typeface="Calibri" panose="020F0502020204030204" pitchFamily="34" charset="0"/>
            </a:endParaRPr>
          </a:p>
          <a:p>
            <a:pPr>
              <a:spcAft>
                <a:spcPts val="0"/>
              </a:spcAft>
            </a:pPr>
            <a:r>
              <a:rPr lang="en-GB" dirty="0">
                <a:solidFill>
                  <a:srgbClr val="000000"/>
                </a:solidFill>
                <a:latin typeface="Calibri" panose="020F0502020204030204" pitchFamily="34" charset="0"/>
                <a:ea typeface="Calibri" panose="020F0502020204030204" pitchFamily="34" charset="0"/>
              </a:rPr>
              <a:t> </a:t>
            </a:r>
            <a:endParaRPr lang="en-GB" sz="1600" dirty="0">
              <a:latin typeface="Calibri" panose="020F0502020204030204" pitchFamily="34" charset="0"/>
              <a:ea typeface="Calibri" panose="020F0502020204030204" pitchFamily="34" charset="0"/>
            </a:endParaRPr>
          </a:p>
          <a:p>
            <a:pPr>
              <a:spcAft>
                <a:spcPts val="0"/>
              </a:spcAft>
            </a:pPr>
            <a:r>
              <a:rPr lang="en-GB" dirty="0">
                <a:solidFill>
                  <a:srgbClr val="000000"/>
                </a:solidFill>
                <a:latin typeface="Calibri" panose="020F0502020204030204" pitchFamily="34" charset="0"/>
                <a:ea typeface="Calibri" panose="020F0502020204030204" pitchFamily="34" charset="0"/>
              </a:rPr>
              <a:t>You will need to sign in to view it the login details are;</a:t>
            </a:r>
            <a:endParaRPr lang="en-GB" sz="1600" dirty="0">
              <a:latin typeface="Calibri" panose="020F0502020204030204" pitchFamily="34" charset="0"/>
              <a:ea typeface="Calibri" panose="020F0502020204030204" pitchFamily="34" charset="0"/>
            </a:endParaRPr>
          </a:p>
          <a:p>
            <a:pPr>
              <a:spcAft>
                <a:spcPts val="0"/>
              </a:spcAft>
            </a:pPr>
            <a:r>
              <a:rPr lang="en-GB" dirty="0">
                <a:solidFill>
                  <a:srgbClr val="000000"/>
                </a:solidFill>
                <a:latin typeface="Calibri" panose="020F0502020204030204" pitchFamily="34" charset="0"/>
                <a:ea typeface="Calibri" panose="020F0502020204030204" pitchFamily="34" charset="0"/>
              </a:rPr>
              <a:t> </a:t>
            </a:r>
            <a:endParaRPr lang="en-GB" sz="1600" dirty="0">
              <a:latin typeface="Calibri" panose="020F0502020204030204" pitchFamily="34" charset="0"/>
              <a:ea typeface="Calibri" panose="020F0502020204030204" pitchFamily="34" charset="0"/>
            </a:endParaRPr>
          </a:p>
          <a:p>
            <a:pPr>
              <a:spcAft>
                <a:spcPts val="0"/>
              </a:spcAft>
            </a:pPr>
            <a:r>
              <a:rPr lang="en-GB" dirty="0">
                <a:solidFill>
                  <a:srgbClr val="000000"/>
                </a:solidFill>
                <a:latin typeface="Calibri" panose="020F0502020204030204" pitchFamily="34" charset="0"/>
                <a:ea typeface="Calibri" panose="020F0502020204030204" pitchFamily="34" charset="0"/>
              </a:rPr>
              <a:t>Email:             </a:t>
            </a:r>
            <a:r>
              <a:rPr lang="en-GB" u="sng" dirty="0">
                <a:solidFill>
                  <a:srgbClr val="000000"/>
                </a:solidFill>
                <a:latin typeface="Calibri" panose="020F0502020204030204" pitchFamily="34" charset="0"/>
                <a:ea typeface="Calibri" panose="020F0502020204030204" pitchFamily="34" charset="0"/>
                <a:hlinkClick r:id="rId4"/>
              </a:rPr>
              <a:t>godalmingprivate@gmail.com</a:t>
            </a:r>
            <a:endParaRPr lang="en-GB" sz="1600" dirty="0">
              <a:latin typeface="Calibri" panose="020F0502020204030204" pitchFamily="34" charset="0"/>
              <a:ea typeface="Calibri" panose="020F0502020204030204" pitchFamily="34" charset="0"/>
            </a:endParaRPr>
          </a:p>
          <a:p>
            <a:pPr>
              <a:spcAft>
                <a:spcPts val="0"/>
              </a:spcAft>
            </a:pPr>
            <a:r>
              <a:rPr lang="en-GB" dirty="0">
                <a:solidFill>
                  <a:srgbClr val="000000"/>
                </a:solidFill>
                <a:latin typeface="Calibri" panose="020F0502020204030204" pitchFamily="34" charset="0"/>
                <a:ea typeface="Calibri" panose="020F0502020204030204" pitchFamily="34" charset="0"/>
              </a:rPr>
              <a:t>Password:      </a:t>
            </a:r>
            <a:r>
              <a:rPr lang="en-GB" dirty="0" err="1">
                <a:solidFill>
                  <a:srgbClr val="000000"/>
                </a:solidFill>
                <a:latin typeface="Calibri" panose="020F0502020204030204" pitchFamily="34" charset="0"/>
                <a:ea typeface="Calibri" panose="020F0502020204030204" pitchFamily="34" charset="0"/>
              </a:rPr>
              <a:t>god@lmingpriv@te</a:t>
            </a:r>
            <a:endParaRPr lang="en-GB" sz="1600" dirty="0">
              <a:latin typeface="Calibri" panose="020F0502020204030204" pitchFamily="34" charset="0"/>
              <a:ea typeface="Calibri" panose="020F0502020204030204" pitchFamily="34" charset="0"/>
            </a:endParaRPr>
          </a:p>
          <a:p>
            <a:pPr>
              <a:spcAft>
                <a:spcPts val="0"/>
              </a:spcAft>
            </a:pPr>
            <a:r>
              <a:rPr lang="en-GB" dirty="0">
                <a:solidFill>
                  <a:srgbClr val="000000"/>
                </a:solidFill>
                <a:latin typeface="Calibri" panose="020F0502020204030204" pitchFamily="34" charset="0"/>
                <a:ea typeface="Calibri" panose="020F0502020204030204" pitchFamily="34" charset="0"/>
              </a:rPr>
              <a:t> </a:t>
            </a:r>
            <a:endParaRPr lang="en-GB" sz="1600" dirty="0">
              <a:effectLst/>
              <a:latin typeface="Calibri" panose="020F0502020204030204" pitchFamily="34" charset="0"/>
              <a:ea typeface="Calibri" panose="020F0502020204030204" pitchFamily="34" charset="0"/>
            </a:endParaRPr>
          </a:p>
        </p:txBody>
      </p:sp>
      <p:pic>
        <p:nvPicPr>
          <p:cNvPr id="2" name="Picture 1"/>
          <p:cNvPicPr>
            <a:picLocks noChangeAspect="1"/>
          </p:cNvPicPr>
          <p:nvPr/>
        </p:nvPicPr>
        <p:blipFill>
          <a:blip r:embed="rId5"/>
          <a:stretch>
            <a:fillRect/>
          </a:stretch>
        </p:blipFill>
        <p:spPr>
          <a:xfrm>
            <a:off x="1118882" y="3272049"/>
            <a:ext cx="2438400" cy="1924050"/>
          </a:xfrm>
          <a:prstGeom prst="rect">
            <a:avLst/>
          </a:prstGeom>
        </p:spPr>
      </p:pic>
      <p:sp>
        <p:nvSpPr>
          <p:cNvPr id="7" name="TextBox 6"/>
          <p:cNvSpPr txBox="1"/>
          <p:nvPr/>
        </p:nvSpPr>
        <p:spPr>
          <a:xfrm>
            <a:off x="1118882" y="5404919"/>
            <a:ext cx="2438400" cy="369332"/>
          </a:xfrm>
          <a:prstGeom prst="rect">
            <a:avLst/>
          </a:prstGeom>
          <a:noFill/>
        </p:spPr>
        <p:txBody>
          <a:bodyPr wrap="square" rtlCol="0">
            <a:spAutoFit/>
          </a:bodyPr>
          <a:lstStyle/>
          <a:p>
            <a:r>
              <a:rPr lang="en-GB" dirty="0" smtClean="0"/>
              <a:t>Isabel Hardman</a:t>
            </a:r>
            <a:endParaRPr lang="en-GB" dirty="0"/>
          </a:p>
        </p:txBody>
      </p:sp>
    </p:spTree>
    <p:extLst>
      <p:ext uri="{BB962C8B-B14F-4D97-AF65-F5344CB8AC3E}">
        <p14:creationId xmlns:p14="http://schemas.microsoft.com/office/powerpoint/2010/main" val="542052656"/>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5006" y="332865"/>
            <a:ext cx="10981613" cy="2162077"/>
          </a:xfrm>
        </p:spPr>
        <p:txBody>
          <a:bodyPr>
            <a:normAutofit lnSpcReduction="10000"/>
          </a:bodyPr>
          <a:lstStyle/>
          <a:p>
            <a:pPr algn="l"/>
            <a:endParaRPr lang="en-GB" dirty="0">
              <a:latin typeface="Courier New" panose="02070309020205020404" pitchFamily="49" charset="0"/>
              <a:cs typeface="Courier New" panose="02070309020205020404" pitchFamily="49" charset="0"/>
            </a:endParaRPr>
          </a:p>
          <a:p>
            <a:pPr algn="l"/>
            <a:r>
              <a:rPr lang="en-GB" smtClean="0">
                <a:latin typeface="Courier New" panose="02070309020205020404" pitchFamily="49" charset="0"/>
                <a:cs typeface="Courier New" panose="02070309020205020404" pitchFamily="49" charset="0"/>
              </a:rPr>
              <a:t>This week:-</a:t>
            </a:r>
          </a:p>
          <a:p>
            <a:pPr algn="l"/>
            <a:r>
              <a:rPr lang="en-GB" b="1" smtClean="0">
                <a:latin typeface="Courier New" panose="02070309020205020404" pitchFamily="49" charset="0"/>
                <a:cs typeface="Courier New" panose="02070309020205020404" pitchFamily="49" charset="0"/>
              </a:rPr>
              <a:t>Writing A News Story</a:t>
            </a:r>
          </a:p>
          <a:p>
            <a:pPr algn="l"/>
            <a:endParaRPr lang="en-GB" smtClean="0">
              <a:latin typeface="Courier New" panose="02070309020205020404" pitchFamily="49" charset="0"/>
              <a:cs typeface="Courier New" panose="02070309020205020404" pitchFamily="49" charset="0"/>
            </a:endParaRPr>
          </a:p>
          <a:p>
            <a:pPr algn="l"/>
            <a:r>
              <a:rPr lang="en-GB" smtClean="0">
                <a:latin typeface="Courier New" panose="02070309020205020404" pitchFamily="49" charset="0"/>
                <a:cs typeface="Courier New" panose="02070309020205020404" pitchFamily="49" charset="0"/>
              </a:rPr>
              <a:t>What is going on with this intro?</a:t>
            </a:r>
          </a:p>
          <a:p>
            <a:pPr algn="l"/>
            <a:endParaRPr lang="en-GB" b="1"/>
          </a:p>
          <a:p>
            <a:pPr algn="l"/>
            <a:endParaRPr lang="en-GB" dirty="0" smtClean="0">
              <a:latin typeface="Courier New" panose="02070309020205020404" pitchFamily="49" charset="0"/>
              <a:cs typeface="Courier New" panose="02070309020205020404" pitchFamily="49" charset="0"/>
            </a:endParaRPr>
          </a:p>
          <a:p>
            <a:pPr algn="l"/>
            <a:endParaRPr lang="en-GB" dirty="0" smtClean="0">
              <a:latin typeface="Courier New" panose="02070309020205020404" pitchFamily="49" charset="0"/>
              <a:cs typeface="Courier New" panose="02070309020205020404" pitchFamily="49" charset="0"/>
            </a:endParaRPr>
          </a:p>
          <a:p>
            <a:pPr algn="l"/>
            <a:endParaRPr lang="en-GB" dirty="0" smtClean="0">
              <a:latin typeface="Courier New" panose="02070309020205020404" pitchFamily="49" charset="0"/>
              <a:cs typeface="Courier New" panose="02070309020205020404" pitchFamily="49" charset="0"/>
            </a:endParaRPr>
          </a:p>
          <a:p>
            <a:pPr marL="457200" indent="-457200" algn="l">
              <a:buFont typeface="+mj-lt"/>
              <a:buAutoNum type="arabicPeriod"/>
            </a:pPr>
            <a:endParaRPr lang="en-GB" dirty="0" smtClean="0">
              <a:latin typeface="Courier New" panose="02070309020205020404" pitchFamily="49" charset="0"/>
              <a:cs typeface="Courier New" panose="02070309020205020404" pitchFamily="49" charset="0"/>
            </a:endParaRPr>
          </a:p>
          <a:p>
            <a:pPr algn="l"/>
            <a:endParaRPr lang="en-GB" dirty="0">
              <a:latin typeface="Courier New" panose="02070309020205020404" pitchFamily="49" charset="0"/>
              <a:cs typeface="Courier New" panose="02070309020205020404" pitchFamily="49" charset="0"/>
            </a:endParaRPr>
          </a:p>
          <a:p>
            <a:pPr algn="l"/>
            <a:endParaRPr lang="en-GB" dirty="0">
              <a:latin typeface="Courier New" panose="02070309020205020404" pitchFamily="49" charset="0"/>
              <a:cs typeface="Courier New" panose="02070309020205020404" pitchFamily="49" charset="0"/>
            </a:endParaRPr>
          </a:p>
        </p:txBody>
      </p:sp>
      <p:sp>
        <p:nvSpPr>
          <p:cNvPr id="4" name="Subtitle 2"/>
          <p:cNvSpPr txBox="1">
            <a:spLocks/>
          </p:cNvSpPr>
          <p:nvPr/>
        </p:nvSpPr>
        <p:spPr>
          <a:xfrm>
            <a:off x="2806700" y="517285"/>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a:t>
            </a:r>
            <a:r>
              <a:rPr lang="en-GB" sz="4400">
                <a:latin typeface="Courier New" panose="02070309020205020404" pitchFamily="49" charset="0"/>
                <a:cs typeface="Courier New" panose="02070309020205020404" pitchFamily="49" charset="0"/>
              </a:rPr>
              <a:t>Week </a:t>
            </a:r>
            <a:r>
              <a:rPr lang="en-GB" sz="4400" smtClean="0">
                <a:latin typeface="Courier New" panose="02070309020205020404" pitchFamily="49" charset="0"/>
                <a:cs typeface="Courier New" panose="02070309020205020404" pitchFamily="49" charset="0"/>
              </a:rPr>
              <a:t>6</a:t>
            </a:r>
            <a:endParaRPr lang="en-GB" sz="4400" dirty="0">
              <a:latin typeface="Courier New" panose="02070309020205020404" pitchFamily="49" charset="0"/>
              <a:cs typeface="Courier New" panose="02070309020205020404" pitchFamily="49" charset="0"/>
            </a:endParaRPr>
          </a:p>
        </p:txBody>
      </p:sp>
      <p:pic>
        <p:nvPicPr>
          <p:cNvPr id="5" name="Picture 4"/>
          <p:cNvPicPr>
            <a:picLocks noChangeAspect="1"/>
          </p:cNvPicPr>
          <p:nvPr/>
        </p:nvPicPr>
        <p:blipFill>
          <a:blip r:embed="rId2"/>
          <a:stretch>
            <a:fillRect/>
          </a:stretch>
        </p:blipFill>
        <p:spPr>
          <a:xfrm>
            <a:off x="1314450" y="2578227"/>
            <a:ext cx="4076700" cy="3676650"/>
          </a:xfrm>
          <a:prstGeom prst="rect">
            <a:avLst/>
          </a:prstGeom>
        </p:spPr>
      </p:pic>
      <p:sp>
        <p:nvSpPr>
          <p:cNvPr id="6" name="TextBox 5"/>
          <p:cNvSpPr txBox="1"/>
          <p:nvPr/>
        </p:nvSpPr>
        <p:spPr>
          <a:xfrm>
            <a:off x="6711696" y="3191256"/>
            <a:ext cx="3017520" cy="923330"/>
          </a:xfrm>
          <a:prstGeom prst="rect">
            <a:avLst/>
          </a:prstGeom>
          <a:solidFill>
            <a:srgbClr val="FFC000"/>
          </a:solidFill>
        </p:spPr>
        <p:txBody>
          <a:bodyPr wrap="square" rtlCol="0">
            <a:spAutoFit/>
          </a:bodyPr>
          <a:lstStyle/>
          <a:p>
            <a:r>
              <a:rPr lang="en-GB" smtClean="0"/>
              <a:t>It’s called the ‘delayed drop’, often used for human interest, lighter stories</a:t>
            </a:r>
            <a:endParaRPr lang="en-GB"/>
          </a:p>
        </p:txBody>
      </p:sp>
    </p:spTree>
    <p:extLst>
      <p:ext uri="{BB962C8B-B14F-4D97-AF65-F5344CB8AC3E}">
        <p14:creationId xmlns:p14="http://schemas.microsoft.com/office/powerpoint/2010/main" val="513341326"/>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5006" y="332865"/>
            <a:ext cx="10981613" cy="2162077"/>
          </a:xfrm>
        </p:spPr>
        <p:txBody>
          <a:bodyPr>
            <a:normAutofit fontScale="92500"/>
          </a:bodyPr>
          <a:lstStyle/>
          <a:p>
            <a:pPr algn="l"/>
            <a:endParaRPr lang="en-GB" dirty="0">
              <a:latin typeface="Courier New" panose="02070309020205020404" pitchFamily="49" charset="0"/>
              <a:cs typeface="Courier New" panose="02070309020205020404" pitchFamily="49" charset="0"/>
            </a:endParaRPr>
          </a:p>
          <a:p>
            <a:pPr algn="l"/>
            <a:r>
              <a:rPr lang="en-GB" smtClean="0">
                <a:latin typeface="Courier New" panose="02070309020205020404" pitchFamily="49" charset="0"/>
                <a:cs typeface="Courier New" panose="02070309020205020404" pitchFamily="49" charset="0"/>
              </a:rPr>
              <a:t>This week:-</a:t>
            </a:r>
          </a:p>
          <a:p>
            <a:pPr algn="l"/>
            <a:r>
              <a:rPr lang="en-GB" b="1" smtClean="0">
                <a:latin typeface="Courier New" panose="02070309020205020404" pitchFamily="49" charset="0"/>
                <a:cs typeface="Courier New" panose="02070309020205020404" pitchFamily="49" charset="0"/>
              </a:rPr>
              <a:t>Writing A News Story</a:t>
            </a:r>
          </a:p>
          <a:p>
            <a:pPr algn="l"/>
            <a:endParaRPr lang="en-GB" smtClean="0">
              <a:latin typeface="Courier New" panose="02070309020205020404" pitchFamily="49" charset="0"/>
              <a:cs typeface="Courier New" panose="02070309020205020404" pitchFamily="49" charset="0"/>
            </a:endParaRPr>
          </a:p>
          <a:p>
            <a:pPr algn="l"/>
            <a:r>
              <a:rPr lang="en-GB" smtClean="0">
                <a:latin typeface="Courier New" panose="02070309020205020404" pitchFamily="49" charset="0"/>
                <a:cs typeface="Courier New" panose="02070309020205020404" pitchFamily="49" charset="0"/>
              </a:rPr>
              <a:t>Here are three intros, from different papers. Which is best?</a:t>
            </a:r>
          </a:p>
          <a:p>
            <a:pPr algn="l"/>
            <a:endParaRPr lang="en-GB" b="1"/>
          </a:p>
          <a:p>
            <a:pPr algn="l"/>
            <a:endParaRPr lang="en-GB" dirty="0" smtClean="0">
              <a:latin typeface="Courier New" panose="02070309020205020404" pitchFamily="49" charset="0"/>
              <a:cs typeface="Courier New" panose="02070309020205020404" pitchFamily="49" charset="0"/>
            </a:endParaRPr>
          </a:p>
          <a:p>
            <a:pPr algn="l"/>
            <a:endParaRPr lang="en-GB" dirty="0" smtClean="0">
              <a:latin typeface="Courier New" panose="02070309020205020404" pitchFamily="49" charset="0"/>
              <a:cs typeface="Courier New" panose="02070309020205020404" pitchFamily="49" charset="0"/>
            </a:endParaRPr>
          </a:p>
          <a:p>
            <a:pPr algn="l"/>
            <a:endParaRPr lang="en-GB" dirty="0" smtClean="0">
              <a:latin typeface="Courier New" panose="02070309020205020404" pitchFamily="49" charset="0"/>
              <a:cs typeface="Courier New" panose="02070309020205020404" pitchFamily="49" charset="0"/>
            </a:endParaRPr>
          </a:p>
          <a:p>
            <a:pPr marL="457200" indent="-457200" algn="l">
              <a:buFont typeface="+mj-lt"/>
              <a:buAutoNum type="arabicPeriod"/>
            </a:pPr>
            <a:endParaRPr lang="en-GB" dirty="0" smtClean="0">
              <a:latin typeface="Courier New" panose="02070309020205020404" pitchFamily="49" charset="0"/>
              <a:cs typeface="Courier New" panose="02070309020205020404" pitchFamily="49" charset="0"/>
            </a:endParaRPr>
          </a:p>
          <a:p>
            <a:pPr algn="l"/>
            <a:endParaRPr lang="en-GB" dirty="0">
              <a:latin typeface="Courier New" panose="02070309020205020404" pitchFamily="49" charset="0"/>
              <a:cs typeface="Courier New" panose="02070309020205020404" pitchFamily="49" charset="0"/>
            </a:endParaRPr>
          </a:p>
          <a:p>
            <a:pPr algn="l"/>
            <a:endParaRPr lang="en-GB" dirty="0">
              <a:latin typeface="Courier New" panose="02070309020205020404" pitchFamily="49" charset="0"/>
              <a:cs typeface="Courier New" panose="02070309020205020404" pitchFamily="49" charset="0"/>
            </a:endParaRPr>
          </a:p>
        </p:txBody>
      </p:sp>
      <p:sp>
        <p:nvSpPr>
          <p:cNvPr id="4" name="Subtitle 2"/>
          <p:cNvSpPr txBox="1">
            <a:spLocks/>
          </p:cNvSpPr>
          <p:nvPr/>
        </p:nvSpPr>
        <p:spPr>
          <a:xfrm>
            <a:off x="2806700" y="517285"/>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a:t>
            </a:r>
            <a:r>
              <a:rPr lang="en-GB" sz="4400">
                <a:latin typeface="Courier New" panose="02070309020205020404" pitchFamily="49" charset="0"/>
                <a:cs typeface="Courier New" panose="02070309020205020404" pitchFamily="49" charset="0"/>
              </a:rPr>
              <a:t>Week </a:t>
            </a:r>
            <a:r>
              <a:rPr lang="en-GB" sz="4400" smtClean="0">
                <a:latin typeface="Courier New" panose="02070309020205020404" pitchFamily="49" charset="0"/>
                <a:cs typeface="Courier New" panose="02070309020205020404" pitchFamily="49" charset="0"/>
              </a:rPr>
              <a:t>6</a:t>
            </a:r>
            <a:endParaRPr lang="en-GB" sz="4400" dirty="0">
              <a:latin typeface="Courier New" panose="02070309020205020404" pitchFamily="49" charset="0"/>
              <a:cs typeface="Courier New" panose="02070309020205020404" pitchFamily="49" charset="0"/>
            </a:endParaRPr>
          </a:p>
        </p:txBody>
      </p:sp>
      <p:pic>
        <p:nvPicPr>
          <p:cNvPr id="2" name="Picture 1"/>
          <p:cNvPicPr>
            <a:picLocks noChangeAspect="1"/>
          </p:cNvPicPr>
          <p:nvPr/>
        </p:nvPicPr>
        <p:blipFill>
          <a:blip r:embed="rId2"/>
          <a:stretch>
            <a:fillRect/>
          </a:stretch>
        </p:blipFill>
        <p:spPr>
          <a:xfrm>
            <a:off x="235006" y="2494942"/>
            <a:ext cx="4219575" cy="1609725"/>
          </a:xfrm>
          <a:prstGeom prst="rect">
            <a:avLst/>
          </a:prstGeom>
        </p:spPr>
      </p:pic>
      <p:pic>
        <p:nvPicPr>
          <p:cNvPr id="7" name="Picture 6"/>
          <p:cNvPicPr>
            <a:picLocks noChangeAspect="1"/>
          </p:cNvPicPr>
          <p:nvPr/>
        </p:nvPicPr>
        <p:blipFill>
          <a:blip r:embed="rId3"/>
          <a:stretch>
            <a:fillRect/>
          </a:stretch>
        </p:blipFill>
        <p:spPr>
          <a:xfrm>
            <a:off x="7385113" y="5074158"/>
            <a:ext cx="4352925" cy="1409700"/>
          </a:xfrm>
          <a:prstGeom prst="rect">
            <a:avLst/>
          </a:prstGeom>
        </p:spPr>
      </p:pic>
      <p:pic>
        <p:nvPicPr>
          <p:cNvPr id="8" name="Picture 7"/>
          <p:cNvPicPr>
            <a:picLocks noChangeAspect="1"/>
          </p:cNvPicPr>
          <p:nvPr/>
        </p:nvPicPr>
        <p:blipFill>
          <a:blip r:embed="rId4"/>
          <a:stretch>
            <a:fillRect/>
          </a:stretch>
        </p:blipFill>
        <p:spPr>
          <a:xfrm>
            <a:off x="3345751" y="4104667"/>
            <a:ext cx="4238625" cy="1314450"/>
          </a:xfrm>
          <a:prstGeom prst="rect">
            <a:avLst/>
          </a:prstGeom>
        </p:spPr>
      </p:pic>
      <p:pic>
        <p:nvPicPr>
          <p:cNvPr id="9" name="Picture 8"/>
          <p:cNvPicPr>
            <a:picLocks noChangeAspect="1"/>
          </p:cNvPicPr>
          <p:nvPr/>
        </p:nvPicPr>
        <p:blipFill>
          <a:blip r:embed="rId5"/>
          <a:stretch>
            <a:fillRect/>
          </a:stretch>
        </p:blipFill>
        <p:spPr>
          <a:xfrm>
            <a:off x="7665243" y="2532587"/>
            <a:ext cx="3863912" cy="1534434"/>
          </a:xfrm>
          <a:prstGeom prst="rect">
            <a:avLst/>
          </a:prstGeom>
        </p:spPr>
      </p:pic>
    </p:spTree>
    <p:extLst>
      <p:ext uri="{BB962C8B-B14F-4D97-AF65-F5344CB8AC3E}">
        <p14:creationId xmlns:p14="http://schemas.microsoft.com/office/powerpoint/2010/main" val="295774067"/>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5006" y="332865"/>
            <a:ext cx="10981613" cy="2162077"/>
          </a:xfrm>
        </p:spPr>
        <p:txBody>
          <a:bodyPr>
            <a:normAutofit lnSpcReduction="10000"/>
          </a:bodyPr>
          <a:lstStyle/>
          <a:p>
            <a:pPr algn="l"/>
            <a:endParaRPr lang="en-GB" dirty="0">
              <a:latin typeface="Courier New" panose="02070309020205020404" pitchFamily="49" charset="0"/>
              <a:cs typeface="Courier New" panose="02070309020205020404" pitchFamily="49" charset="0"/>
            </a:endParaRPr>
          </a:p>
          <a:p>
            <a:pPr algn="l"/>
            <a:r>
              <a:rPr lang="en-GB" smtClean="0">
                <a:latin typeface="Courier New" panose="02070309020205020404" pitchFamily="49" charset="0"/>
                <a:cs typeface="Courier New" panose="02070309020205020404" pitchFamily="49" charset="0"/>
              </a:rPr>
              <a:t>This week:-</a:t>
            </a:r>
          </a:p>
          <a:p>
            <a:pPr algn="l"/>
            <a:r>
              <a:rPr lang="en-GB" b="1" smtClean="0">
                <a:latin typeface="Courier New" panose="02070309020205020404" pitchFamily="49" charset="0"/>
                <a:cs typeface="Courier New" panose="02070309020205020404" pitchFamily="49" charset="0"/>
              </a:rPr>
              <a:t>Writing A News Story</a:t>
            </a:r>
          </a:p>
          <a:p>
            <a:pPr algn="l"/>
            <a:endParaRPr lang="en-GB" smtClean="0">
              <a:latin typeface="Courier New" panose="02070309020205020404" pitchFamily="49" charset="0"/>
              <a:cs typeface="Courier New" panose="02070309020205020404" pitchFamily="49" charset="0"/>
            </a:endParaRPr>
          </a:p>
          <a:p>
            <a:pPr algn="l"/>
            <a:r>
              <a:rPr lang="en-GB" smtClean="0">
                <a:latin typeface="Courier New" panose="02070309020205020404" pitchFamily="49" charset="0"/>
                <a:cs typeface="Courier New" panose="02070309020205020404" pitchFamily="49" charset="0"/>
              </a:rPr>
              <a:t>Same story but two more different intros. Why?</a:t>
            </a:r>
          </a:p>
          <a:p>
            <a:pPr algn="l"/>
            <a:endParaRPr lang="en-GB" b="1"/>
          </a:p>
          <a:p>
            <a:pPr algn="l"/>
            <a:endParaRPr lang="en-GB" dirty="0" smtClean="0">
              <a:latin typeface="Courier New" panose="02070309020205020404" pitchFamily="49" charset="0"/>
              <a:cs typeface="Courier New" panose="02070309020205020404" pitchFamily="49" charset="0"/>
            </a:endParaRPr>
          </a:p>
          <a:p>
            <a:pPr algn="l"/>
            <a:endParaRPr lang="en-GB" dirty="0" smtClean="0">
              <a:latin typeface="Courier New" panose="02070309020205020404" pitchFamily="49" charset="0"/>
              <a:cs typeface="Courier New" panose="02070309020205020404" pitchFamily="49" charset="0"/>
            </a:endParaRPr>
          </a:p>
          <a:p>
            <a:pPr algn="l"/>
            <a:endParaRPr lang="en-GB" dirty="0" smtClean="0">
              <a:latin typeface="Courier New" panose="02070309020205020404" pitchFamily="49" charset="0"/>
              <a:cs typeface="Courier New" panose="02070309020205020404" pitchFamily="49" charset="0"/>
            </a:endParaRPr>
          </a:p>
          <a:p>
            <a:pPr marL="457200" indent="-457200" algn="l">
              <a:buFont typeface="+mj-lt"/>
              <a:buAutoNum type="arabicPeriod"/>
            </a:pPr>
            <a:endParaRPr lang="en-GB" dirty="0" smtClean="0">
              <a:latin typeface="Courier New" panose="02070309020205020404" pitchFamily="49" charset="0"/>
              <a:cs typeface="Courier New" panose="02070309020205020404" pitchFamily="49" charset="0"/>
            </a:endParaRPr>
          </a:p>
          <a:p>
            <a:pPr algn="l"/>
            <a:endParaRPr lang="en-GB" dirty="0">
              <a:latin typeface="Courier New" panose="02070309020205020404" pitchFamily="49" charset="0"/>
              <a:cs typeface="Courier New" panose="02070309020205020404" pitchFamily="49" charset="0"/>
            </a:endParaRPr>
          </a:p>
          <a:p>
            <a:pPr algn="l"/>
            <a:endParaRPr lang="en-GB" dirty="0">
              <a:latin typeface="Courier New" panose="02070309020205020404" pitchFamily="49" charset="0"/>
              <a:cs typeface="Courier New" panose="02070309020205020404" pitchFamily="49" charset="0"/>
            </a:endParaRPr>
          </a:p>
        </p:txBody>
      </p:sp>
      <p:sp>
        <p:nvSpPr>
          <p:cNvPr id="4" name="Subtitle 2"/>
          <p:cNvSpPr txBox="1">
            <a:spLocks/>
          </p:cNvSpPr>
          <p:nvPr/>
        </p:nvSpPr>
        <p:spPr>
          <a:xfrm>
            <a:off x="2806699" y="189080"/>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a:t>
            </a:r>
            <a:r>
              <a:rPr lang="en-GB" sz="4400">
                <a:latin typeface="Courier New" panose="02070309020205020404" pitchFamily="49" charset="0"/>
                <a:cs typeface="Courier New" panose="02070309020205020404" pitchFamily="49" charset="0"/>
              </a:rPr>
              <a:t>Week </a:t>
            </a:r>
            <a:r>
              <a:rPr lang="en-GB" sz="4400" smtClean="0">
                <a:latin typeface="Courier New" panose="02070309020205020404" pitchFamily="49" charset="0"/>
                <a:cs typeface="Courier New" panose="02070309020205020404" pitchFamily="49" charset="0"/>
              </a:rPr>
              <a:t>6</a:t>
            </a:r>
            <a:endParaRPr lang="en-GB" sz="4400" dirty="0">
              <a:latin typeface="Courier New" panose="02070309020205020404" pitchFamily="49" charset="0"/>
              <a:cs typeface="Courier New" panose="02070309020205020404" pitchFamily="49" charset="0"/>
            </a:endParaRPr>
          </a:p>
        </p:txBody>
      </p:sp>
      <p:pic>
        <p:nvPicPr>
          <p:cNvPr id="6" name="Picture 5"/>
          <p:cNvPicPr>
            <a:picLocks noChangeAspect="1"/>
          </p:cNvPicPr>
          <p:nvPr/>
        </p:nvPicPr>
        <p:blipFill>
          <a:blip r:embed="rId2"/>
          <a:stretch>
            <a:fillRect/>
          </a:stretch>
        </p:blipFill>
        <p:spPr>
          <a:xfrm rot="16200000">
            <a:off x="1846326" y="2106200"/>
            <a:ext cx="1257300" cy="4276725"/>
          </a:xfrm>
          <a:prstGeom prst="rect">
            <a:avLst/>
          </a:prstGeom>
        </p:spPr>
      </p:pic>
      <p:pic>
        <p:nvPicPr>
          <p:cNvPr id="5" name="Picture 4"/>
          <p:cNvPicPr>
            <a:picLocks noChangeAspect="1"/>
          </p:cNvPicPr>
          <p:nvPr/>
        </p:nvPicPr>
        <p:blipFill rotWithShape="1">
          <a:blip r:embed="rId3"/>
          <a:srcRect l="25016"/>
          <a:stretch/>
        </p:blipFill>
        <p:spPr>
          <a:xfrm rot="16200000">
            <a:off x="2270014" y="1643459"/>
            <a:ext cx="592803" cy="4276725"/>
          </a:xfrm>
          <a:prstGeom prst="rect">
            <a:avLst/>
          </a:prstGeom>
        </p:spPr>
      </p:pic>
      <p:pic>
        <p:nvPicPr>
          <p:cNvPr id="2" name="Picture 1"/>
          <p:cNvPicPr>
            <a:picLocks noChangeAspect="1"/>
          </p:cNvPicPr>
          <p:nvPr/>
        </p:nvPicPr>
        <p:blipFill>
          <a:blip r:embed="rId4"/>
          <a:stretch>
            <a:fillRect/>
          </a:stretch>
        </p:blipFill>
        <p:spPr>
          <a:xfrm rot="16200000">
            <a:off x="7702486" y="1844263"/>
            <a:ext cx="1743075" cy="4314825"/>
          </a:xfrm>
          <a:prstGeom prst="rect">
            <a:avLst/>
          </a:prstGeom>
        </p:spPr>
      </p:pic>
    </p:spTree>
    <p:extLst>
      <p:ext uri="{BB962C8B-B14F-4D97-AF65-F5344CB8AC3E}">
        <p14:creationId xmlns:p14="http://schemas.microsoft.com/office/powerpoint/2010/main" val="434148447"/>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5006" y="332865"/>
            <a:ext cx="10981613" cy="2162077"/>
          </a:xfrm>
        </p:spPr>
        <p:txBody>
          <a:bodyPr>
            <a:normAutofit fontScale="77500" lnSpcReduction="20000"/>
          </a:bodyPr>
          <a:lstStyle/>
          <a:p>
            <a:pPr algn="l"/>
            <a:endParaRPr lang="en-GB" dirty="0">
              <a:latin typeface="Courier New" panose="02070309020205020404" pitchFamily="49" charset="0"/>
              <a:cs typeface="Courier New" panose="02070309020205020404" pitchFamily="49" charset="0"/>
            </a:endParaRPr>
          </a:p>
          <a:p>
            <a:pPr algn="l"/>
            <a:r>
              <a:rPr lang="en-GB" smtClean="0">
                <a:latin typeface="Courier New" panose="02070309020205020404" pitchFamily="49" charset="0"/>
                <a:cs typeface="Courier New" panose="02070309020205020404" pitchFamily="49" charset="0"/>
              </a:rPr>
              <a:t>This week:-</a:t>
            </a:r>
          </a:p>
          <a:p>
            <a:pPr algn="l"/>
            <a:r>
              <a:rPr lang="en-GB" b="1" smtClean="0">
                <a:latin typeface="Courier New" panose="02070309020205020404" pitchFamily="49" charset="0"/>
                <a:cs typeface="Courier New" panose="02070309020205020404" pitchFamily="49" charset="0"/>
              </a:rPr>
              <a:t>Writing A News Story</a:t>
            </a:r>
          </a:p>
          <a:p>
            <a:pPr algn="l"/>
            <a:endParaRPr lang="en-GB" smtClean="0">
              <a:latin typeface="Courier New" panose="02070309020205020404" pitchFamily="49" charset="0"/>
              <a:cs typeface="Courier New" panose="02070309020205020404" pitchFamily="49" charset="0"/>
            </a:endParaRPr>
          </a:p>
          <a:p>
            <a:pPr algn="l"/>
            <a:r>
              <a:rPr lang="en-GB" smtClean="0">
                <a:latin typeface="Courier New" panose="02070309020205020404" pitchFamily="49" charset="0"/>
                <a:cs typeface="Courier New" panose="02070309020205020404" pitchFamily="49" charset="0"/>
              </a:rPr>
              <a:t>Now you try... a 25 word intro to your </a:t>
            </a:r>
            <a:r>
              <a:rPr lang="en-GB" smtClean="0">
                <a:latin typeface="Courier New" panose="02070309020205020404" pitchFamily="49" charset="0"/>
                <a:cs typeface="Courier New" panose="02070309020205020404" pitchFamily="49" charset="0"/>
              </a:rPr>
              <a:t>story to make the ‘wall of fame’ </a:t>
            </a:r>
            <a:endParaRPr lang="en-GB" smtClean="0">
              <a:latin typeface="Courier New" panose="02070309020205020404" pitchFamily="49" charset="0"/>
              <a:cs typeface="Courier New" panose="02070309020205020404" pitchFamily="49" charset="0"/>
            </a:endParaRPr>
          </a:p>
          <a:p>
            <a:pPr algn="l"/>
            <a:r>
              <a:rPr lang="en-GB" smtClean="0">
                <a:latin typeface="Courier New" panose="02070309020205020404" pitchFamily="49" charset="0"/>
                <a:cs typeface="Courier New" panose="02070309020205020404" pitchFamily="49" charset="0"/>
              </a:rPr>
              <a:t>Go to </a:t>
            </a:r>
            <a:r>
              <a:rPr lang="en-GB" b="1" smtClean="0"/>
              <a:t>gospiral.ac</a:t>
            </a:r>
            <a:r>
              <a:rPr lang="en-GB" b="1"/>
              <a:t> and join </a:t>
            </a:r>
            <a:r>
              <a:rPr lang="en-GB" b="1" smtClean="0"/>
              <a:t>a ‘Quickfire’ </a:t>
            </a:r>
            <a:r>
              <a:rPr lang="en-GB" b="1"/>
              <a:t>using the code </a:t>
            </a:r>
            <a:r>
              <a:rPr lang="en-GB" b="1"/>
              <a:t> KKWWR</a:t>
            </a:r>
          </a:p>
          <a:p>
            <a:pPr algn="l"/>
            <a:endParaRPr lang="en-GB" b="1"/>
          </a:p>
          <a:p>
            <a:pPr algn="l"/>
            <a:endParaRPr lang="en-GB" dirty="0" smtClean="0">
              <a:latin typeface="Courier New" panose="02070309020205020404" pitchFamily="49" charset="0"/>
              <a:cs typeface="Courier New" panose="02070309020205020404" pitchFamily="49" charset="0"/>
            </a:endParaRPr>
          </a:p>
        </p:txBody>
      </p:sp>
      <p:sp>
        <p:nvSpPr>
          <p:cNvPr id="4" name="Subtitle 2"/>
          <p:cNvSpPr txBox="1">
            <a:spLocks/>
          </p:cNvSpPr>
          <p:nvPr/>
        </p:nvSpPr>
        <p:spPr>
          <a:xfrm>
            <a:off x="2806700" y="517285"/>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a:t>
            </a:r>
            <a:r>
              <a:rPr lang="en-GB" sz="4400">
                <a:latin typeface="Courier New" panose="02070309020205020404" pitchFamily="49" charset="0"/>
                <a:cs typeface="Courier New" panose="02070309020205020404" pitchFamily="49" charset="0"/>
              </a:rPr>
              <a:t>Week </a:t>
            </a:r>
            <a:r>
              <a:rPr lang="en-GB" sz="4400" smtClean="0">
                <a:latin typeface="Courier New" panose="02070309020205020404" pitchFamily="49" charset="0"/>
                <a:cs typeface="Courier New" panose="02070309020205020404" pitchFamily="49" charset="0"/>
              </a:rPr>
              <a:t>6</a:t>
            </a:r>
            <a:endParaRPr lang="en-GB" sz="4400" dirty="0">
              <a:latin typeface="Courier New" panose="02070309020205020404" pitchFamily="49" charset="0"/>
              <a:cs typeface="Courier New" panose="02070309020205020404" pitchFamily="49" charset="0"/>
            </a:endParaRPr>
          </a:p>
        </p:txBody>
      </p:sp>
      <p:sp>
        <p:nvSpPr>
          <p:cNvPr id="2" name="TextBox 1"/>
          <p:cNvSpPr txBox="1"/>
          <p:nvPr/>
        </p:nvSpPr>
        <p:spPr>
          <a:xfrm>
            <a:off x="346964" y="2533983"/>
            <a:ext cx="3968496" cy="1200329"/>
          </a:xfrm>
          <a:prstGeom prst="rect">
            <a:avLst/>
          </a:prstGeom>
          <a:solidFill>
            <a:schemeClr val="bg2">
              <a:lumMod val="90000"/>
            </a:schemeClr>
          </a:solidFill>
        </p:spPr>
        <p:txBody>
          <a:bodyPr wrap="square" rtlCol="0">
            <a:spAutoFit/>
          </a:bodyPr>
          <a:lstStyle/>
          <a:p>
            <a:r>
              <a:rPr lang="en-GB" b="1" smtClean="0"/>
              <a:t>A </a:t>
            </a:r>
            <a:r>
              <a:rPr lang="en-GB" b="1"/>
              <a:t>24 year old man has been rushed to Guildford hospital after a disagreement over a pre-booked taxi - and is left fighting for his </a:t>
            </a:r>
            <a:r>
              <a:rPr lang="en-GB" b="1"/>
              <a:t>life </a:t>
            </a:r>
            <a:r>
              <a:rPr lang="en-GB" b="1" smtClean="0"/>
              <a:t>.</a:t>
            </a:r>
            <a:endParaRPr lang="en-GB" b="1"/>
          </a:p>
        </p:txBody>
      </p:sp>
    </p:spTree>
    <p:extLst>
      <p:ext uri="{BB962C8B-B14F-4D97-AF65-F5344CB8AC3E}">
        <p14:creationId xmlns:p14="http://schemas.microsoft.com/office/powerpoint/2010/main" val="4256904665"/>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4960" y="791435"/>
            <a:ext cx="10981613" cy="5211763"/>
          </a:xfrm>
        </p:spPr>
        <p:txBody>
          <a:bodyPr>
            <a:normAutofit/>
          </a:bodyPr>
          <a:lstStyle/>
          <a:p>
            <a:pPr algn="l"/>
            <a:endParaRPr lang="en-GB" dirty="0">
              <a:latin typeface="Courier New" panose="02070309020205020404" pitchFamily="49" charset="0"/>
              <a:cs typeface="Courier New" panose="02070309020205020404" pitchFamily="49" charset="0"/>
            </a:endParaRPr>
          </a:p>
          <a:p>
            <a:pPr algn="l"/>
            <a:r>
              <a:rPr lang="en-GB" smtClean="0">
                <a:latin typeface="Courier New" panose="02070309020205020404" pitchFamily="49" charset="0"/>
                <a:cs typeface="Courier New" panose="02070309020205020404" pitchFamily="49" charset="0"/>
              </a:rPr>
              <a:t>This Week:-</a:t>
            </a:r>
            <a:endParaRPr lang="en-GB" smtClean="0">
              <a:latin typeface="Courier New" panose="02070309020205020404" pitchFamily="49" charset="0"/>
              <a:cs typeface="Courier New" panose="02070309020205020404" pitchFamily="49" charset="0"/>
            </a:endParaRPr>
          </a:p>
          <a:p>
            <a:pPr algn="l"/>
            <a:r>
              <a:rPr lang="en-GB" b="1">
                <a:latin typeface="Courier New" panose="02070309020205020404" pitchFamily="49" charset="0"/>
                <a:cs typeface="Courier New" panose="02070309020205020404" pitchFamily="49" charset="0"/>
              </a:rPr>
              <a:t>Writing A </a:t>
            </a:r>
            <a:r>
              <a:rPr lang="en-GB" b="1">
                <a:latin typeface="Courier New" panose="02070309020205020404" pitchFamily="49" charset="0"/>
                <a:cs typeface="Courier New" panose="02070309020205020404" pitchFamily="49" charset="0"/>
              </a:rPr>
              <a:t>News </a:t>
            </a:r>
            <a:r>
              <a:rPr lang="en-GB" b="1" smtClean="0">
                <a:latin typeface="Courier New" panose="02070309020205020404" pitchFamily="49" charset="0"/>
                <a:cs typeface="Courier New" panose="02070309020205020404" pitchFamily="49" charset="0"/>
              </a:rPr>
              <a:t>Story</a:t>
            </a:r>
          </a:p>
          <a:p>
            <a:pPr algn="l"/>
            <a:r>
              <a:rPr lang="en-GB" i="1" smtClean="0">
                <a:latin typeface="Courier New" panose="02070309020205020404" pitchFamily="49" charset="0"/>
                <a:cs typeface="Courier New" panose="02070309020205020404" pitchFamily="49" charset="0"/>
              </a:rPr>
              <a:t>Last Week’s Task was...</a:t>
            </a:r>
            <a:endParaRPr lang="en-GB" i="1" dirty="0" smtClean="0">
              <a:latin typeface="Courier New" panose="02070309020205020404" pitchFamily="49" charset="0"/>
              <a:cs typeface="Courier New" panose="02070309020205020404" pitchFamily="49" charset="0"/>
            </a:endParaRPr>
          </a:p>
          <a:p>
            <a:pPr marL="457200" indent="-457200" algn="l">
              <a:buFont typeface="+mj-lt"/>
              <a:buAutoNum type="arabicPeriod"/>
            </a:pPr>
            <a:r>
              <a:rPr lang="en-GB" dirty="0" smtClean="0">
                <a:latin typeface="Courier New" panose="02070309020205020404" pitchFamily="49" charset="0"/>
                <a:cs typeface="Courier New" panose="02070309020205020404" pitchFamily="49" charset="0"/>
              </a:rPr>
              <a:t>Using 'A Story Every Ten Yards', plus the list of sources go </a:t>
            </a:r>
            <a:r>
              <a:rPr lang="en-GB" i="1" dirty="0" smtClean="0">
                <a:latin typeface="Courier New" panose="02070309020205020404" pitchFamily="49" charset="0"/>
                <a:cs typeface="Courier New" panose="02070309020205020404" pitchFamily="49" charset="0"/>
              </a:rPr>
              <a:t>out and about </a:t>
            </a:r>
            <a:r>
              <a:rPr lang="en-GB" dirty="0" smtClean="0">
                <a:latin typeface="Courier New" panose="02070309020205020404" pitchFamily="49" charset="0"/>
                <a:cs typeface="Courier New" panose="02070309020205020404" pitchFamily="49" charset="0"/>
              </a:rPr>
              <a:t>and get yourself a little story!</a:t>
            </a:r>
          </a:p>
          <a:p>
            <a:pPr marL="457200" indent="-457200" algn="l">
              <a:buFont typeface="+mj-lt"/>
              <a:buAutoNum type="arabicPeriod"/>
            </a:pPr>
            <a:r>
              <a:rPr lang="en-GB" smtClean="0">
                <a:latin typeface="Courier New" panose="02070309020205020404" pitchFamily="49" charset="0"/>
                <a:cs typeface="Courier New" panose="02070309020205020404" pitchFamily="49" charset="0"/>
              </a:rPr>
              <a:t>Share your story with someone else. </a:t>
            </a:r>
            <a:r>
              <a:rPr lang="en-GB" smtClean="0">
                <a:latin typeface="Courier New" panose="02070309020205020404" pitchFamily="49" charset="0"/>
                <a:cs typeface="Courier New" panose="02070309020205020404" pitchFamily="49" charset="0"/>
              </a:rPr>
              <a:t>If </a:t>
            </a:r>
            <a:r>
              <a:rPr lang="en-GB" smtClean="0">
                <a:latin typeface="Courier New" panose="02070309020205020404" pitchFamily="49" charset="0"/>
                <a:cs typeface="Courier New" panose="02070309020205020404" pitchFamily="49" charset="0"/>
              </a:rPr>
              <a:t>you didn’t get a story, please </a:t>
            </a:r>
            <a:r>
              <a:rPr lang="en-GB" smtClean="0">
                <a:latin typeface="Courier New" panose="02070309020205020404" pitchFamily="49" charset="0"/>
                <a:cs typeface="Courier New" panose="02070309020205020404" pitchFamily="49" charset="0"/>
              </a:rPr>
              <a:t>get your phone out and go on to Twitter to </a:t>
            </a:r>
            <a:r>
              <a:rPr lang="en-GB" smtClean="0">
                <a:latin typeface="Courier New" panose="02070309020205020404" pitchFamily="49" charset="0"/>
                <a:cs typeface="Courier New" panose="02070309020205020404" pitchFamily="49" charset="0"/>
              </a:rPr>
              <a:t>get one. </a:t>
            </a:r>
            <a:r>
              <a:rPr lang="en-GB" smtClean="0">
                <a:latin typeface="Courier New" panose="02070309020205020404" pitchFamily="49" charset="0"/>
                <a:cs typeface="Courier New" panose="02070309020205020404" pitchFamily="49" charset="0"/>
              </a:rPr>
              <a:t>Collect at least two sources to create your story – keep it as local as possible. UK-based, ideally. </a:t>
            </a:r>
            <a:r>
              <a:rPr lang="en-GB" b="1" smtClean="0">
                <a:latin typeface="Courier New" panose="02070309020205020404" pitchFamily="49" charset="0"/>
                <a:cs typeface="Courier New" panose="02070309020205020404" pitchFamily="49" charset="0"/>
              </a:rPr>
              <a:t>5 minutes... </a:t>
            </a:r>
            <a:endParaRPr lang="en-GB" dirty="0" smtClean="0">
              <a:latin typeface="Courier New" panose="02070309020205020404" pitchFamily="49" charset="0"/>
              <a:cs typeface="Courier New" panose="02070309020205020404" pitchFamily="49" charset="0"/>
            </a:endParaRPr>
          </a:p>
          <a:p>
            <a:pPr marL="457200" indent="-457200" algn="l">
              <a:buFont typeface="Arial" panose="020B0604020202020204" pitchFamily="34" charset="0"/>
              <a:buChar char="•"/>
            </a:pPr>
            <a:endParaRPr lang="en-GB" dirty="0" smtClean="0">
              <a:latin typeface="Courier New" panose="02070309020205020404" pitchFamily="49" charset="0"/>
              <a:cs typeface="Courier New" panose="02070309020205020404" pitchFamily="49" charset="0"/>
            </a:endParaRPr>
          </a:p>
          <a:p>
            <a:pPr marL="457200" indent="-457200" algn="l">
              <a:buFont typeface="Arial" panose="020B0604020202020204" pitchFamily="34" charset="0"/>
              <a:buChar char="•"/>
            </a:pPr>
            <a:endParaRPr lang="en-GB" dirty="0" smtClean="0">
              <a:latin typeface="Courier New" panose="02070309020205020404" pitchFamily="49" charset="0"/>
              <a:cs typeface="Courier New" panose="02070309020205020404" pitchFamily="49" charset="0"/>
            </a:endParaRPr>
          </a:p>
          <a:p>
            <a:pPr marL="457200" indent="-457200" algn="l">
              <a:buFont typeface="+mj-lt"/>
              <a:buAutoNum type="arabicPeriod"/>
            </a:pPr>
            <a:endParaRPr lang="en-GB" dirty="0" smtClean="0">
              <a:latin typeface="Courier New" panose="02070309020205020404" pitchFamily="49" charset="0"/>
              <a:cs typeface="Courier New" panose="02070309020205020404" pitchFamily="49" charset="0"/>
            </a:endParaRPr>
          </a:p>
          <a:p>
            <a:pPr algn="l"/>
            <a:endParaRPr lang="en-GB" dirty="0">
              <a:latin typeface="Courier New" panose="02070309020205020404" pitchFamily="49" charset="0"/>
              <a:cs typeface="Courier New" panose="02070309020205020404" pitchFamily="49" charset="0"/>
            </a:endParaRPr>
          </a:p>
          <a:p>
            <a:pPr algn="l"/>
            <a:endParaRPr lang="en-GB" dirty="0">
              <a:latin typeface="Courier New" panose="02070309020205020404" pitchFamily="49" charset="0"/>
              <a:cs typeface="Courier New" panose="02070309020205020404" pitchFamily="49" charset="0"/>
            </a:endParaRPr>
          </a:p>
        </p:txBody>
      </p:sp>
      <p:sp>
        <p:nvSpPr>
          <p:cNvPr id="4" name="Subtitle 2"/>
          <p:cNvSpPr txBox="1">
            <a:spLocks/>
          </p:cNvSpPr>
          <p:nvPr/>
        </p:nvSpPr>
        <p:spPr>
          <a:xfrm>
            <a:off x="2806700" y="517285"/>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a:t>
            </a:r>
            <a:r>
              <a:rPr lang="en-GB" sz="4400">
                <a:latin typeface="Courier New" panose="02070309020205020404" pitchFamily="49" charset="0"/>
                <a:cs typeface="Courier New" panose="02070309020205020404" pitchFamily="49" charset="0"/>
              </a:rPr>
              <a:t>Week </a:t>
            </a:r>
            <a:r>
              <a:rPr lang="en-GB" sz="4400" smtClean="0">
                <a:latin typeface="Courier New" panose="02070309020205020404" pitchFamily="49" charset="0"/>
                <a:cs typeface="Courier New" panose="02070309020205020404" pitchFamily="49" charset="0"/>
              </a:rPr>
              <a:t>6</a:t>
            </a:r>
            <a:endParaRPr lang="en-GB" sz="44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955373330"/>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310" y="693180"/>
            <a:ext cx="10981613" cy="2162077"/>
          </a:xfrm>
        </p:spPr>
        <p:txBody>
          <a:bodyPr>
            <a:normAutofit fontScale="85000" lnSpcReduction="20000"/>
          </a:bodyPr>
          <a:lstStyle/>
          <a:p>
            <a:pPr algn="l"/>
            <a:endParaRPr lang="en-GB" dirty="0">
              <a:latin typeface="Courier New" panose="02070309020205020404" pitchFamily="49" charset="0"/>
              <a:cs typeface="Courier New" panose="02070309020205020404" pitchFamily="49" charset="0"/>
            </a:endParaRPr>
          </a:p>
          <a:p>
            <a:pPr algn="l"/>
            <a:r>
              <a:rPr lang="en-GB" smtClean="0">
                <a:latin typeface="Courier New" panose="02070309020205020404" pitchFamily="49" charset="0"/>
                <a:cs typeface="Courier New" panose="02070309020205020404" pitchFamily="49" charset="0"/>
              </a:rPr>
              <a:t>This week:-</a:t>
            </a:r>
          </a:p>
          <a:p>
            <a:pPr algn="l"/>
            <a:r>
              <a:rPr lang="en-GB" b="1" smtClean="0">
                <a:latin typeface="Courier New" panose="02070309020205020404" pitchFamily="49" charset="0"/>
                <a:cs typeface="Courier New" panose="02070309020205020404" pitchFamily="49" charset="0"/>
              </a:rPr>
              <a:t>Writing A News Story (The Intro.)</a:t>
            </a:r>
          </a:p>
          <a:p>
            <a:pPr algn="l"/>
            <a:endParaRPr lang="en-GB" smtClean="0">
              <a:latin typeface="Courier New" panose="02070309020205020404" pitchFamily="49" charset="0"/>
              <a:cs typeface="Courier New" panose="02070309020205020404" pitchFamily="49" charset="0"/>
            </a:endParaRPr>
          </a:p>
          <a:p>
            <a:pPr algn="l"/>
            <a:r>
              <a:rPr lang="en-GB" smtClean="0">
                <a:latin typeface="Courier New" panose="02070309020205020404" pitchFamily="49" charset="0"/>
                <a:cs typeface="Courier New" panose="02070309020205020404" pitchFamily="49" charset="0"/>
              </a:rPr>
              <a:t>What can we say about the following three introductory paragraphs of news stories? Look for what they have in common, as well as the ways in which they differ (in style, for example).</a:t>
            </a:r>
            <a:endParaRPr lang="en-GB" dirty="0" smtClean="0">
              <a:latin typeface="Courier New" panose="02070309020205020404" pitchFamily="49" charset="0"/>
              <a:cs typeface="Courier New" panose="02070309020205020404" pitchFamily="49" charset="0"/>
            </a:endParaRPr>
          </a:p>
          <a:p>
            <a:pPr algn="l"/>
            <a:endParaRPr lang="en-GB" dirty="0" smtClean="0">
              <a:latin typeface="Courier New" panose="02070309020205020404" pitchFamily="49" charset="0"/>
              <a:cs typeface="Courier New" panose="02070309020205020404" pitchFamily="49" charset="0"/>
            </a:endParaRPr>
          </a:p>
          <a:p>
            <a:pPr marL="457200" indent="-457200" algn="l">
              <a:buFont typeface="Arial" panose="020B0604020202020204" pitchFamily="34" charset="0"/>
              <a:buChar char="•"/>
            </a:pPr>
            <a:endParaRPr lang="en-GB" dirty="0" smtClean="0">
              <a:latin typeface="Courier New" panose="02070309020205020404" pitchFamily="49" charset="0"/>
              <a:cs typeface="Courier New" panose="02070309020205020404" pitchFamily="49" charset="0"/>
            </a:endParaRPr>
          </a:p>
          <a:p>
            <a:pPr marL="457200" indent="-457200" algn="l">
              <a:buFont typeface="+mj-lt"/>
              <a:buAutoNum type="arabicPeriod"/>
            </a:pPr>
            <a:endParaRPr lang="en-GB" dirty="0" smtClean="0">
              <a:latin typeface="Courier New" panose="02070309020205020404" pitchFamily="49" charset="0"/>
              <a:cs typeface="Courier New" panose="02070309020205020404" pitchFamily="49" charset="0"/>
            </a:endParaRPr>
          </a:p>
          <a:p>
            <a:pPr algn="l"/>
            <a:endParaRPr lang="en-GB" dirty="0">
              <a:latin typeface="Courier New" panose="02070309020205020404" pitchFamily="49" charset="0"/>
              <a:cs typeface="Courier New" panose="02070309020205020404" pitchFamily="49" charset="0"/>
            </a:endParaRPr>
          </a:p>
          <a:p>
            <a:pPr algn="l"/>
            <a:endParaRPr lang="en-GB" dirty="0">
              <a:latin typeface="Courier New" panose="02070309020205020404" pitchFamily="49" charset="0"/>
              <a:cs typeface="Courier New" panose="02070309020205020404" pitchFamily="49" charset="0"/>
            </a:endParaRPr>
          </a:p>
        </p:txBody>
      </p:sp>
      <p:sp>
        <p:nvSpPr>
          <p:cNvPr id="4" name="Subtitle 2"/>
          <p:cNvSpPr txBox="1">
            <a:spLocks/>
          </p:cNvSpPr>
          <p:nvPr/>
        </p:nvSpPr>
        <p:spPr>
          <a:xfrm>
            <a:off x="2806700" y="517285"/>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a:t>
            </a:r>
            <a:r>
              <a:rPr lang="en-GB" sz="4400">
                <a:latin typeface="Courier New" panose="02070309020205020404" pitchFamily="49" charset="0"/>
                <a:cs typeface="Courier New" panose="02070309020205020404" pitchFamily="49" charset="0"/>
              </a:rPr>
              <a:t>Week </a:t>
            </a:r>
            <a:r>
              <a:rPr lang="en-GB" sz="4400" smtClean="0">
                <a:latin typeface="Courier New" panose="02070309020205020404" pitchFamily="49" charset="0"/>
                <a:cs typeface="Courier New" panose="02070309020205020404" pitchFamily="49" charset="0"/>
              </a:rPr>
              <a:t>6</a:t>
            </a:r>
            <a:endParaRPr lang="en-GB" sz="4400" dirty="0">
              <a:latin typeface="Courier New" panose="02070309020205020404" pitchFamily="49" charset="0"/>
              <a:cs typeface="Courier New" panose="02070309020205020404" pitchFamily="49" charset="0"/>
            </a:endParaRPr>
          </a:p>
        </p:txBody>
      </p:sp>
      <p:sp>
        <p:nvSpPr>
          <p:cNvPr id="2" name="TextBox 1"/>
          <p:cNvSpPr txBox="1"/>
          <p:nvPr/>
        </p:nvSpPr>
        <p:spPr>
          <a:xfrm>
            <a:off x="381310" y="3036248"/>
            <a:ext cx="5934456" cy="923330"/>
          </a:xfrm>
          <a:prstGeom prst="rect">
            <a:avLst/>
          </a:prstGeom>
          <a:noFill/>
        </p:spPr>
        <p:txBody>
          <a:bodyPr wrap="square" rtlCol="0">
            <a:spAutoFit/>
          </a:bodyPr>
          <a:lstStyle/>
          <a:p>
            <a:r>
              <a:rPr lang="en-GB" smtClean="0"/>
              <a:t>A boy of 15 was being quizzed last night after allegedly stabbing to death his teacher in class. </a:t>
            </a:r>
          </a:p>
          <a:p>
            <a:r>
              <a:rPr lang="en-GB" smtClean="0"/>
              <a:t>(MURDER IN CLASS, Paul Sims, April 29</a:t>
            </a:r>
            <a:r>
              <a:rPr lang="en-GB" baseline="30000" smtClean="0"/>
              <a:t>th</a:t>
            </a:r>
            <a:r>
              <a:rPr lang="en-GB" smtClean="0"/>
              <a:t> 2014)</a:t>
            </a:r>
            <a:endParaRPr lang="en-GB"/>
          </a:p>
        </p:txBody>
      </p:sp>
      <p:sp>
        <p:nvSpPr>
          <p:cNvPr id="5" name="TextBox 4"/>
          <p:cNvSpPr txBox="1"/>
          <p:nvPr/>
        </p:nvSpPr>
        <p:spPr>
          <a:xfrm>
            <a:off x="285464" y="4565679"/>
            <a:ext cx="5934456" cy="1477328"/>
          </a:xfrm>
          <a:prstGeom prst="rect">
            <a:avLst/>
          </a:prstGeom>
          <a:noFill/>
        </p:spPr>
        <p:txBody>
          <a:bodyPr wrap="square" rtlCol="0">
            <a:spAutoFit/>
          </a:bodyPr>
          <a:lstStyle/>
          <a:p>
            <a:r>
              <a:rPr lang="en-GB" smtClean="0"/>
              <a:t>Two </a:t>
            </a:r>
            <a:r>
              <a:rPr lang="en-GB" i="1" smtClean="0"/>
              <a:t>Times </a:t>
            </a:r>
            <a:r>
              <a:rPr lang="en-GB" smtClean="0"/>
              <a:t>journalists escaped over the Syrian border yesterday after being double-crossed, kidnapped, beaten and shot by a rebel gang in the north of the country.</a:t>
            </a:r>
          </a:p>
          <a:p>
            <a:r>
              <a:rPr lang="en-GB" smtClean="0"/>
              <a:t>(</a:t>
            </a:r>
            <a:r>
              <a:rPr lang="en-GB" i="1" smtClean="0"/>
              <a:t>TIMES </a:t>
            </a:r>
            <a:r>
              <a:rPr lang="en-GB" smtClean="0"/>
              <a:t>JOURNALIST SHOT IN SYRIA BY KIDNAP GANG, Foreign Staff, </a:t>
            </a:r>
            <a:r>
              <a:rPr lang="en-GB" i="1" smtClean="0"/>
              <a:t>Times, </a:t>
            </a:r>
            <a:r>
              <a:rPr lang="en-GB" smtClean="0"/>
              <a:t>May 15 2014)</a:t>
            </a:r>
            <a:endParaRPr lang="en-GB"/>
          </a:p>
        </p:txBody>
      </p:sp>
      <p:sp>
        <p:nvSpPr>
          <p:cNvPr id="6" name="TextBox 5"/>
          <p:cNvSpPr txBox="1"/>
          <p:nvPr/>
        </p:nvSpPr>
        <p:spPr>
          <a:xfrm>
            <a:off x="5963557" y="3303650"/>
            <a:ext cx="5934456" cy="1477328"/>
          </a:xfrm>
          <a:prstGeom prst="rect">
            <a:avLst/>
          </a:prstGeom>
          <a:noFill/>
        </p:spPr>
        <p:txBody>
          <a:bodyPr wrap="square" rtlCol="0">
            <a:spAutoFit/>
          </a:bodyPr>
          <a:lstStyle/>
          <a:p>
            <a:r>
              <a:rPr lang="en-GB" smtClean="0"/>
              <a:t>Giant waves driven by 91mph hurricane-force winds swept away sea defences yesterday – and left a vital railway line dangling in mid-air. </a:t>
            </a:r>
          </a:p>
          <a:p>
            <a:r>
              <a:rPr lang="en-GB" smtClean="0"/>
              <a:t>(91mph STORMS WASH AWAY RAILWAY TRACK, Piers Eady and Richard Smith, </a:t>
            </a:r>
            <a:r>
              <a:rPr lang="en-GB" i="1" smtClean="0"/>
              <a:t>Daily Mirror, </a:t>
            </a:r>
            <a:r>
              <a:rPr lang="en-GB" smtClean="0"/>
              <a:t>February 2014</a:t>
            </a:r>
            <a:endParaRPr lang="en-GB"/>
          </a:p>
        </p:txBody>
      </p:sp>
    </p:spTree>
    <p:extLst>
      <p:ext uri="{BB962C8B-B14F-4D97-AF65-F5344CB8AC3E}">
        <p14:creationId xmlns:p14="http://schemas.microsoft.com/office/powerpoint/2010/main" val="1342399439"/>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310" y="693180"/>
            <a:ext cx="10981613" cy="2162077"/>
          </a:xfrm>
        </p:spPr>
        <p:txBody>
          <a:bodyPr>
            <a:normAutofit lnSpcReduction="10000"/>
          </a:bodyPr>
          <a:lstStyle/>
          <a:p>
            <a:pPr algn="l"/>
            <a:endParaRPr lang="en-GB" dirty="0">
              <a:latin typeface="Courier New" panose="02070309020205020404" pitchFamily="49" charset="0"/>
              <a:cs typeface="Courier New" panose="02070309020205020404" pitchFamily="49" charset="0"/>
            </a:endParaRPr>
          </a:p>
          <a:p>
            <a:pPr algn="l"/>
            <a:r>
              <a:rPr lang="en-GB" smtClean="0">
                <a:latin typeface="Courier New" panose="02070309020205020404" pitchFamily="49" charset="0"/>
                <a:cs typeface="Courier New" panose="02070309020205020404" pitchFamily="49" charset="0"/>
              </a:rPr>
              <a:t>This week:-</a:t>
            </a:r>
          </a:p>
          <a:p>
            <a:pPr algn="l"/>
            <a:r>
              <a:rPr lang="en-GB" b="1" smtClean="0">
                <a:latin typeface="Courier New" panose="02070309020205020404" pitchFamily="49" charset="0"/>
                <a:cs typeface="Courier New" panose="02070309020205020404" pitchFamily="49" charset="0"/>
              </a:rPr>
              <a:t>Writing A News Story</a:t>
            </a:r>
          </a:p>
          <a:p>
            <a:pPr algn="l"/>
            <a:endParaRPr lang="en-GB" smtClean="0">
              <a:latin typeface="Courier New" panose="02070309020205020404" pitchFamily="49" charset="0"/>
              <a:cs typeface="Courier New" panose="02070309020205020404" pitchFamily="49" charset="0"/>
            </a:endParaRPr>
          </a:p>
          <a:p>
            <a:pPr algn="l"/>
            <a:r>
              <a:rPr lang="en-GB" smtClean="0">
                <a:latin typeface="Courier New" panose="02070309020205020404" pitchFamily="49" charset="0"/>
                <a:cs typeface="Courier New" panose="02070309020205020404" pitchFamily="49" charset="0"/>
              </a:rPr>
              <a:t>Look at this structure...</a:t>
            </a:r>
            <a:endParaRPr lang="en-GB" dirty="0" smtClean="0">
              <a:latin typeface="Courier New" panose="02070309020205020404" pitchFamily="49" charset="0"/>
              <a:cs typeface="Courier New" panose="02070309020205020404" pitchFamily="49" charset="0"/>
            </a:endParaRPr>
          </a:p>
          <a:p>
            <a:pPr algn="l"/>
            <a:endParaRPr lang="en-GB" dirty="0" smtClean="0">
              <a:latin typeface="Courier New" panose="02070309020205020404" pitchFamily="49" charset="0"/>
              <a:cs typeface="Courier New" panose="02070309020205020404" pitchFamily="49" charset="0"/>
            </a:endParaRPr>
          </a:p>
          <a:p>
            <a:pPr marL="457200" indent="-457200" algn="l">
              <a:buFont typeface="Arial" panose="020B0604020202020204" pitchFamily="34" charset="0"/>
              <a:buChar char="•"/>
            </a:pPr>
            <a:endParaRPr lang="en-GB" dirty="0" smtClean="0">
              <a:latin typeface="Courier New" panose="02070309020205020404" pitchFamily="49" charset="0"/>
              <a:cs typeface="Courier New" panose="02070309020205020404" pitchFamily="49" charset="0"/>
            </a:endParaRPr>
          </a:p>
          <a:p>
            <a:pPr marL="457200" indent="-457200" algn="l">
              <a:buFont typeface="+mj-lt"/>
              <a:buAutoNum type="arabicPeriod"/>
            </a:pPr>
            <a:endParaRPr lang="en-GB" dirty="0" smtClean="0">
              <a:latin typeface="Courier New" panose="02070309020205020404" pitchFamily="49" charset="0"/>
              <a:cs typeface="Courier New" panose="02070309020205020404" pitchFamily="49" charset="0"/>
            </a:endParaRPr>
          </a:p>
          <a:p>
            <a:pPr algn="l"/>
            <a:endParaRPr lang="en-GB" dirty="0">
              <a:latin typeface="Courier New" panose="02070309020205020404" pitchFamily="49" charset="0"/>
              <a:cs typeface="Courier New" panose="02070309020205020404" pitchFamily="49" charset="0"/>
            </a:endParaRPr>
          </a:p>
          <a:p>
            <a:pPr algn="l"/>
            <a:endParaRPr lang="en-GB" dirty="0">
              <a:latin typeface="Courier New" panose="02070309020205020404" pitchFamily="49" charset="0"/>
              <a:cs typeface="Courier New" panose="02070309020205020404" pitchFamily="49" charset="0"/>
            </a:endParaRPr>
          </a:p>
        </p:txBody>
      </p:sp>
      <p:sp>
        <p:nvSpPr>
          <p:cNvPr id="4" name="Subtitle 2"/>
          <p:cNvSpPr txBox="1">
            <a:spLocks/>
          </p:cNvSpPr>
          <p:nvPr/>
        </p:nvSpPr>
        <p:spPr>
          <a:xfrm>
            <a:off x="2806700" y="517285"/>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a:t>
            </a:r>
            <a:r>
              <a:rPr lang="en-GB" sz="4400">
                <a:latin typeface="Courier New" panose="02070309020205020404" pitchFamily="49" charset="0"/>
                <a:cs typeface="Courier New" panose="02070309020205020404" pitchFamily="49" charset="0"/>
              </a:rPr>
              <a:t>Week </a:t>
            </a:r>
            <a:r>
              <a:rPr lang="en-GB" sz="4400" smtClean="0">
                <a:latin typeface="Courier New" panose="02070309020205020404" pitchFamily="49" charset="0"/>
                <a:cs typeface="Courier New" panose="02070309020205020404" pitchFamily="49" charset="0"/>
              </a:rPr>
              <a:t>6</a:t>
            </a:r>
            <a:endParaRPr lang="en-GB" sz="4400" dirty="0">
              <a:latin typeface="Courier New" panose="02070309020205020404" pitchFamily="49" charset="0"/>
              <a:cs typeface="Courier New" panose="02070309020205020404" pitchFamily="49" charset="0"/>
            </a:endParaRPr>
          </a:p>
        </p:txBody>
      </p:sp>
      <p:sp>
        <p:nvSpPr>
          <p:cNvPr id="5" name="TextBox 4"/>
          <p:cNvSpPr txBox="1"/>
          <p:nvPr/>
        </p:nvSpPr>
        <p:spPr>
          <a:xfrm>
            <a:off x="6096000" y="3130071"/>
            <a:ext cx="5934456" cy="1477328"/>
          </a:xfrm>
          <a:prstGeom prst="rect">
            <a:avLst/>
          </a:prstGeom>
          <a:noFill/>
        </p:spPr>
        <p:txBody>
          <a:bodyPr wrap="square" rtlCol="0">
            <a:spAutoFit/>
          </a:bodyPr>
          <a:lstStyle/>
          <a:p>
            <a:r>
              <a:rPr lang="en-GB" smtClean="0"/>
              <a:t>Two </a:t>
            </a:r>
            <a:r>
              <a:rPr lang="en-GB" i="1" smtClean="0"/>
              <a:t>Times </a:t>
            </a:r>
            <a:r>
              <a:rPr lang="en-GB" smtClean="0"/>
              <a:t>journalists escaped over the Syrian border yesterday after being double-crossed, kidnapped, beaten and shot by a rebel gang in the north of the country.</a:t>
            </a:r>
          </a:p>
          <a:p>
            <a:r>
              <a:rPr lang="en-GB" smtClean="0"/>
              <a:t>(</a:t>
            </a:r>
            <a:r>
              <a:rPr lang="en-GB" i="1" smtClean="0"/>
              <a:t>TIMES </a:t>
            </a:r>
            <a:r>
              <a:rPr lang="en-GB" smtClean="0"/>
              <a:t>JOURNALIST SHOT IN SYRIA BY KIDNAP GANG, Foreign Staff, </a:t>
            </a:r>
            <a:r>
              <a:rPr lang="en-GB" i="1" smtClean="0"/>
              <a:t>Times, </a:t>
            </a:r>
            <a:r>
              <a:rPr lang="en-GB" smtClean="0"/>
              <a:t>May 15 2014)</a:t>
            </a:r>
            <a:endParaRPr lang="en-GB"/>
          </a:p>
        </p:txBody>
      </p:sp>
      <p:pic>
        <p:nvPicPr>
          <p:cNvPr id="9" name="Picture 2" descr="https://upload.wikimedia.org/wikipedia/commons/thumb/c/ca/Inverted_pyramid_2.svg/400px-Inverted_pyramid_2.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8336" y="3073087"/>
            <a:ext cx="3810000" cy="3248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5151328"/>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310" y="693180"/>
            <a:ext cx="10981613" cy="2162077"/>
          </a:xfrm>
        </p:spPr>
        <p:txBody>
          <a:bodyPr>
            <a:normAutofit lnSpcReduction="10000"/>
          </a:bodyPr>
          <a:lstStyle/>
          <a:p>
            <a:pPr algn="l"/>
            <a:endParaRPr lang="en-GB" dirty="0">
              <a:latin typeface="Courier New" panose="02070309020205020404" pitchFamily="49" charset="0"/>
              <a:cs typeface="Courier New" panose="02070309020205020404" pitchFamily="49" charset="0"/>
            </a:endParaRPr>
          </a:p>
          <a:p>
            <a:pPr algn="l"/>
            <a:r>
              <a:rPr lang="en-GB" smtClean="0">
                <a:latin typeface="Courier New" panose="02070309020205020404" pitchFamily="49" charset="0"/>
                <a:cs typeface="Courier New" panose="02070309020205020404" pitchFamily="49" charset="0"/>
              </a:rPr>
              <a:t>This week:-</a:t>
            </a:r>
          </a:p>
          <a:p>
            <a:pPr algn="l"/>
            <a:r>
              <a:rPr lang="en-GB" b="1" smtClean="0">
                <a:latin typeface="Courier New" panose="02070309020205020404" pitchFamily="49" charset="0"/>
                <a:cs typeface="Courier New" panose="02070309020205020404" pitchFamily="49" charset="0"/>
              </a:rPr>
              <a:t>Writing A News Story</a:t>
            </a:r>
          </a:p>
          <a:p>
            <a:pPr algn="l"/>
            <a:endParaRPr lang="en-GB" smtClean="0">
              <a:latin typeface="Courier New" panose="02070309020205020404" pitchFamily="49" charset="0"/>
              <a:cs typeface="Courier New" panose="02070309020205020404" pitchFamily="49" charset="0"/>
            </a:endParaRPr>
          </a:p>
          <a:p>
            <a:pPr algn="l"/>
            <a:r>
              <a:rPr lang="en-GB" smtClean="0">
                <a:latin typeface="Courier New" panose="02070309020205020404" pitchFamily="49" charset="0"/>
                <a:cs typeface="Courier New" panose="02070309020205020404" pitchFamily="49" charset="0"/>
              </a:rPr>
              <a:t>Let’s look closer...</a:t>
            </a:r>
            <a:endParaRPr lang="en-GB" dirty="0" smtClean="0">
              <a:latin typeface="Courier New" panose="02070309020205020404" pitchFamily="49" charset="0"/>
              <a:cs typeface="Courier New" panose="02070309020205020404" pitchFamily="49" charset="0"/>
            </a:endParaRPr>
          </a:p>
          <a:p>
            <a:pPr algn="l"/>
            <a:endParaRPr lang="en-GB" dirty="0" smtClean="0">
              <a:latin typeface="Courier New" panose="02070309020205020404" pitchFamily="49" charset="0"/>
              <a:cs typeface="Courier New" panose="02070309020205020404" pitchFamily="49" charset="0"/>
            </a:endParaRPr>
          </a:p>
          <a:p>
            <a:pPr marL="457200" indent="-457200" algn="l">
              <a:buFont typeface="Arial" panose="020B0604020202020204" pitchFamily="34" charset="0"/>
              <a:buChar char="•"/>
            </a:pPr>
            <a:endParaRPr lang="en-GB" dirty="0" smtClean="0">
              <a:latin typeface="Courier New" panose="02070309020205020404" pitchFamily="49" charset="0"/>
              <a:cs typeface="Courier New" panose="02070309020205020404" pitchFamily="49" charset="0"/>
            </a:endParaRPr>
          </a:p>
          <a:p>
            <a:pPr marL="457200" indent="-457200" algn="l">
              <a:buFont typeface="+mj-lt"/>
              <a:buAutoNum type="arabicPeriod"/>
            </a:pPr>
            <a:endParaRPr lang="en-GB" dirty="0" smtClean="0">
              <a:latin typeface="Courier New" panose="02070309020205020404" pitchFamily="49" charset="0"/>
              <a:cs typeface="Courier New" panose="02070309020205020404" pitchFamily="49" charset="0"/>
            </a:endParaRPr>
          </a:p>
          <a:p>
            <a:pPr algn="l"/>
            <a:endParaRPr lang="en-GB" smtClean="0">
              <a:latin typeface="Courier New" panose="02070309020205020404" pitchFamily="49" charset="0"/>
              <a:cs typeface="Courier New" panose="02070309020205020404" pitchFamily="49" charset="0"/>
            </a:endParaRPr>
          </a:p>
          <a:p>
            <a:pPr algn="l"/>
            <a:endParaRPr lang="en-GB" dirty="0">
              <a:latin typeface="Courier New" panose="02070309020205020404" pitchFamily="49" charset="0"/>
              <a:cs typeface="Courier New" panose="02070309020205020404" pitchFamily="49" charset="0"/>
            </a:endParaRPr>
          </a:p>
        </p:txBody>
      </p:sp>
      <p:sp>
        <p:nvSpPr>
          <p:cNvPr id="4" name="Subtitle 2"/>
          <p:cNvSpPr txBox="1">
            <a:spLocks/>
          </p:cNvSpPr>
          <p:nvPr/>
        </p:nvSpPr>
        <p:spPr>
          <a:xfrm>
            <a:off x="2806700" y="517285"/>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a:t>
            </a:r>
            <a:r>
              <a:rPr lang="en-GB" sz="4400">
                <a:latin typeface="Courier New" panose="02070309020205020404" pitchFamily="49" charset="0"/>
                <a:cs typeface="Courier New" panose="02070309020205020404" pitchFamily="49" charset="0"/>
              </a:rPr>
              <a:t>Week </a:t>
            </a:r>
            <a:r>
              <a:rPr lang="en-GB" sz="4400" smtClean="0">
                <a:latin typeface="Courier New" panose="02070309020205020404" pitchFamily="49" charset="0"/>
                <a:cs typeface="Courier New" panose="02070309020205020404" pitchFamily="49" charset="0"/>
              </a:rPr>
              <a:t>6</a:t>
            </a:r>
            <a:endParaRPr lang="en-GB" sz="4400" dirty="0">
              <a:latin typeface="Courier New" panose="02070309020205020404" pitchFamily="49" charset="0"/>
              <a:cs typeface="Courier New" panose="02070309020205020404" pitchFamily="49" charset="0"/>
            </a:endParaRPr>
          </a:p>
        </p:txBody>
      </p:sp>
      <p:sp>
        <p:nvSpPr>
          <p:cNvPr id="2" name="TextBox 1"/>
          <p:cNvSpPr txBox="1"/>
          <p:nvPr/>
        </p:nvSpPr>
        <p:spPr>
          <a:xfrm>
            <a:off x="381310" y="3036248"/>
            <a:ext cx="5934456" cy="923330"/>
          </a:xfrm>
          <a:prstGeom prst="rect">
            <a:avLst/>
          </a:prstGeom>
          <a:noFill/>
        </p:spPr>
        <p:txBody>
          <a:bodyPr wrap="square" rtlCol="0">
            <a:spAutoFit/>
          </a:bodyPr>
          <a:lstStyle/>
          <a:p>
            <a:r>
              <a:rPr lang="en-GB" smtClean="0"/>
              <a:t>A boy of 15 was being quizzed last night after allegedly stabbing to death his teacher in class. </a:t>
            </a:r>
          </a:p>
          <a:p>
            <a:r>
              <a:rPr lang="en-GB" smtClean="0"/>
              <a:t>(MURDER IN CLASS, Paul Sims, April 29</a:t>
            </a:r>
            <a:r>
              <a:rPr lang="en-GB" baseline="30000" smtClean="0"/>
              <a:t>th</a:t>
            </a:r>
            <a:r>
              <a:rPr lang="en-GB" smtClean="0"/>
              <a:t> 2014)</a:t>
            </a:r>
            <a:endParaRPr lang="en-GB"/>
          </a:p>
        </p:txBody>
      </p:sp>
      <p:sp>
        <p:nvSpPr>
          <p:cNvPr id="9" name="Rectangle 8"/>
          <p:cNvSpPr/>
          <p:nvPr/>
        </p:nvSpPr>
        <p:spPr>
          <a:xfrm>
            <a:off x="381310" y="4331131"/>
            <a:ext cx="3334512" cy="923330"/>
          </a:xfrm>
          <a:prstGeom prst="rect">
            <a:avLst/>
          </a:prstGeom>
          <a:solidFill>
            <a:srgbClr val="FFC000"/>
          </a:solidFill>
        </p:spPr>
        <p:txBody>
          <a:bodyPr wrap="square">
            <a:spAutoFit/>
          </a:bodyPr>
          <a:lstStyle/>
          <a:p>
            <a:r>
              <a:rPr lang="en-GB"/>
              <a:t>Arranged so that the main ‘character’ in the story (goody or baddie?) comes at the beginning.</a:t>
            </a:r>
          </a:p>
        </p:txBody>
      </p:sp>
      <p:sp>
        <p:nvSpPr>
          <p:cNvPr id="10" name="Rectangle 9"/>
          <p:cNvSpPr/>
          <p:nvPr/>
        </p:nvSpPr>
        <p:spPr>
          <a:xfrm>
            <a:off x="6315766" y="3031152"/>
            <a:ext cx="2136648" cy="369332"/>
          </a:xfrm>
          <a:prstGeom prst="rect">
            <a:avLst/>
          </a:prstGeom>
          <a:solidFill>
            <a:srgbClr val="FFC000"/>
          </a:solidFill>
        </p:spPr>
        <p:txBody>
          <a:bodyPr wrap="square">
            <a:spAutoFit/>
          </a:bodyPr>
          <a:lstStyle/>
          <a:p>
            <a:r>
              <a:rPr lang="en-GB" smtClean="0"/>
              <a:t>Only 18 words long!</a:t>
            </a:r>
            <a:endParaRPr lang="en-GB"/>
          </a:p>
        </p:txBody>
      </p:sp>
      <p:sp>
        <p:nvSpPr>
          <p:cNvPr id="11" name="Rectangle 10"/>
          <p:cNvSpPr/>
          <p:nvPr/>
        </p:nvSpPr>
        <p:spPr>
          <a:xfrm>
            <a:off x="4858822" y="5320145"/>
            <a:ext cx="3370778" cy="646331"/>
          </a:xfrm>
          <a:prstGeom prst="rect">
            <a:avLst/>
          </a:prstGeom>
          <a:solidFill>
            <a:srgbClr val="FFC000"/>
          </a:solidFill>
        </p:spPr>
        <p:txBody>
          <a:bodyPr wrap="square">
            <a:spAutoFit/>
          </a:bodyPr>
          <a:lstStyle/>
          <a:p>
            <a:r>
              <a:rPr lang="en-GB" smtClean="0"/>
              <a:t>Two parts to the sentence (called ‘clauses’), but no comma.</a:t>
            </a:r>
            <a:endParaRPr lang="en-GB"/>
          </a:p>
        </p:txBody>
      </p:sp>
      <p:sp>
        <p:nvSpPr>
          <p:cNvPr id="12" name="Rectangle 11"/>
          <p:cNvSpPr/>
          <p:nvPr/>
        </p:nvSpPr>
        <p:spPr>
          <a:xfrm>
            <a:off x="5453182" y="3810515"/>
            <a:ext cx="3087314" cy="923330"/>
          </a:xfrm>
          <a:prstGeom prst="rect">
            <a:avLst/>
          </a:prstGeom>
          <a:solidFill>
            <a:srgbClr val="FFC000"/>
          </a:solidFill>
        </p:spPr>
        <p:txBody>
          <a:bodyPr wrap="square">
            <a:spAutoFit/>
          </a:bodyPr>
          <a:lstStyle/>
          <a:p>
            <a:r>
              <a:rPr lang="en-GB" smtClean="0"/>
              <a:t>This word is crucial – otherwise you are condemning him before conviction! </a:t>
            </a:r>
            <a:endParaRPr lang="en-GB"/>
          </a:p>
        </p:txBody>
      </p:sp>
      <p:cxnSp>
        <p:nvCxnSpPr>
          <p:cNvPr id="14" name="Straight Connector 13"/>
          <p:cNvCxnSpPr>
            <a:stCxn id="12" idx="1"/>
          </p:cNvCxnSpPr>
          <p:nvPr/>
        </p:nvCxnSpPr>
        <p:spPr>
          <a:xfrm flipH="1" flipV="1">
            <a:off x="5093208" y="3400484"/>
            <a:ext cx="359974" cy="8716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flipV="1">
            <a:off x="3881743" y="3648456"/>
            <a:ext cx="977080" cy="15713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flipV="1">
            <a:off x="2722174" y="3341261"/>
            <a:ext cx="1944858" cy="197888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1402506" y="3359658"/>
            <a:ext cx="6761" cy="90579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0851358"/>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par>
                                <p:cTn id="13" presetID="10"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10" presetClass="entr" presetSubtype="0"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500"/>
                                        <p:tgtEl>
                                          <p:spTgt spid="15"/>
                                        </p:tgtEl>
                                      </p:cBhvr>
                                    </p:animEffect>
                                  </p:childTnLst>
                                </p:cTn>
                              </p:par>
                              <p:par>
                                <p:cTn id="24" presetID="10" presetClass="entr" presetSubtype="0" fill="hold"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500"/>
                                        <p:tgtEl>
                                          <p:spTgt spid="17"/>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500"/>
                                        <p:tgtEl>
                                          <p:spTgt spid="2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310" y="693180"/>
            <a:ext cx="10981613" cy="2162077"/>
          </a:xfrm>
        </p:spPr>
        <p:txBody>
          <a:bodyPr>
            <a:normAutofit lnSpcReduction="10000"/>
          </a:bodyPr>
          <a:lstStyle/>
          <a:p>
            <a:pPr algn="l"/>
            <a:endParaRPr lang="en-GB" dirty="0">
              <a:latin typeface="Courier New" panose="02070309020205020404" pitchFamily="49" charset="0"/>
              <a:cs typeface="Courier New" panose="02070309020205020404" pitchFamily="49" charset="0"/>
            </a:endParaRPr>
          </a:p>
          <a:p>
            <a:pPr algn="l"/>
            <a:r>
              <a:rPr lang="en-GB" smtClean="0">
                <a:latin typeface="Courier New" panose="02070309020205020404" pitchFamily="49" charset="0"/>
                <a:cs typeface="Courier New" panose="02070309020205020404" pitchFamily="49" charset="0"/>
              </a:rPr>
              <a:t>This week:-</a:t>
            </a:r>
          </a:p>
          <a:p>
            <a:pPr algn="l"/>
            <a:r>
              <a:rPr lang="en-GB" b="1" smtClean="0">
                <a:latin typeface="Courier New" panose="02070309020205020404" pitchFamily="49" charset="0"/>
                <a:cs typeface="Courier New" panose="02070309020205020404" pitchFamily="49" charset="0"/>
              </a:rPr>
              <a:t>Writing A News Story</a:t>
            </a:r>
          </a:p>
          <a:p>
            <a:pPr algn="l"/>
            <a:endParaRPr lang="en-GB" smtClean="0">
              <a:latin typeface="Courier New" panose="02070309020205020404" pitchFamily="49" charset="0"/>
              <a:cs typeface="Courier New" panose="02070309020205020404" pitchFamily="49" charset="0"/>
            </a:endParaRPr>
          </a:p>
          <a:p>
            <a:pPr algn="l"/>
            <a:r>
              <a:rPr lang="en-GB">
                <a:latin typeface="Courier New" panose="02070309020205020404" pitchFamily="49" charset="0"/>
                <a:cs typeface="Courier New" panose="02070309020205020404" pitchFamily="49" charset="0"/>
              </a:rPr>
              <a:t>Let’s look closer...</a:t>
            </a:r>
          </a:p>
          <a:p>
            <a:pPr algn="l"/>
            <a:endParaRPr lang="en-GB" dirty="0" smtClean="0">
              <a:latin typeface="Courier New" panose="02070309020205020404" pitchFamily="49" charset="0"/>
              <a:cs typeface="Courier New" panose="02070309020205020404" pitchFamily="49" charset="0"/>
            </a:endParaRPr>
          </a:p>
          <a:p>
            <a:pPr marL="457200" indent="-457200" algn="l">
              <a:buFont typeface="Arial" panose="020B0604020202020204" pitchFamily="34" charset="0"/>
              <a:buChar char="•"/>
            </a:pPr>
            <a:endParaRPr lang="en-GB" dirty="0" smtClean="0">
              <a:latin typeface="Courier New" panose="02070309020205020404" pitchFamily="49" charset="0"/>
              <a:cs typeface="Courier New" panose="02070309020205020404" pitchFamily="49" charset="0"/>
            </a:endParaRPr>
          </a:p>
          <a:p>
            <a:pPr marL="457200" indent="-457200" algn="l">
              <a:buFont typeface="+mj-lt"/>
              <a:buAutoNum type="arabicPeriod"/>
            </a:pPr>
            <a:endParaRPr lang="en-GB" dirty="0" smtClean="0">
              <a:latin typeface="Courier New" panose="02070309020205020404" pitchFamily="49" charset="0"/>
              <a:cs typeface="Courier New" panose="02070309020205020404" pitchFamily="49" charset="0"/>
            </a:endParaRPr>
          </a:p>
          <a:p>
            <a:pPr algn="l"/>
            <a:endParaRPr lang="en-GB" dirty="0">
              <a:latin typeface="Courier New" panose="02070309020205020404" pitchFamily="49" charset="0"/>
              <a:cs typeface="Courier New" panose="02070309020205020404" pitchFamily="49" charset="0"/>
            </a:endParaRPr>
          </a:p>
          <a:p>
            <a:pPr algn="l"/>
            <a:endParaRPr lang="en-GB" dirty="0">
              <a:latin typeface="Courier New" panose="02070309020205020404" pitchFamily="49" charset="0"/>
              <a:cs typeface="Courier New" panose="02070309020205020404" pitchFamily="49" charset="0"/>
            </a:endParaRPr>
          </a:p>
        </p:txBody>
      </p:sp>
      <p:sp>
        <p:nvSpPr>
          <p:cNvPr id="4" name="Subtitle 2"/>
          <p:cNvSpPr txBox="1">
            <a:spLocks/>
          </p:cNvSpPr>
          <p:nvPr/>
        </p:nvSpPr>
        <p:spPr>
          <a:xfrm>
            <a:off x="2806700" y="517285"/>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a:t>
            </a:r>
            <a:r>
              <a:rPr lang="en-GB" sz="4400">
                <a:latin typeface="Courier New" panose="02070309020205020404" pitchFamily="49" charset="0"/>
                <a:cs typeface="Courier New" panose="02070309020205020404" pitchFamily="49" charset="0"/>
              </a:rPr>
              <a:t>Week </a:t>
            </a:r>
            <a:r>
              <a:rPr lang="en-GB" sz="4400" smtClean="0">
                <a:latin typeface="Courier New" panose="02070309020205020404" pitchFamily="49" charset="0"/>
                <a:cs typeface="Courier New" panose="02070309020205020404" pitchFamily="49" charset="0"/>
              </a:rPr>
              <a:t>6</a:t>
            </a:r>
            <a:endParaRPr lang="en-GB" sz="4400" dirty="0">
              <a:latin typeface="Courier New" panose="02070309020205020404" pitchFamily="49" charset="0"/>
              <a:cs typeface="Courier New" panose="02070309020205020404" pitchFamily="49" charset="0"/>
            </a:endParaRPr>
          </a:p>
        </p:txBody>
      </p:sp>
      <p:sp>
        <p:nvSpPr>
          <p:cNvPr id="6" name="TextBox 5"/>
          <p:cNvSpPr txBox="1"/>
          <p:nvPr/>
        </p:nvSpPr>
        <p:spPr>
          <a:xfrm>
            <a:off x="5963557" y="3303650"/>
            <a:ext cx="5934456" cy="1477328"/>
          </a:xfrm>
          <a:prstGeom prst="rect">
            <a:avLst/>
          </a:prstGeom>
          <a:noFill/>
        </p:spPr>
        <p:txBody>
          <a:bodyPr wrap="square" rtlCol="0">
            <a:spAutoFit/>
          </a:bodyPr>
          <a:lstStyle/>
          <a:p>
            <a:r>
              <a:rPr lang="en-GB" smtClean="0"/>
              <a:t>Giant waves driven by 91mph hurricane-force winds swept away sea defences yesterday – and left a vital railway line dangling in mid-air. </a:t>
            </a:r>
          </a:p>
          <a:p>
            <a:r>
              <a:rPr lang="en-GB" smtClean="0"/>
              <a:t>(91mph STORMS WASH AWAY RAILWAY TRACK, Piers Eady and Richard Smith, </a:t>
            </a:r>
            <a:r>
              <a:rPr lang="en-GB" i="1" smtClean="0"/>
              <a:t>Daily Mirror, </a:t>
            </a:r>
            <a:r>
              <a:rPr lang="en-GB" smtClean="0"/>
              <a:t>February 2014</a:t>
            </a:r>
            <a:endParaRPr lang="en-GB"/>
          </a:p>
        </p:txBody>
      </p:sp>
      <p:sp>
        <p:nvSpPr>
          <p:cNvPr id="7" name="Rectangle 6"/>
          <p:cNvSpPr/>
          <p:nvPr/>
        </p:nvSpPr>
        <p:spPr>
          <a:xfrm>
            <a:off x="2806700" y="3303650"/>
            <a:ext cx="1941266" cy="369332"/>
          </a:xfrm>
          <a:prstGeom prst="rect">
            <a:avLst/>
          </a:prstGeom>
          <a:solidFill>
            <a:srgbClr val="FFC000"/>
          </a:solidFill>
        </p:spPr>
        <p:txBody>
          <a:bodyPr wrap="square">
            <a:spAutoFit/>
          </a:bodyPr>
          <a:lstStyle/>
          <a:p>
            <a:r>
              <a:rPr lang="en-GB" smtClean="0"/>
              <a:t>Still only 21 words</a:t>
            </a:r>
            <a:endParaRPr lang="en-GB"/>
          </a:p>
        </p:txBody>
      </p:sp>
      <p:sp>
        <p:nvSpPr>
          <p:cNvPr id="8" name="Rectangle 7"/>
          <p:cNvSpPr/>
          <p:nvPr/>
        </p:nvSpPr>
        <p:spPr>
          <a:xfrm>
            <a:off x="8034020" y="5422010"/>
            <a:ext cx="1941266" cy="646331"/>
          </a:xfrm>
          <a:prstGeom prst="rect">
            <a:avLst/>
          </a:prstGeom>
          <a:solidFill>
            <a:srgbClr val="FFC000"/>
          </a:solidFill>
        </p:spPr>
        <p:txBody>
          <a:bodyPr wrap="square">
            <a:spAutoFit/>
          </a:bodyPr>
          <a:lstStyle/>
          <a:p>
            <a:r>
              <a:rPr lang="en-GB" smtClean="0"/>
              <a:t>Look at this well placed dash</a:t>
            </a:r>
            <a:endParaRPr lang="en-GB"/>
          </a:p>
        </p:txBody>
      </p:sp>
      <p:cxnSp>
        <p:nvCxnSpPr>
          <p:cNvPr id="10" name="Straight Connector 9"/>
          <p:cNvCxnSpPr/>
          <p:nvPr/>
        </p:nvCxnSpPr>
        <p:spPr>
          <a:xfrm>
            <a:off x="8851392" y="3849624"/>
            <a:ext cx="153261" cy="148132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0525177"/>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par>
                                <p:cTn id="13" presetID="10"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310" y="693180"/>
            <a:ext cx="10981613" cy="2162077"/>
          </a:xfrm>
        </p:spPr>
        <p:txBody>
          <a:bodyPr>
            <a:normAutofit lnSpcReduction="10000"/>
          </a:bodyPr>
          <a:lstStyle/>
          <a:p>
            <a:pPr algn="l"/>
            <a:endParaRPr lang="en-GB" dirty="0">
              <a:latin typeface="Courier New" panose="02070309020205020404" pitchFamily="49" charset="0"/>
              <a:cs typeface="Courier New" panose="02070309020205020404" pitchFamily="49" charset="0"/>
            </a:endParaRPr>
          </a:p>
          <a:p>
            <a:pPr algn="l"/>
            <a:r>
              <a:rPr lang="en-GB" smtClean="0">
                <a:latin typeface="Courier New" panose="02070309020205020404" pitchFamily="49" charset="0"/>
                <a:cs typeface="Courier New" panose="02070309020205020404" pitchFamily="49" charset="0"/>
              </a:rPr>
              <a:t>This week:-</a:t>
            </a:r>
          </a:p>
          <a:p>
            <a:pPr algn="l"/>
            <a:r>
              <a:rPr lang="en-GB" b="1" smtClean="0">
                <a:latin typeface="Courier New" panose="02070309020205020404" pitchFamily="49" charset="0"/>
                <a:cs typeface="Courier New" panose="02070309020205020404" pitchFamily="49" charset="0"/>
              </a:rPr>
              <a:t>Writing A News Story</a:t>
            </a:r>
          </a:p>
          <a:p>
            <a:pPr algn="l"/>
            <a:endParaRPr lang="en-GB" smtClean="0">
              <a:latin typeface="Courier New" panose="02070309020205020404" pitchFamily="49" charset="0"/>
              <a:cs typeface="Courier New" panose="02070309020205020404" pitchFamily="49" charset="0"/>
            </a:endParaRPr>
          </a:p>
          <a:p>
            <a:pPr algn="l"/>
            <a:r>
              <a:rPr lang="en-GB">
                <a:latin typeface="Courier New" panose="02070309020205020404" pitchFamily="49" charset="0"/>
                <a:cs typeface="Courier New" panose="02070309020205020404" pitchFamily="49" charset="0"/>
              </a:rPr>
              <a:t>Let’s look closer...</a:t>
            </a:r>
          </a:p>
          <a:p>
            <a:pPr algn="l"/>
            <a:endParaRPr lang="en-GB" dirty="0" smtClean="0">
              <a:latin typeface="Courier New" panose="02070309020205020404" pitchFamily="49" charset="0"/>
              <a:cs typeface="Courier New" panose="02070309020205020404" pitchFamily="49" charset="0"/>
            </a:endParaRPr>
          </a:p>
          <a:p>
            <a:pPr marL="457200" indent="-457200" algn="l">
              <a:buFont typeface="Arial" panose="020B0604020202020204" pitchFamily="34" charset="0"/>
              <a:buChar char="•"/>
            </a:pPr>
            <a:endParaRPr lang="en-GB" dirty="0" smtClean="0">
              <a:latin typeface="Courier New" panose="02070309020205020404" pitchFamily="49" charset="0"/>
              <a:cs typeface="Courier New" panose="02070309020205020404" pitchFamily="49" charset="0"/>
            </a:endParaRPr>
          </a:p>
          <a:p>
            <a:pPr marL="457200" indent="-457200" algn="l">
              <a:buFont typeface="+mj-lt"/>
              <a:buAutoNum type="arabicPeriod"/>
            </a:pPr>
            <a:endParaRPr lang="en-GB" dirty="0" smtClean="0">
              <a:latin typeface="Courier New" panose="02070309020205020404" pitchFamily="49" charset="0"/>
              <a:cs typeface="Courier New" panose="02070309020205020404" pitchFamily="49" charset="0"/>
            </a:endParaRPr>
          </a:p>
          <a:p>
            <a:pPr algn="l"/>
            <a:endParaRPr lang="en-GB" dirty="0">
              <a:latin typeface="Courier New" panose="02070309020205020404" pitchFamily="49" charset="0"/>
              <a:cs typeface="Courier New" panose="02070309020205020404" pitchFamily="49" charset="0"/>
            </a:endParaRPr>
          </a:p>
          <a:p>
            <a:pPr algn="l"/>
            <a:endParaRPr lang="en-GB" dirty="0">
              <a:latin typeface="Courier New" panose="02070309020205020404" pitchFamily="49" charset="0"/>
              <a:cs typeface="Courier New" panose="02070309020205020404" pitchFamily="49" charset="0"/>
            </a:endParaRPr>
          </a:p>
        </p:txBody>
      </p:sp>
      <p:sp>
        <p:nvSpPr>
          <p:cNvPr id="4" name="Subtitle 2"/>
          <p:cNvSpPr txBox="1">
            <a:spLocks/>
          </p:cNvSpPr>
          <p:nvPr/>
        </p:nvSpPr>
        <p:spPr>
          <a:xfrm>
            <a:off x="2806700" y="517285"/>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a:t>
            </a:r>
            <a:r>
              <a:rPr lang="en-GB" sz="4400">
                <a:latin typeface="Courier New" panose="02070309020205020404" pitchFamily="49" charset="0"/>
                <a:cs typeface="Courier New" panose="02070309020205020404" pitchFamily="49" charset="0"/>
              </a:rPr>
              <a:t>Week </a:t>
            </a:r>
            <a:r>
              <a:rPr lang="en-GB" sz="4400" smtClean="0">
                <a:latin typeface="Courier New" panose="02070309020205020404" pitchFamily="49" charset="0"/>
                <a:cs typeface="Courier New" panose="02070309020205020404" pitchFamily="49" charset="0"/>
              </a:rPr>
              <a:t>6</a:t>
            </a:r>
            <a:endParaRPr lang="en-GB" sz="4400" dirty="0">
              <a:latin typeface="Courier New" panose="02070309020205020404" pitchFamily="49" charset="0"/>
              <a:cs typeface="Courier New" panose="02070309020205020404" pitchFamily="49" charset="0"/>
            </a:endParaRPr>
          </a:p>
        </p:txBody>
      </p:sp>
      <p:sp>
        <p:nvSpPr>
          <p:cNvPr id="5" name="TextBox 4"/>
          <p:cNvSpPr txBox="1"/>
          <p:nvPr/>
        </p:nvSpPr>
        <p:spPr>
          <a:xfrm>
            <a:off x="285464" y="4565679"/>
            <a:ext cx="5934456" cy="1477328"/>
          </a:xfrm>
          <a:prstGeom prst="rect">
            <a:avLst/>
          </a:prstGeom>
          <a:noFill/>
        </p:spPr>
        <p:txBody>
          <a:bodyPr wrap="square" rtlCol="0">
            <a:spAutoFit/>
          </a:bodyPr>
          <a:lstStyle/>
          <a:p>
            <a:r>
              <a:rPr lang="en-GB" smtClean="0"/>
              <a:t>Two </a:t>
            </a:r>
            <a:r>
              <a:rPr lang="en-GB" i="1" smtClean="0"/>
              <a:t>Times </a:t>
            </a:r>
            <a:r>
              <a:rPr lang="en-GB" smtClean="0"/>
              <a:t>journalists escaped over the Syrian border yesterday after being double-crossed, kidnapped, beaten and shot by a rebel gang in the north of the country.</a:t>
            </a:r>
          </a:p>
          <a:p>
            <a:r>
              <a:rPr lang="en-GB" smtClean="0"/>
              <a:t>(</a:t>
            </a:r>
            <a:r>
              <a:rPr lang="en-GB" i="1" smtClean="0"/>
              <a:t>TIMES </a:t>
            </a:r>
            <a:r>
              <a:rPr lang="en-GB" smtClean="0"/>
              <a:t>JOURNALIST SHOT IN SYRIA BY KIDNAP GANG, Foreign Staff, </a:t>
            </a:r>
            <a:r>
              <a:rPr lang="en-GB" i="1" smtClean="0"/>
              <a:t>Times, </a:t>
            </a:r>
            <a:r>
              <a:rPr lang="en-GB" smtClean="0"/>
              <a:t>May 15 2014)</a:t>
            </a:r>
            <a:endParaRPr lang="en-GB"/>
          </a:p>
        </p:txBody>
      </p:sp>
      <p:sp>
        <p:nvSpPr>
          <p:cNvPr id="7" name="Rectangle 6"/>
          <p:cNvSpPr/>
          <p:nvPr/>
        </p:nvSpPr>
        <p:spPr>
          <a:xfrm>
            <a:off x="1368552" y="3651139"/>
            <a:ext cx="1987296" cy="369332"/>
          </a:xfrm>
          <a:prstGeom prst="rect">
            <a:avLst/>
          </a:prstGeom>
          <a:solidFill>
            <a:srgbClr val="FFC000"/>
          </a:solidFill>
        </p:spPr>
        <p:txBody>
          <a:bodyPr wrap="square">
            <a:spAutoFit/>
          </a:bodyPr>
          <a:lstStyle/>
          <a:p>
            <a:r>
              <a:rPr lang="en-GB" smtClean="0"/>
              <a:t>Still only 26 words</a:t>
            </a:r>
            <a:endParaRPr lang="en-GB"/>
          </a:p>
        </p:txBody>
      </p:sp>
      <p:sp>
        <p:nvSpPr>
          <p:cNvPr id="8" name="Rectangle 7"/>
          <p:cNvSpPr/>
          <p:nvPr/>
        </p:nvSpPr>
        <p:spPr>
          <a:xfrm>
            <a:off x="6096000" y="3792837"/>
            <a:ext cx="4136136" cy="646331"/>
          </a:xfrm>
          <a:prstGeom prst="rect">
            <a:avLst/>
          </a:prstGeom>
          <a:solidFill>
            <a:srgbClr val="FFC000"/>
          </a:solidFill>
        </p:spPr>
        <p:txBody>
          <a:bodyPr wrap="square">
            <a:spAutoFit/>
          </a:bodyPr>
          <a:lstStyle/>
          <a:p>
            <a:r>
              <a:rPr lang="en-GB" smtClean="0"/>
              <a:t>These well-placed commas give a sense of one horrendous ordeal after another...</a:t>
            </a:r>
            <a:endParaRPr lang="en-GB"/>
          </a:p>
        </p:txBody>
      </p:sp>
      <p:cxnSp>
        <p:nvCxnSpPr>
          <p:cNvPr id="10" name="Straight Connector 9"/>
          <p:cNvCxnSpPr/>
          <p:nvPr/>
        </p:nvCxnSpPr>
        <p:spPr>
          <a:xfrm flipH="1">
            <a:off x="3886200" y="4439168"/>
            <a:ext cx="2084832" cy="6357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4991100" y="4439168"/>
            <a:ext cx="1930908" cy="54520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8056389"/>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par>
                                <p:cTn id="13" presetID="10"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par>
                                <p:cTn id="16" presetID="10" presetClass="entr" presetSubtype="0"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310" y="693180"/>
            <a:ext cx="10981613" cy="2162077"/>
          </a:xfrm>
        </p:spPr>
        <p:txBody>
          <a:bodyPr>
            <a:normAutofit lnSpcReduction="10000"/>
          </a:bodyPr>
          <a:lstStyle/>
          <a:p>
            <a:pPr algn="l"/>
            <a:endParaRPr lang="en-GB" dirty="0">
              <a:latin typeface="Courier New" panose="02070309020205020404" pitchFamily="49" charset="0"/>
              <a:cs typeface="Courier New" panose="02070309020205020404" pitchFamily="49" charset="0"/>
            </a:endParaRPr>
          </a:p>
          <a:p>
            <a:pPr algn="l"/>
            <a:r>
              <a:rPr lang="en-GB" smtClean="0">
                <a:latin typeface="Courier New" panose="02070309020205020404" pitchFamily="49" charset="0"/>
                <a:cs typeface="Courier New" panose="02070309020205020404" pitchFamily="49" charset="0"/>
              </a:rPr>
              <a:t>This week:-</a:t>
            </a:r>
          </a:p>
          <a:p>
            <a:pPr algn="l"/>
            <a:r>
              <a:rPr lang="en-GB" b="1" smtClean="0">
                <a:latin typeface="Courier New" panose="02070309020205020404" pitchFamily="49" charset="0"/>
                <a:cs typeface="Courier New" panose="02070309020205020404" pitchFamily="49" charset="0"/>
              </a:rPr>
              <a:t>Writing A News Story</a:t>
            </a:r>
          </a:p>
          <a:p>
            <a:pPr algn="l"/>
            <a:endParaRPr lang="en-GB" smtClean="0">
              <a:latin typeface="Courier New" panose="02070309020205020404" pitchFamily="49" charset="0"/>
              <a:cs typeface="Courier New" panose="02070309020205020404" pitchFamily="49" charset="0"/>
            </a:endParaRPr>
          </a:p>
          <a:p>
            <a:pPr algn="l"/>
            <a:r>
              <a:rPr lang="en-GB" smtClean="0">
                <a:latin typeface="Courier New" panose="02070309020205020404" pitchFamily="49" charset="0"/>
                <a:cs typeface="Courier New" panose="02070309020205020404" pitchFamily="49" charset="0"/>
              </a:rPr>
              <a:t>What should an introduction have then?</a:t>
            </a:r>
            <a:endParaRPr lang="en-GB" dirty="0" smtClean="0">
              <a:latin typeface="Courier New" panose="02070309020205020404" pitchFamily="49" charset="0"/>
              <a:cs typeface="Courier New" panose="02070309020205020404" pitchFamily="49" charset="0"/>
            </a:endParaRPr>
          </a:p>
          <a:p>
            <a:pPr algn="l"/>
            <a:endParaRPr lang="en-GB" dirty="0" smtClean="0">
              <a:latin typeface="Courier New" panose="02070309020205020404" pitchFamily="49" charset="0"/>
              <a:cs typeface="Courier New" panose="02070309020205020404" pitchFamily="49" charset="0"/>
            </a:endParaRPr>
          </a:p>
          <a:p>
            <a:pPr marL="457200" indent="-457200" algn="l">
              <a:buFont typeface="Arial" panose="020B0604020202020204" pitchFamily="34" charset="0"/>
              <a:buChar char="•"/>
            </a:pPr>
            <a:endParaRPr lang="en-GB" dirty="0" smtClean="0">
              <a:latin typeface="Courier New" panose="02070309020205020404" pitchFamily="49" charset="0"/>
              <a:cs typeface="Courier New" panose="02070309020205020404" pitchFamily="49" charset="0"/>
            </a:endParaRPr>
          </a:p>
          <a:p>
            <a:pPr marL="457200" indent="-457200" algn="l">
              <a:buFont typeface="+mj-lt"/>
              <a:buAutoNum type="arabicPeriod"/>
            </a:pPr>
            <a:endParaRPr lang="en-GB" dirty="0" smtClean="0">
              <a:latin typeface="Courier New" panose="02070309020205020404" pitchFamily="49" charset="0"/>
              <a:cs typeface="Courier New" panose="02070309020205020404" pitchFamily="49" charset="0"/>
            </a:endParaRPr>
          </a:p>
          <a:p>
            <a:pPr algn="l"/>
            <a:endParaRPr lang="en-GB" dirty="0">
              <a:latin typeface="Courier New" panose="02070309020205020404" pitchFamily="49" charset="0"/>
              <a:cs typeface="Courier New" panose="02070309020205020404" pitchFamily="49" charset="0"/>
            </a:endParaRPr>
          </a:p>
          <a:p>
            <a:pPr algn="l"/>
            <a:endParaRPr lang="en-GB" dirty="0">
              <a:latin typeface="Courier New" panose="02070309020205020404" pitchFamily="49" charset="0"/>
              <a:cs typeface="Courier New" panose="02070309020205020404" pitchFamily="49" charset="0"/>
            </a:endParaRPr>
          </a:p>
        </p:txBody>
      </p:sp>
      <p:sp>
        <p:nvSpPr>
          <p:cNvPr id="4" name="Subtitle 2"/>
          <p:cNvSpPr txBox="1">
            <a:spLocks/>
          </p:cNvSpPr>
          <p:nvPr/>
        </p:nvSpPr>
        <p:spPr>
          <a:xfrm>
            <a:off x="2806700" y="517285"/>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a:t>
            </a:r>
            <a:r>
              <a:rPr lang="en-GB" sz="4400">
                <a:latin typeface="Courier New" panose="02070309020205020404" pitchFamily="49" charset="0"/>
                <a:cs typeface="Courier New" panose="02070309020205020404" pitchFamily="49" charset="0"/>
              </a:rPr>
              <a:t>Week </a:t>
            </a:r>
            <a:r>
              <a:rPr lang="en-GB" sz="4400" smtClean="0">
                <a:latin typeface="Courier New" panose="02070309020205020404" pitchFamily="49" charset="0"/>
                <a:cs typeface="Courier New" panose="02070309020205020404" pitchFamily="49" charset="0"/>
              </a:rPr>
              <a:t>6</a:t>
            </a:r>
            <a:endParaRPr lang="en-GB" sz="4400" dirty="0">
              <a:latin typeface="Courier New" panose="02070309020205020404" pitchFamily="49" charset="0"/>
              <a:cs typeface="Courier New" panose="02070309020205020404" pitchFamily="49" charset="0"/>
            </a:endParaRPr>
          </a:p>
        </p:txBody>
      </p:sp>
      <p:sp>
        <p:nvSpPr>
          <p:cNvPr id="5" name="TextBox 4"/>
          <p:cNvSpPr txBox="1"/>
          <p:nvPr/>
        </p:nvSpPr>
        <p:spPr>
          <a:xfrm>
            <a:off x="6096000" y="3130071"/>
            <a:ext cx="5934456" cy="1477328"/>
          </a:xfrm>
          <a:prstGeom prst="rect">
            <a:avLst/>
          </a:prstGeom>
          <a:noFill/>
        </p:spPr>
        <p:txBody>
          <a:bodyPr wrap="square" rtlCol="0">
            <a:spAutoFit/>
          </a:bodyPr>
          <a:lstStyle/>
          <a:p>
            <a:r>
              <a:rPr lang="en-GB" smtClean="0"/>
              <a:t>Two </a:t>
            </a:r>
            <a:r>
              <a:rPr lang="en-GB" i="1" smtClean="0"/>
              <a:t>Times </a:t>
            </a:r>
            <a:r>
              <a:rPr lang="en-GB" smtClean="0"/>
              <a:t>journalists escaped over the Syrian border yesterday after being double-crossed, kidnapped, beaten and shot by a rebel gang in the north of the country.</a:t>
            </a:r>
          </a:p>
          <a:p>
            <a:r>
              <a:rPr lang="en-GB" smtClean="0"/>
              <a:t>(</a:t>
            </a:r>
            <a:r>
              <a:rPr lang="en-GB" i="1" smtClean="0"/>
              <a:t>TIMES </a:t>
            </a:r>
            <a:r>
              <a:rPr lang="en-GB" smtClean="0"/>
              <a:t>JOURNALIST SHOT IN SYRIA BY KIDNAP GANG, Foreign Staff, </a:t>
            </a:r>
            <a:r>
              <a:rPr lang="en-GB" i="1" smtClean="0"/>
              <a:t>Times, </a:t>
            </a:r>
            <a:r>
              <a:rPr lang="en-GB" smtClean="0"/>
              <a:t>May 15 2014)</a:t>
            </a:r>
            <a:endParaRPr lang="en-GB"/>
          </a:p>
        </p:txBody>
      </p:sp>
      <p:pic>
        <p:nvPicPr>
          <p:cNvPr id="9" name="Picture 2" descr="https://upload.wikimedia.org/wikipedia/commons/thumb/c/ca/Inverted_pyramid_2.svg/400px-Inverted_pyramid_2.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8336" y="3073087"/>
            <a:ext cx="3810000" cy="3248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176324"/>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310" y="693180"/>
            <a:ext cx="10981613" cy="2162077"/>
          </a:xfrm>
        </p:spPr>
        <p:txBody>
          <a:bodyPr>
            <a:normAutofit lnSpcReduction="10000"/>
          </a:bodyPr>
          <a:lstStyle/>
          <a:p>
            <a:pPr algn="l"/>
            <a:endParaRPr lang="en-GB" dirty="0">
              <a:latin typeface="Courier New" panose="02070309020205020404" pitchFamily="49" charset="0"/>
              <a:cs typeface="Courier New" panose="02070309020205020404" pitchFamily="49" charset="0"/>
            </a:endParaRPr>
          </a:p>
          <a:p>
            <a:pPr algn="l"/>
            <a:r>
              <a:rPr lang="en-GB" smtClean="0">
                <a:latin typeface="Courier New" panose="02070309020205020404" pitchFamily="49" charset="0"/>
                <a:cs typeface="Courier New" panose="02070309020205020404" pitchFamily="49" charset="0"/>
              </a:rPr>
              <a:t>This week:-</a:t>
            </a:r>
          </a:p>
          <a:p>
            <a:pPr algn="l"/>
            <a:r>
              <a:rPr lang="en-GB" b="1" smtClean="0">
                <a:latin typeface="Courier New" panose="02070309020205020404" pitchFamily="49" charset="0"/>
                <a:cs typeface="Courier New" panose="02070309020205020404" pitchFamily="49" charset="0"/>
              </a:rPr>
              <a:t>Writing A News Story</a:t>
            </a:r>
          </a:p>
          <a:p>
            <a:pPr algn="l"/>
            <a:endParaRPr lang="en-GB" smtClean="0">
              <a:latin typeface="Courier New" panose="02070309020205020404" pitchFamily="49" charset="0"/>
              <a:cs typeface="Courier New" panose="02070309020205020404" pitchFamily="49" charset="0"/>
            </a:endParaRPr>
          </a:p>
          <a:p>
            <a:pPr algn="l"/>
            <a:r>
              <a:rPr lang="en-GB" smtClean="0">
                <a:latin typeface="Courier New" panose="02070309020205020404" pitchFamily="49" charset="0"/>
                <a:cs typeface="Courier New" panose="02070309020205020404" pitchFamily="49" charset="0"/>
              </a:rPr>
              <a:t>Look at this structure...</a:t>
            </a:r>
            <a:endParaRPr lang="en-GB" dirty="0" smtClean="0">
              <a:latin typeface="Courier New" panose="02070309020205020404" pitchFamily="49" charset="0"/>
              <a:cs typeface="Courier New" panose="02070309020205020404" pitchFamily="49" charset="0"/>
            </a:endParaRPr>
          </a:p>
          <a:p>
            <a:pPr algn="l"/>
            <a:endParaRPr lang="en-GB" dirty="0" smtClean="0">
              <a:latin typeface="Courier New" panose="02070309020205020404" pitchFamily="49" charset="0"/>
              <a:cs typeface="Courier New" panose="02070309020205020404" pitchFamily="49" charset="0"/>
            </a:endParaRPr>
          </a:p>
          <a:p>
            <a:pPr marL="457200" indent="-457200" algn="l">
              <a:buFont typeface="Arial" panose="020B0604020202020204" pitchFamily="34" charset="0"/>
              <a:buChar char="•"/>
            </a:pPr>
            <a:endParaRPr lang="en-GB" dirty="0" smtClean="0">
              <a:latin typeface="Courier New" panose="02070309020205020404" pitchFamily="49" charset="0"/>
              <a:cs typeface="Courier New" panose="02070309020205020404" pitchFamily="49" charset="0"/>
            </a:endParaRPr>
          </a:p>
          <a:p>
            <a:pPr marL="457200" indent="-457200" algn="l">
              <a:buFont typeface="+mj-lt"/>
              <a:buAutoNum type="arabicPeriod"/>
            </a:pPr>
            <a:endParaRPr lang="en-GB" dirty="0" smtClean="0">
              <a:latin typeface="Courier New" panose="02070309020205020404" pitchFamily="49" charset="0"/>
              <a:cs typeface="Courier New" panose="02070309020205020404" pitchFamily="49" charset="0"/>
            </a:endParaRPr>
          </a:p>
          <a:p>
            <a:pPr algn="l"/>
            <a:endParaRPr lang="en-GB" dirty="0">
              <a:latin typeface="Courier New" panose="02070309020205020404" pitchFamily="49" charset="0"/>
              <a:cs typeface="Courier New" panose="02070309020205020404" pitchFamily="49" charset="0"/>
            </a:endParaRPr>
          </a:p>
          <a:p>
            <a:pPr algn="l"/>
            <a:endParaRPr lang="en-GB" dirty="0">
              <a:latin typeface="Courier New" panose="02070309020205020404" pitchFamily="49" charset="0"/>
              <a:cs typeface="Courier New" panose="02070309020205020404" pitchFamily="49" charset="0"/>
            </a:endParaRPr>
          </a:p>
        </p:txBody>
      </p:sp>
      <p:sp>
        <p:nvSpPr>
          <p:cNvPr id="4" name="Subtitle 2"/>
          <p:cNvSpPr txBox="1">
            <a:spLocks/>
          </p:cNvSpPr>
          <p:nvPr/>
        </p:nvSpPr>
        <p:spPr>
          <a:xfrm>
            <a:off x="2806700" y="517285"/>
            <a:ext cx="6578600" cy="7244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Courier New" panose="02070309020205020404" pitchFamily="49" charset="0"/>
                <a:cs typeface="Courier New" panose="02070309020205020404" pitchFamily="49" charset="0"/>
              </a:rPr>
              <a:t>Journalism </a:t>
            </a:r>
            <a:r>
              <a:rPr lang="en-GB" sz="4400">
                <a:latin typeface="Courier New" panose="02070309020205020404" pitchFamily="49" charset="0"/>
                <a:cs typeface="Courier New" panose="02070309020205020404" pitchFamily="49" charset="0"/>
              </a:rPr>
              <a:t>Week </a:t>
            </a:r>
            <a:r>
              <a:rPr lang="en-GB" sz="4400" smtClean="0">
                <a:latin typeface="Courier New" panose="02070309020205020404" pitchFamily="49" charset="0"/>
                <a:cs typeface="Courier New" panose="02070309020205020404" pitchFamily="49" charset="0"/>
              </a:rPr>
              <a:t>6</a:t>
            </a:r>
            <a:endParaRPr lang="en-GB" sz="4400" dirty="0">
              <a:latin typeface="Courier New" panose="02070309020205020404" pitchFamily="49" charset="0"/>
              <a:cs typeface="Courier New" panose="02070309020205020404" pitchFamily="49" charset="0"/>
            </a:endParaRPr>
          </a:p>
        </p:txBody>
      </p:sp>
      <p:pic>
        <p:nvPicPr>
          <p:cNvPr id="9" name="Picture 2" descr="https://upload.wikimedia.org/wikipedia/commons/thumb/c/ca/Inverted_pyramid_2.svg/400px-Inverted_pyramid_2.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8336" y="3073087"/>
            <a:ext cx="3810000" cy="3248026"/>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3"/>
          <a:stretch>
            <a:fillRect/>
          </a:stretch>
        </p:blipFill>
        <p:spPr>
          <a:xfrm rot="5400000">
            <a:off x="6737055" y="2025171"/>
            <a:ext cx="3831672" cy="4577335"/>
          </a:xfrm>
          <a:prstGeom prst="rect">
            <a:avLst/>
          </a:prstGeom>
        </p:spPr>
      </p:pic>
    </p:spTree>
    <p:extLst>
      <p:ext uri="{BB962C8B-B14F-4D97-AF65-F5344CB8AC3E}">
        <p14:creationId xmlns:p14="http://schemas.microsoft.com/office/powerpoint/2010/main" val="2481598697"/>
      </p:ext>
    </p:extLst>
  </p:cSld>
  <p:clrMapOvr>
    <a:masterClrMapping/>
  </p:clrMapOvr>
  <mc:AlternateContent xmlns:mc="http://schemas.openxmlformats.org/markup-compatibility/2006" xmlns:p14="http://schemas.microsoft.com/office/powerpoint/2010/main">
    <mc:Choice Requires="p14">
      <p:transition p14:dur="250" advTm="200"/>
    </mc:Choice>
    <mc:Fallback xmlns="">
      <p:transition advTm="200"/>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648E7283B295347B53FD80B4677A7D6" ma:contentTypeVersion="1" ma:contentTypeDescription="Create a new document." ma:contentTypeScope="" ma:versionID="da72d62e5be40e287b120dc05568a827">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F8AF0E9-B8C0-474C-A180-DBED4AAE2EA9}">
  <ds:schemaRefs>
    <ds:schemaRef ds:uri="http://www.w3.org/XML/1998/namespace"/>
    <ds:schemaRef ds:uri="http://schemas.microsoft.com/office/2006/documentManagement/types"/>
    <ds:schemaRef ds:uri="http://purl.org/dc/terms/"/>
    <ds:schemaRef ds:uri="http://purl.org/dc/elements/1.1/"/>
    <ds:schemaRef ds:uri="http://schemas.openxmlformats.org/package/2006/metadata/core-properties"/>
    <ds:schemaRef ds:uri="http://schemas.microsoft.com/office/infopath/2007/PartnerControls"/>
    <ds:schemaRef ds:uri="http://schemas.microsoft.com/sharepoint/v3"/>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9C1F5999-2D8C-4B37-9FDC-2BB970CF0D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F6FBF0B-A000-4E6A-A691-C859EFC24EB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1201</TotalTime>
  <Words>895</Words>
  <Application>Microsoft Office PowerPoint</Application>
  <PresentationFormat>Widescreen</PresentationFormat>
  <Paragraphs>176</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Courier New</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Journalism</dc:title>
  <dc:creator>juliet.harrison@talktalk.net</dc:creator>
  <cp:lastModifiedBy>David Kinder</cp:lastModifiedBy>
  <cp:revision>70</cp:revision>
  <dcterms:created xsi:type="dcterms:W3CDTF">2019-10-10T18:13:24Z</dcterms:created>
  <dcterms:modified xsi:type="dcterms:W3CDTF">2019-11-22T10:19:52Z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0x010100E648E7283B295347B53FD80B4677A7D6</vt:lpwstr>
  </property>
</Properties>
</file>