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307" r:id="rId5"/>
    <p:sldId id="296" r:id="rId6"/>
    <p:sldId id="298" r:id="rId7"/>
    <p:sldId id="310" r:id="rId8"/>
    <p:sldId id="311" r:id="rId9"/>
    <p:sldId id="301" r:id="rId10"/>
    <p:sldId id="319" r:id="rId11"/>
    <p:sldId id="312" r:id="rId12"/>
    <p:sldId id="321" r:id="rId13"/>
    <p:sldId id="314" r:id="rId14"/>
    <p:sldId id="327" r:id="rId15"/>
    <p:sldId id="31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6BD281-7E68-4708-8935-19A2C9EC7F42}" v="465" dt="2019-11-29T10:12:15.559"/>
    <p1510:client id="{2DB42A59-36A8-40C1-8651-A010FDA2C961}" v="193" dt="2019-11-29T10:10:58.711"/>
    <p1510:client id="{339B7B64-FD6B-426F-8925-3E9252856E0B}" v="1291" dt="2019-11-29T10:05:36.730"/>
    <p1510:client id="{40256E95-021F-4FF1-A60B-CF0B9E8ACFBB}" v="230" dt="2019-11-29T10:11:47.397"/>
    <p1510:client id="{4FFFC91C-8FBB-707F-CB74-BC563C795C43}" v="48" dt="2019-11-28T21:53:42.152"/>
    <p1510:client id="{50DA9053-07C2-44C4-9D9F-A7DA7D12EFFF}" v="401" dt="2019-11-29T10:12:35.232"/>
    <p1510:client id="{578982BC-D32D-4AE9-A04B-95F770F962CA}" v="761" dt="2019-11-29T10:12:35.422"/>
    <p1510:client id="{5D2B0F49-D023-40AC-AE61-A16B64D2F4A8}" v="214" dt="2019-11-29T10:12:38.360"/>
    <p1510:client id="{7A90D7E0-3048-4C16-89A0-DEB095153EC7}" v="4" dt="2019-11-29T10:01:40.870"/>
    <p1510:client id="{81B9542F-41F7-4AE8-8744-3B0B67102F49}" v="236" dt="2019-11-29T10:12:52.473"/>
    <p1510:client id="{87EEA7C7-B087-4C19-ADF4-CB72131BE1A7}" v="179" dt="2019-11-29T10:04:34.762"/>
    <p1510:client id="{8BB5EC3B-B08C-4239-AAAC-059688ED8B7E}" v="136" dt="2019-11-29T10:12:56.268"/>
    <p1510:client id="{98E2F0B4-F97D-46CE-A9FF-E3588DF46AE8}" v="466" dt="2019-11-29T10:08:16.520"/>
    <p1510:client id="{9916E624-355B-46EA-8EF5-5EA0F2099939}" v="43" dt="2019-11-29T10:12:39.271"/>
    <p1510:client id="{A01F6DEC-F323-4243-AA07-33141FECEFB2}" v="471" dt="2019-11-29T10:01:04.211"/>
    <p1510:client id="{BB6C6622-D594-15EA-51FE-19852B4EB1C8}" v="269" dt="2019-11-29T10:27:42.220"/>
    <p1510:client id="{D176ED82-51E4-4A2C-99C3-2A62677A244B}" v="947" dt="2019-11-29T10:12:22.532"/>
    <p1510:client id="{FA09AD76-1B3D-4A45-9912-6C89B8327334}" v="64" dt="2019-11-29T10:12:02.165"/>
    <p1510:client id="{FD4E4FF1-9EB0-44B1-9AD3-AA8287B4EF55}" v="286" dt="2019-11-29T10:12:17.8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EA35C7-7FD8-41CA-A99D-3A74E47EE905}" type="datetimeFigureOut">
              <a:rPr lang="en-GB" smtClean="0"/>
              <a:t>04/12/2019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EBFEEE-1318-4E78-B0B8-02993901A77B}" type="slidenum">
              <a:rPr lang="en-GB" smtClean="0"/>
              <a:t>‹#›</a:t>
            </a:fld>
            <a:endParaRPr lang="en-GB"/>
          </a:p>
        </p:txBody>
      </p:sp>
    </p:spTree>
    <p:extLst>
      <p:ext uri="{BB962C8B-B14F-4D97-AF65-F5344CB8AC3E}">
        <p14:creationId xmlns:p14="http://schemas.microsoft.com/office/powerpoint/2010/main" val="2283986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Students read the first lin</a:t>
            </a:r>
            <a:r>
              <a:rPr lang="en-GB" baseline="0"/>
              <a:t>e and, on mini-whiteboards, pose the reader's next question. Up comes the question and the answer and so on… then give them Tony </a:t>
            </a:r>
            <a:r>
              <a:rPr lang="en-GB" baseline="0" err="1"/>
              <a:t>Bullimore</a:t>
            </a:r>
            <a:endParaRPr lang="en-GB"/>
          </a:p>
        </p:txBody>
      </p:sp>
      <p:sp>
        <p:nvSpPr>
          <p:cNvPr id="4" name="Slide Number Placeholder 3"/>
          <p:cNvSpPr>
            <a:spLocks noGrp="1"/>
          </p:cNvSpPr>
          <p:nvPr>
            <p:ph type="sldNum" sz="quarter" idx="10"/>
          </p:nvPr>
        </p:nvSpPr>
        <p:spPr/>
        <p:txBody>
          <a:bodyPr/>
          <a:lstStyle/>
          <a:p>
            <a:fld id="{44EBFEEE-1318-4E78-B0B8-02993901A77B}" type="slidenum">
              <a:rPr lang="en-GB" smtClean="0"/>
              <a:t>3</a:t>
            </a:fld>
            <a:endParaRPr lang="en-GB"/>
          </a:p>
        </p:txBody>
      </p:sp>
    </p:spTree>
    <p:extLst>
      <p:ext uri="{BB962C8B-B14F-4D97-AF65-F5344CB8AC3E}">
        <p14:creationId xmlns:p14="http://schemas.microsoft.com/office/powerpoint/2010/main" val="862474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FA5FF22-5F85-41CC-AEE4-1F4BDF3C0A15}" type="datetimeFigureOut">
              <a:rPr lang="en-GB" smtClean="0"/>
              <a:t>04/12/2019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2FFE91-2780-4549-8D1E-8C1437F85027}" type="slidenum">
              <a:rPr lang="en-GB" smtClean="0"/>
              <a:t>‹#›</a:t>
            </a:fld>
            <a:endParaRPr lang="en-GB"/>
          </a:p>
        </p:txBody>
      </p:sp>
    </p:spTree>
    <p:extLst>
      <p:ext uri="{BB962C8B-B14F-4D97-AF65-F5344CB8AC3E}">
        <p14:creationId xmlns:p14="http://schemas.microsoft.com/office/powerpoint/2010/main" val="2616422279"/>
      </p:ext>
    </p:extLst>
  </p:cSld>
  <p:clrMapOvr>
    <a:masterClrMapping/>
  </p:clrMapOvr>
  <mc:AlternateContent xmlns:mc="http://schemas.openxmlformats.org/markup-compatibility/2006" xmlns:p14="http://schemas.microsoft.com/office/powerpoint/2010/main">
    <mc:Choice Requires="p14">
      <p:transition p14:dur="250" advTm="200"/>
    </mc:Choice>
    <mc:Fallback xmlns="">
      <p:transition advTm="2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5FF22-5F85-41CC-AEE4-1F4BDF3C0A15}" type="datetimeFigureOut">
              <a:rPr lang="en-GB" smtClean="0"/>
              <a:t>04/12/2019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2FFE91-2780-4549-8D1E-8C1437F85027}" type="slidenum">
              <a:rPr lang="en-GB" smtClean="0"/>
              <a:t>‹#›</a:t>
            </a:fld>
            <a:endParaRPr lang="en-GB"/>
          </a:p>
        </p:txBody>
      </p:sp>
    </p:spTree>
    <p:extLst>
      <p:ext uri="{BB962C8B-B14F-4D97-AF65-F5344CB8AC3E}">
        <p14:creationId xmlns:p14="http://schemas.microsoft.com/office/powerpoint/2010/main" val="3511398871"/>
      </p:ext>
    </p:extLst>
  </p:cSld>
  <p:clrMapOvr>
    <a:masterClrMapping/>
  </p:clrMapOvr>
  <mc:AlternateContent xmlns:mc="http://schemas.openxmlformats.org/markup-compatibility/2006" xmlns:p14="http://schemas.microsoft.com/office/powerpoint/2010/main">
    <mc:Choice Requires="p14">
      <p:transition p14:dur="250" advTm="200"/>
    </mc:Choice>
    <mc:Fallback xmlns="">
      <p:transition advTm="2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5FF22-5F85-41CC-AEE4-1F4BDF3C0A15}" type="datetimeFigureOut">
              <a:rPr lang="en-GB" smtClean="0"/>
              <a:t>04/12/2019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2FFE91-2780-4549-8D1E-8C1437F85027}" type="slidenum">
              <a:rPr lang="en-GB" smtClean="0"/>
              <a:t>‹#›</a:t>
            </a:fld>
            <a:endParaRPr lang="en-GB"/>
          </a:p>
        </p:txBody>
      </p:sp>
    </p:spTree>
    <p:extLst>
      <p:ext uri="{BB962C8B-B14F-4D97-AF65-F5344CB8AC3E}">
        <p14:creationId xmlns:p14="http://schemas.microsoft.com/office/powerpoint/2010/main" val="372776481"/>
      </p:ext>
    </p:extLst>
  </p:cSld>
  <p:clrMapOvr>
    <a:masterClrMapping/>
  </p:clrMapOvr>
  <mc:AlternateContent xmlns:mc="http://schemas.openxmlformats.org/markup-compatibility/2006" xmlns:p14="http://schemas.microsoft.com/office/powerpoint/2010/main">
    <mc:Choice Requires="p14">
      <p:transition p14:dur="250" advTm="200"/>
    </mc:Choice>
    <mc:Fallback xmlns="">
      <p:transition advTm="2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5FF22-5F85-41CC-AEE4-1F4BDF3C0A15}" type="datetimeFigureOut">
              <a:rPr lang="en-GB" smtClean="0"/>
              <a:t>04/12/2019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2FFE91-2780-4549-8D1E-8C1437F85027}" type="slidenum">
              <a:rPr lang="en-GB" smtClean="0"/>
              <a:t>‹#›</a:t>
            </a:fld>
            <a:endParaRPr lang="en-GB"/>
          </a:p>
        </p:txBody>
      </p:sp>
    </p:spTree>
    <p:extLst>
      <p:ext uri="{BB962C8B-B14F-4D97-AF65-F5344CB8AC3E}">
        <p14:creationId xmlns:p14="http://schemas.microsoft.com/office/powerpoint/2010/main" val="3771193245"/>
      </p:ext>
    </p:extLst>
  </p:cSld>
  <p:clrMapOvr>
    <a:masterClrMapping/>
  </p:clrMapOvr>
  <mc:AlternateContent xmlns:mc="http://schemas.openxmlformats.org/markup-compatibility/2006" xmlns:p14="http://schemas.microsoft.com/office/powerpoint/2010/main">
    <mc:Choice Requires="p14">
      <p:transition p14:dur="250" advTm="200"/>
    </mc:Choice>
    <mc:Fallback xmlns="">
      <p:transition advTm="2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A5FF22-5F85-41CC-AEE4-1F4BDF3C0A15}" type="datetimeFigureOut">
              <a:rPr lang="en-GB" smtClean="0"/>
              <a:t>04/12/2019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2FFE91-2780-4549-8D1E-8C1437F85027}" type="slidenum">
              <a:rPr lang="en-GB" smtClean="0"/>
              <a:t>‹#›</a:t>
            </a:fld>
            <a:endParaRPr lang="en-GB"/>
          </a:p>
        </p:txBody>
      </p:sp>
    </p:spTree>
    <p:extLst>
      <p:ext uri="{BB962C8B-B14F-4D97-AF65-F5344CB8AC3E}">
        <p14:creationId xmlns:p14="http://schemas.microsoft.com/office/powerpoint/2010/main" val="2715409887"/>
      </p:ext>
    </p:extLst>
  </p:cSld>
  <p:clrMapOvr>
    <a:masterClrMapping/>
  </p:clrMapOvr>
  <mc:AlternateContent xmlns:mc="http://schemas.openxmlformats.org/markup-compatibility/2006" xmlns:p14="http://schemas.microsoft.com/office/powerpoint/2010/main">
    <mc:Choice Requires="p14">
      <p:transition p14:dur="250" advTm="200"/>
    </mc:Choice>
    <mc:Fallback xmlns="">
      <p:transition advTm="2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FA5FF22-5F85-41CC-AEE4-1F4BDF3C0A15}" type="datetimeFigureOut">
              <a:rPr lang="en-GB" smtClean="0"/>
              <a:t>04/12/2019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2FFE91-2780-4549-8D1E-8C1437F85027}" type="slidenum">
              <a:rPr lang="en-GB" smtClean="0"/>
              <a:t>‹#›</a:t>
            </a:fld>
            <a:endParaRPr lang="en-GB"/>
          </a:p>
        </p:txBody>
      </p:sp>
    </p:spTree>
    <p:extLst>
      <p:ext uri="{BB962C8B-B14F-4D97-AF65-F5344CB8AC3E}">
        <p14:creationId xmlns:p14="http://schemas.microsoft.com/office/powerpoint/2010/main" val="3459000558"/>
      </p:ext>
    </p:extLst>
  </p:cSld>
  <p:clrMapOvr>
    <a:masterClrMapping/>
  </p:clrMapOvr>
  <mc:AlternateContent xmlns:mc="http://schemas.openxmlformats.org/markup-compatibility/2006" xmlns:p14="http://schemas.microsoft.com/office/powerpoint/2010/main">
    <mc:Choice Requires="p14">
      <p:transition p14:dur="250" advTm="200"/>
    </mc:Choice>
    <mc:Fallback xmlns="">
      <p:transition advTm="2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FA5FF22-5F85-41CC-AEE4-1F4BDF3C0A15}" type="datetimeFigureOut">
              <a:rPr lang="en-GB" smtClean="0"/>
              <a:t>04/12/2019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82FFE91-2780-4549-8D1E-8C1437F85027}" type="slidenum">
              <a:rPr lang="en-GB" smtClean="0"/>
              <a:t>‹#›</a:t>
            </a:fld>
            <a:endParaRPr lang="en-GB"/>
          </a:p>
        </p:txBody>
      </p:sp>
    </p:spTree>
    <p:extLst>
      <p:ext uri="{BB962C8B-B14F-4D97-AF65-F5344CB8AC3E}">
        <p14:creationId xmlns:p14="http://schemas.microsoft.com/office/powerpoint/2010/main" val="3557329476"/>
      </p:ext>
    </p:extLst>
  </p:cSld>
  <p:clrMapOvr>
    <a:masterClrMapping/>
  </p:clrMapOvr>
  <mc:AlternateContent xmlns:mc="http://schemas.openxmlformats.org/markup-compatibility/2006" xmlns:p14="http://schemas.microsoft.com/office/powerpoint/2010/main">
    <mc:Choice Requires="p14">
      <p:transition p14:dur="250" advTm="200"/>
    </mc:Choice>
    <mc:Fallback xmlns="">
      <p:transition advTm="2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FA5FF22-5F85-41CC-AEE4-1F4BDF3C0A15}" type="datetimeFigureOut">
              <a:rPr lang="en-GB" smtClean="0"/>
              <a:t>04/12/2019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82FFE91-2780-4549-8D1E-8C1437F85027}" type="slidenum">
              <a:rPr lang="en-GB" smtClean="0"/>
              <a:t>‹#›</a:t>
            </a:fld>
            <a:endParaRPr lang="en-GB"/>
          </a:p>
        </p:txBody>
      </p:sp>
    </p:spTree>
    <p:extLst>
      <p:ext uri="{BB962C8B-B14F-4D97-AF65-F5344CB8AC3E}">
        <p14:creationId xmlns:p14="http://schemas.microsoft.com/office/powerpoint/2010/main" val="2200799184"/>
      </p:ext>
    </p:extLst>
  </p:cSld>
  <p:clrMapOvr>
    <a:masterClrMapping/>
  </p:clrMapOvr>
  <mc:AlternateContent xmlns:mc="http://schemas.openxmlformats.org/markup-compatibility/2006" xmlns:p14="http://schemas.microsoft.com/office/powerpoint/2010/main">
    <mc:Choice Requires="p14">
      <p:transition p14:dur="250" advTm="200"/>
    </mc:Choice>
    <mc:Fallback xmlns="">
      <p:transition advTm="2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A5FF22-5F85-41CC-AEE4-1F4BDF3C0A15}" type="datetimeFigureOut">
              <a:rPr lang="en-GB" smtClean="0"/>
              <a:t>04/12/2019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82FFE91-2780-4549-8D1E-8C1437F85027}" type="slidenum">
              <a:rPr lang="en-GB" smtClean="0"/>
              <a:t>‹#›</a:t>
            </a:fld>
            <a:endParaRPr lang="en-GB"/>
          </a:p>
        </p:txBody>
      </p:sp>
    </p:spTree>
    <p:extLst>
      <p:ext uri="{BB962C8B-B14F-4D97-AF65-F5344CB8AC3E}">
        <p14:creationId xmlns:p14="http://schemas.microsoft.com/office/powerpoint/2010/main" val="859287526"/>
      </p:ext>
    </p:extLst>
  </p:cSld>
  <p:clrMapOvr>
    <a:masterClrMapping/>
  </p:clrMapOvr>
  <mc:AlternateContent xmlns:mc="http://schemas.openxmlformats.org/markup-compatibility/2006" xmlns:p14="http://schemas.microsoft.com/office/powerpoint/2010/main">
    <mc:Choice Requires="p14">
      <p:transition p14:dur="250" advTm="200"/>
    </mc:Choice>
    <mc:Fallback xmlns="">
      <p:transition advTm="2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A5FF22-5F85-41CC-AEE4-1F4BDF3C0A15}" type="datetimeFigureOut">
              <a:rPr lang="en-GB" smtClean="0"/>
              <a:t>04/12/2019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2FFE91-2780-4549-8D1E-8C1437F85027}" type="slidenum">
              <a:rPr lang="en-GB" smtClean="0"/>
              <a:t>‹#›</a:t>
            </a:fld>
            <a:endParaRPr lang="en-GB"/>
          </a:p>
        </p:txBody>
      </p:sp>
    </p:spTree>
    <p:extLst>
      <p:ext uri="{BB962C8B-B14F-4D97-AF65-F5344CB8AC3E}">
        <p14:creationId xmlns:p14="http://schemas.microsoft.com/office/powerpoint/2010/main" val="1329051826"/>
      </p:ext>
    </p:extLst>
  </p:cSld>
  <p:clrMapOvr>
    <a:masterClrMapping/>
  </p:clrMapOvr>
  <mc:AlternateContent xmlns:mc="http://schemas.openxmlformats.org/markup-compatibility/2006" xmlns:p14="http://schemas.microsoft.com/office/powerpoint/2010/main">
    <mc:Choice Requires="p14">
      <p:transition p14:dur="250" advTm="200"/>
    </mc:Choice>
    <mc:Fallback xmlns="">
      <p:transition advTm="2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A5FF22-5F85-41CC-AEE4-1F4BDF3C0A15}" type="datetimeFigureOut">
              <a:rPr lang="en-GB" smtClean="0"/>
              <a:t>04/12/2019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2FFE91-2780-4549-8D1E-8C1437F85027}" type="slidenum">
              <a:rPr lang="en-GB" smtClean="0"/>
              <a:t>‹#›</a:t>
            </a:fld>
            <a:endParaRPr lang="en-GB"/>
          </a:p>
        </p:txBody>
      </p:sp>
    </p:spTree>
    <p:extLst>
      <p:ext uri="{BB962C8B-B14F-4D97-AF65-F5344CB8AC3E}">
        <p14:creationId xmlns:p14="http://schemas.microsoft.com/office/powerpoint/2010/main" val="1599070735"/>
      </p:ext>
    </p:extLst>
  </p:cSld>
  <p:clrMapOvr>
    <a:masterClrMapping/>
  </p:clrMapOvr>
  <mc:AlternateContent xmlns:mc="http://schemas.openxmlformats.org/markup-compatibility/2006" xmlns:p14="http://schemas.microsoft.com/office/powerpoint/2010/main">
    <mc:Choice Requires="p14">
      <p:transition p14:dur="250" advTm="200"/>
    </mc:Choice>
    <mc:Fallback xmlns="">
      <p:transition advTm="2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A5FF22-5F85-41CC-AEE4-1F4BDF3C0A15}" type="datetimeFigureOut">
              <a:rPr lang="en-GB" smtClean="0"/>
              <a:t>04/12/2019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2FFE91-2780-4549-8D1E-8C1437F85027}" type="slidenum">
              <a:rPr lang="en-GB" smtClean="0"/>
              <a:t>‹#›</a:t>
            </a:fld>
            <a:endParaRPr lang="en-GB"/>
          </a:p>
        </p:txBody>
      </p:sp>
    </p:spTree>
    <p:extLst>
      <p:ext uri="{BB962C8B-B14F-4D97-AF65-F5344CB8AC3E}">
        <p14:creationId xmlns:p14="http://schemas.microsoft.com/office/powerpoint/2010/main" val="3979648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250" advTm="200"/>
    </mc:Choice>
    <mc:Fallback xmlns="">
      <p:transition advTm="2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theguardian.com/profile/johnvidal"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4150" y="806810"/>
            <a:ext cx="10981613" cy="2162077"/>
          </a:xfrm>
        </p:spPr>
        <p:txBody>
          <a:bodyPr vert="horz" lIns="91440" tIns="45720" rIns="91440" bIns="45720" rtlCol="0" anchor="t">
            <a:normAutofit fontScale="77500" lnSpcReduction="20000"/>
          </a:bodyPr>
          <a:lstStyle/>
          <a:p>
            <a:pPr algn="l"/>
            <a:endParaRPr lang="en-GB">
              <a:latin typeface="Courier New" panose="02070309020205020404" pitchFamily="49" charset="0"/>
              <a:cs typeface="Courier New" panose="02070309020205020404" pitchFamily="49" charset="0"/>
            </a:endParaRPr>
          </a:p>
          <a:p>
            <a:pPr algn="l"/>
            <a:r>
              <a:rPr lang="en-GB">
                <a:latin typeface="Courier New"/>
                <a:cs typeface="Courier New"/>
              </a:rPr>
              <a:t>Last week:-</a:t>
            </a:r>
          </a:p>
          <a:p>
            <a:pPr algn="l"/>
            <a:r>
              <a:rPr lang="en-GB" b="1">
                <a:latin typeface="Courier New"/>
                <a:cs typeface="Courier New"/>
              </a:rPr>
              <a:t>Writing A News Story</a:t>
            </a:r>
          </a:p>
          <a:p>
            <a:pPr algn="l"/>
            <a:endParaRPr lang="en-GB">
              <a:latin typeface="Courier New" panose="02070309020205020404" pitchFamily="49" charset="0"/>
              <a:cs typeface="Courier New" panose="02070309020205020404" pitchFamily="49" charset="0"/>
            </a:endParaRPr>
          </a:p>
          <a:p>
            <a:pPr algn="l"/>
            <a:r>
              <a:rPr lang="en-GB">
                <a:latin typeface="Courier New"/>
                <a:cs typeface="Courier New"/>
              </a:rPr>
              <a:t>I asked you to write a 25 word intro to your story to make the ‘wall of fame’ What did we agree that an introduction needs?</a:t>
            </a:r>
            <a:endParaRPr lang="en-GB">
              <a:latin typeface="Courier New" panose="02070309020205020404" pitchFamily="49" charset="0"/>
              <a:cs typeface="Courier New" panose="02070309020205020404" pitchFamily="49" charset="0"/>
            </a:endParaRPr>
          </a:p>
          <a:p>
            <a:pPr algn="l"/>
            <a:r>
              <a:rPr lang="en-GB">
                <a:latin typeface="Courier New"/>
                <a:cs typeface="Courier New"/>
              </a:rPr>
              <a:t>Go to </a:t>
            </a:r>
            <a:r>
              <a:rPr lang="en-GB" b="1"/>
              <a:t>gospiral.ac and join a ‘Quickfire’ using the code  KKWWR</a:t>
            </a:r>
            <a:endParaRPr lang="en-GB" b="1">
              <a:cs typeface="Calibri"/>
            </a:endParaRPr>
          </a:p>
          <a:p>
            <a:pPr algn="l"/>
            <a:endParaRPr lang="en-GB" b="1"/>
          </a:p>
          <a:p>
            <a:pPr algn="l"/>
            <a:endParaRPr lang="en-GB">
              <a:latin typeface="Courier New" panose="02070309020205020404" pitchFamily="49" charset="0"/>
              <a:cs typeface="Courier New" panose="02070309020205020404" pitchFamily="49" charset="0"/>
            </a:endParaRPr>
          </a:p>
        </p:txBody>
      </p:sp>
      <p:sp>
        <p:nvSpPr>
          <p:cNvPr id="4" name="Subtitle 2"/>
          <p:cNvSpPr txBox="1">
            <a:spLocks/>
          </p:cNvSpPr>
          <p:nvPr/>
        </p:nvSpPr>
        <p:spPr>
          <a:xfrm>
            <a:off x="2806700" y="517285"/>
            <a:ext cx="6578600" cy="7244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a:latin typeface="Courier New" panose="02070309020205020404" pitchFamily="49" charset="0"/>
                <a:cs typeface="Courier New" panose="02070309020205020404" pitchFamily="49" charset="0"/>
              </a:rPr>
              <a:t>Journalism Week 7</a:t>
            </a:r>
          </a:p>
        </p:txBody>
      </p:sp>
      <p:sp>
        <p:nvSpPr>
          <p:cNvPr id="2" name="TextBox 1"/>
          <p:cNvSpPr txBox="1"/>
          <p:nvPr/>
        </p:nvSpPr>
        <p:spPr>
          <a:xfrm>
            <a:off x="3883462" y="5030295"/>
            <a:ext cx="3968496" cy="1200329"/>
          </a:xfrm>
          <a:prstGeom prst="rect">
            <a:avLst/>
          </a:prstGeom>
          <a:solidFill>
            <a:schemeClr val="bg2">
              <a:lumMod val="90000"/>
            </a:schemeClr>
          </a:solidFill>
        </p:spPr>
        <p:txBody>
          <a:bodyPr wrap="square" rtlCol="0">
            <a:spAutoFit/>
          </a:bodyPr>
          <a:lstStyle/>
          <a:p>
            <a:r>
              <a:rPr lang="en-GB" b="1"/>
              <a:t>A 24 year old man has been rushed to Guildford hospital after a disagreement over a pre-booked taxi - and is left fighting for his life .</a:t>
            </a:r>
          </a:p>
        </p:txBody>
      </p:sp>
    </p:spTree>
    <p:extLst>
      <p:ext uri="{BB962C8B-B14F-4D97-AF65-F5344CB8AC3E}">
        <p14:creationId xmlns:p14="http://schemas.microsoft.com/office/powerpoint/2010/main" val="4256904665"/>
      </p:ext>
    </p:extLst>
  </p:cSld>
  <p:clrMapOvr>
    <a:masterClrMapping/>
  </p:clrMapOvr>
  <mc:AlternateContent xmlns:mc="http://schemas.openxmlformats.org/markup-compatibility/2006" xmlns:p14="http://schemas.microsoft.com/office/powerpoint/2010/main">
    <mc:Choice Requires="p14">
      <p:transition p14:dur="250" advTm="200"/>
    </mc:Choice>
    <mc:Fallback xmlns="">
      <p:transition advTm="2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2839997C-8FA6-4AEB-949B-925FED8DE469}"/>
              </a:ext>
            </a:extLst>
          </p:cNvPr>
          <p:cNvSpPr>
            <a:spLocks noGrp="1"/>
          </p:cNvSpPr>
          <p:nvPr>
            <p:ph idx="1"/>
          </p:nvPr>
        </p:nvSpPr>
        <p:spPr>
          <a:xfrm>
            <a:off x="438150" y="1120775"/>
            <a:ext cx="2581275" cy="3189288"/>
          </a:xfrm>
        </p:spPr>
        <p:txBody>
          <a:bodyPr vert="horz" lIns="91440" tIns="45720" rIns="91440" bIns="45720" rtlCol="0" anchor="t">
            <a:normAutofit/>
          </a:bodyPr>
          <a:lstStyle/>
          <a:p>
            <a:r>
              <a:rPr lang="en-US" sz="1800">
                <a:cs typeface="Calibri"/>
              </a:rPr>
              <a:t>Jung Joon-Young, 30, and Choi Jong </a:t>
            </a:r>
            <a:r>
              <a:rPr lang="en-US" sz="1800" err="1">
                <a:cs typeface="Calibri"/>
              </a:rPr>
              <a:t>Hoon</a:t>
            </a:r>
            <a:r>
              <a:rPr lang="en-US" sz="1800">
                <a:cs typeface="Calibri"/>
              </a:rPr>
              <a:t>, 29, have been sentenced to 6 years</a:t>
            </a:r>
            <a:endParaRPr lang="en-US" sz="1800"/>
          </a:p>
        </p:txBody>
      </p:sp>
      <p:sp>
        <p:nvSpPr>
          <p:cNvPr id="3" name="TextBox 2">
            <a:extLst>
              <a:ext uri="{FF2B5EF4-FFF2-40B4-BE49-F238E27FC236}">
                <a16:creationId xmlns:a16="http://schemas.microsoft.com/office/drawing/2014/main" id="{AB27DC3D-D30D-4607-BCB6-3F9D3CC3CC3A}"/>
              </a:ext>
            </a:extLst>
          </p:cNvPr>
          <p:cNvSpPr txBox="1"/>
          <p:nvPr/>
        </p:nvSpPr>
        <p:spPr>
          <a:xfrm>
            <a:off x="3149974" y="1163732"/>
            <a:ext cx="3451411" cy="2308324"/>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Calibri"/>
              </a:rPr>
              <a:t>The two K-pop stars had previously joked about gang rape and are now finding time behind bars. The case against the two was discovered during separate investigation into K-pop superstar </a:t>
            </a:r>
            <a:r>
              <a:rPr lang="en-GB" err="1">
                <a:cs typeface="Calibri"/>
              </a:rPr>
              <a:t>Seungri</a:t>
            </a:r>
            <a:r>
              <a:rPr lang="en-GB">
                <a:cs typeface="Calibri"/>
              </a:rPr>
              <a:t>.</a:t>
            </a:r>
          </a:p>
        </p:txBody>
      </p:sp>
      <p:sp>
        <p:nvSpPr>
          <p:cNvPr id="6" name="Title 5">
            <a:extLst>
              <a:ext uri="{FF2B5EF4-FFF2-40B4-BE49-F238E27FC236}">
                <a16:creationId xmlns:a16="http://schemas.microsoft.com/office/drawing/2014/main" id="{BD64AEC1-46C1-4684-BBD3-DFCAEA54262F}"/>
              </a:ext>
            </a:extLst>
          </p:cNvPr>
          <p:cNvSpPr>
            <a:spLocks noGrp="1"/>
          </p:cNvSpPr>
          <p:nvPr>
            <p:ph type="title"/>
          </p:nvPr>
        </p:nvSpPr>
        <p:spPr>
          <a:xfrm>
            <a:off x="838200" y="365125"/>
            <a:ext cx="5257800" cy="649288"/>
          </a:xfrm>
        </p:spPr>
        <p:txBody>
          <a:bodyPr>
            <a:normAutofit fontScale="90000"/>
          </a:bodyPr>
          <a:lstStyle/>
          <a:p>
            <a:r>
              <a:rPr lang="en-US">
                <a:cs typeface="Calibri Light"/>
              </a:rPr>
              <a:t>Korean pop stars story...</a:t>
            </a:r>
            <a:endParaRPr lang="en-US"/>
          </a:p>
        </p:txBody>
      </p:sp>
      <p:sp>
        <p:nvSpPr>
          <p:cNvPr id="9" name="Content Placeholder 2">
            <a:extLst>
              <a:ext uri="{FF2B5EF4-FFF2-40B4-BE49-F238E27FC236}">
                <a16:creationId xmlns:a16="http://schemas.microsoft.com/office/drawing/2014/main" id="{6A543217-957A-4DB8-8877-513A5BD5B6DC}"/>
              </a:ext>
            </a:extLst>
          </p:cNvPr>
          <p:cNvSpPr txBox="1">
            <a:spLocks/>
          </p:cNvSpPr>
          <p:nvPr/>
        </p:nvSpPr>
        <p:spPr>
          <a:xfrm>
            <a:off x="323850" y="3863975"/>
            <a:ext cx="2600325" cy="1998663"/>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cs typeface="Calibri"/>
              </a:rPr>
              <a:t>Korean pop superstars arrested and imprisoned after being found guilty of committing rape and other sex crimes. </a:t>
            </a:r>
            <a:endParaRPr lang="en-US"/>
          </a:p>
        </p:txBody>
      </p:sp>
      <p:sp>
        <p:nvSpPr>
          <p:cNvPr id="14" name="TextBox 13">
            <a:extLst>
              <a:ext uri="{FF2B5EF4-FFF2-40B4-BE49-F238E27FC236}">
                <a16:creationId xmlns:a16="http://schemas.microsoft.com/office/drawing/2014/main" id="{85F18FFA-BDA2-4915-A1FF-01E13FECBBEF}"/>
              </a:ext>
            </a:extLst>
          </p:cNvPr>
          <p:cNvSpPr txBox="1"/>
          <p:nvPr/>
        </p:nvSpPr>
        <p:spPr>
          <a:xfrm>
            <a:off x="7258050" y="1285875"/>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FAMOUS MUSICIANS IN KOREA INVOLVED IN RAPE OF DRUNK GIRLS . 6 YEARS IN PRISON</a:t>
            </a:r>
            <a:endParaRPr lang="en-US"/>
          </a:p>
        </p:txBody>
      </p:sp>
    </p:spTree>
    <p:extLst>
      <p:ext uri="{BB962C8B-B14F-4D97-AF65-F5344CB8AC3E}">
        <p14:creationId xmlns:p14="http://schemas.microsoft.com/office/powerpoint/2010/main" val="4085198582"/>
      </p:ext>
    </p:extLst>
  </p:cSld>
  <p:clrMapOvr>
    <a:masterClrMapping/>
  </p:clrMapOvr>
  <mc:AlternateContent xmlns:mc="http://schemas.openxmlformats.org/markup-compatibility/2006" xmlns:p14="http://schemas.microsoft.com/office/powerpoint/2010/main">
    <mc:Choice Requires="p14">
      <p:transition p14:dur="250" advTm="200"/>
    </mc:Choice>
    <mc:Fallback xmlns="">
      <p:transition advTm="2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FAE53-5ED9-4075-A6A2-B1C3780F0623}"/>
              </a:ext>
            </a:extLst>
          </p:cNvPr>
          <p:cNvSpPr>
            <a:spLocks noGrp="1"/>
          </p:cNvSpPr>
          <p:nvPr>
            <p:ph type="title"/>
          </p:nvPr>
        </p:nvSpPr>
        <p:spPr>
          <a:xfrm>
            <a:off x="67541" y="365125"/>
            <a:ext cx="11286259" cy="1282268"/>
          </a:xfrm>
        </p:spPr>
        <p:txBody>
          <a:bodyPr>
            <a:normAutofit fontScale="90000"/>
          </a:bodyPr>
          <a:lstStyle/>
          <a:p>
            <a:r>
              <a:rPr lang="en-GB">
                <a:cs typeface="Calibri Light"/>
              </a:rPr>
              <a:t>BORIS JOHNSON AND NIGEL FARAGE REPLACED BY TWO MELTING ICE SCULPTURES SATIRICALLY AT CLIMATE DEBATE</a:t>
            </a:r>
            <a:endParaRPr lang="en-GB"/>
          </a:p>
        </p:txBody>
      </p:sp>
      <p:pic>
        <p:nvPicPr>
          <p:cNvPr id="4" name="Picture 4" descr="A group of people standing in a room&#10;&#10;Description generated with high confidence">
            <a:extLst>
              <a:ext uri="{FF2B5EF4-FFF2-40B4-BE49-F238E27FC236}">
                <a16:creationId xmlns:a16="http://schemas.microsoft.com/office/drawing/2014/main" id="{69B130A9-D960-453F-BD66-D32586296574}"/>
              </a:ext>
            </a:extLst>
          </p:cNvPr>
          <p:cNvPicPr>
            <a:picLocks noGrp="1" noChangeAspect="1"/>
          </p:cNvPicPr>
          <p:nvPr>
            <p:ph idx="1"/>
          </p:nvPr>
        </p:nvPicPr>
        <p:blipFill>
          <a:blip r:embed="rId2"/>
          <a:stretch>
            <a:fillRect/>
          </a:stretch>
        </p:blipFill>
        <p:spPr>
          <a:xfrm>
            <a:off x="7568277" y="3738837"/>
            <a:ext cx="4285384" cy="2401040"/>
          </a:xfrm>
        </p:spPr>
      </p:pic>
      <p:sp>
        <p:nvSpPr>
          <p:cNvPr id="5" name="TextBox 4">
            <a:extLst>
              <a:ext uri="{FF2B5EF4-FFF2-40B4-BE49-F238E27FC236}">
                <a16:creationId xmlns:a16="http://schemas.microsoft.com/office/drawing/2014/main" id="{9F0478E2-7BF1-4CB6-96C5-B91FB769166C}"/>
              </a:ext>
            </a:extLst>
          </p:cNvPr>
          <p:cNvSpPr txBox="1"/>
          <p:nvPr/>
        </p:nvSpPr>
        <p:spPr>
          <a:xfrm>
            <a:off x="7417376" y="6231082"/>
            <a:ext cx="47347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i="1">
                <a:ea typeface="+mn-lt"/>
                <a:cs typeface="+mn-lt"/>
              </a:rPr>
              <a:t>Politicians who did show up included; Green co-leader Sian Berry, </a:t>
            </a:r>
            <a:r>
              <a:rPr lang="en-US" sz="1200" i="1" err="1">
                <a:ea typeface="+mn-lt"/>
                <a:cs typeface="+mn-lt"/>
              </a:rPr>
              <a:t>Labour's</a:t>
            </a:r>
            <a:r>
              <a:rPr lang="en-US" sz="1200" i="1">
                <a:ea typeface="+mn-lt"/>
                <a:cs typeface="+mn-lt"/>
              </a:rPr>
              <a:t> Jeremy Corbyn, SNP’s Nicola Sturgeon, Lib Dem leader Jo Swinson</a:t>
            </a:r>
            <a:endParaRPr lang="en-US" sz="1200" i="1">
              <a:cs typeface="Calibri"/>
            </a:endParaRPr>
          </a:p>
        </p:txBody>
      </p:sp>
      <p:sp>
        <p:nvSpPr>
          <p:cNvPr id="6" name="TextBox 5">
            <a:extLst>
              <a:ext uri="{FF2B5EF4-FFF2-40B4-BE49-F238E27FC236}">
                <a16:creationId xmlns:a16="http://schemas.microsoft.com/office/drawing/2014/main" id="{0452E7C2-2AEE-4413-A512-B106D6595E7C}"/>
              </a:ext>
            </a:extLst>
          </p:cNvPr>
          <p:cNvSpPr txBox="1"/>
          <p:nvPr/>
        </p:nvSpPr>
        <p:spPr>
          <a:xfrm>
            <a:off x="96116" y="5153025"/>
            <a:ext cx="683894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BREXIT PARTY: do not believe channel four would could conduct a "fair and objective way". Believe </a:t>
            </a:r>
            <a:r>
              <a:rPr lang="en-US" err="1">
                <a:cs typeface="Calibri"/>
              </a:rPr>
              <a:t>brexit</a:t>
            </a:r>
            <a:r>
              <a:rPr lang="en-US">
                <a:cs typeface="Calibri"/>
              </a:rPr>
              <a:t> is a defining issue and believes channel 4's decision to  not include it in the debate "speaks volume about this broadcasting remain position</a:t>
            </a:r>
          </a:p>
        </p:txBody>
      </p:sp>
      <p:sp>
        <p:nvSpPr>
          <p:cNvPr id="7" name="TextBox 6">
            <a:extLst>
              <a:ext uri="{FF2B5EF4-FFF2-40B4-BE49-F238E27FC236}">
                <a16:creationId xmlns:a16="http://schemas.microsoft.com/office/drawing/2014/main" id="{7FDA0DE4-FC27-49D0-9CE7-6B5106FD9B36}"/>
              </a:ext>
            </a:extLst>
          </p:cNvPr>
          <p:cNvSpPr txBox="1"/>
          <p:nvPr/>
        </p:nvSpPr>
        <p:spPr>
          <a:xfrm>
            <a:off x="39831" y="2784765"/>
            <a:ext cx="4362449"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3"/>
              </a:rPr>
              <a:t>John Vidal</a:t>
            </a:r>
            <a:r>
              <a:rPr lang="en-US"/>
              <a:t>: 'There was surprising harmony and politeness', hours</a:t>
            </a:r>
            <a:r>
              <a:rPr lang="en-US">
                <a:ea typeface="+mn-lt"/>
                <a:cs typeface="+mn-lt"/>
              </a:rPr>
              <a:t> after the European parliament declared a climate emergency,  the man most likely to be prime minister ducked out of a debate about what most people understand is the most important issue of the age.</a:t>
            </a:r>
            <a:endParaRPr lang="en-US"/>
          </a:p>
          <a:p>
            <a:pPr algn="l"/>
            <a:endParaRPr lang="en-US">
              <a:cs typeface="Calibri"/>
            </a:endParaRPr>
          </a:p>
        </p:txBody>
      </p:sp>
      <p:sp>
        <p:nvSpPr>
          <p:cNvPr id="10" name="TextBox 9">
            <a:extLst>
              <a:ext uri="{FF2B5EF4-FFF2-40B4-BE49-F238E27FC236}">
                <a16:creationId xmlns:a16="http://schemas.microsoft.com/office/drawing/2014/main" id="{E0806244-8500-4117-9FEA-61AE3027CF85}"/>
              </a:ext>
            </a:extLst>
          </p:cNvPr>
          <p:cNvSpPr txBox="1"/>
          <p:nvPr/>
        </p:nvSpPr>
        <p:spPr>
          <a:xfrm>
            <a:off x="9175173" y="2351809"/>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
        <p:nvSpPr>
          <p:cNvPr id="14" name="TextBox 13">
            <a:extLst>
              <a:ext uri="{FF2B5EF4-FFF2-40B4-BE49-F238E27FC236}">
                <a16:creationId xmlns:a16="http://schemas.microsoft.com/office/drawing/2014/main" id="{6B41144D-4E5F-4187-B1D5-2F7520F4EE82}"/>
              </a:ext>
            </a:extLst>
          </p:cNvPr>
          <p:cNvSpPr txBox="1"/>
          <p:nvPr/>
        </p:nvSpPr>
        <p:spPr>
          <a:xfrm>
            <a:off x="70139" y="2347480"/>
            <a:ext cx="36956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Nigel </a:t>
            </a:r>
            <a:r>
              <a:rPr lang="en-US" err="1"/>
              <a:t>farage</a:t>
            </a:r>
          </a:p>
        </p:txBody>
      </p:sp>
      <p:sp>
        <p:nvSpPr>
          <p:cNvPr id="3" name="TextBox 2">
            <a:extLst>
              <a:ext uri="{FF2B5EF4-FFF2-40B4-BE49-F238E27FC236}">
                <a16:creationId xmlns:a16="http://schemas.microsoft.com/office/drawing/2014/main" id="{B463BC12-E9BD-4F15-8391-0F6E1A5403EE}"/>
              </a:ext>
            </a:extLst>
          </p:cNvPr>
          <p:cNvSpPr txBox="1"/>
          <p:nvPr/>
        </p:nvSpPr>
        <p:spPr>
          <a:xfrm>
            <a:off x="4724400" y="1647825"/>
            <a:ext cx="2743200" cy="27135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GB">
                <a:ea typeface="+mn-lt"/>
                <a:cs typeface="+mn-lt"/>
              </a:rPr>
              <a:t>Channel 4 news hosts climate debate with party leaders</a:t>
            </a:r>
            <a:endParaRPr lang="en-US">
              <a:ea typeface="+mn-lt"/>
              <a:cs typeface="+mn-lt"/>
            </a:endParaRPr>
          </a:p>
          <a:p>
            <a:pPr>
              <a:lnSpc>
                <a:spcPct val="90000"/>
              </a:lnSpc>
              <a:spcBef>
                <a:spcPts val="1000"/>
              </a:spcBef>
            </a:pPr>
            <a:r>
              <a:rPr lang="en-GB">
                <a:ea typeface="+mn-lt"/>
                <a:cs typeface="+mn-lt"/>
              </a:rPr>
              <a:t> The leaders of the labour party the liberal democrats, the green party , plyd Cymru debate hosted by channel 4 new. However there was no appearance from the Conservative</a:t>
            </a:r>
            <a:r>
              <a:rPr lang="en-US"/>
              <a:t>t</a:t>
            </a:r>
            <a:endParaRPr lang="en-US">
              <a:cs typeface="Calibri" panose="020F0502020204030204"/>
            </a:endParaRPr>
          </a:p>
        </p:txBody>
      </p:sp>
    </p:spTree>
    <p:extLst>
      <p:ext uri="{BB962C8B-B14F-4D97-AF65-F5344CB8AC3E}">
        <p14:creationId xmlns:p14="http://schemas.microsoft.com/office/powerpoint/2010/main" val="2706259289"/>
      </p:ext>
    </p:extLst>
  </p:cSld>
  <p:clrMapOvr>
    <a:masterClrMapping/>
  </p:clrMapOvr>
  <mc:AlternateContent xmlns:mc="http://schemas.openxmlformats.org/markup-compatibility/2006" xmlns:p14="http://schemas.microsoft.com/office/powerpoint/2010/main">
    <mc:Choice Requires="p14">
      <p:transition p14:dur="250" advTm="200"/>
    </mc:Choice>
    <mc:Fallback xmlns="">
      <p:transition advTm="2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826" y="211217"/>
            <a:ext cx="6449839" cy="676024"/>
          </a:xfrm>
        </p:spPr>
        <p:txBody>
          <a:bodyPr>
            <a:normAutofit fontScale="90000"/>
          </a:bodyPr>
          <a:lstStyle/>
          <a:p>
            <a:r>
              <a:rPr lang="en-GB">
                <a:cs typeface="Calibri Light"/>
              </a:rPr>
              <a:t>Blue Story to blame for brawl?</a:t>
            </a:r>
          </a:p>
        </p:txBody>
      </p:sp>
      <p:sp>
        <p:nvSpPr>
          <p:cNvPr id="3" name="Content Placeholder 2"/>
          <p:cNvSpPr>
            <a:spLocks noGrp="1"/>
          </p:cNvSpPr>
          <p:nvPr>
            <p:ph idx="1"/>
          </p:nvPr>
        </p:nvSpPr>
        <p:spPr>
          <a:xfrm>
            <a:off x="593756" y="1146614"/>
            <a:ext cx="10858877" cy="5190811"/>
          </a:xfrm>
        </p:spPr>
        <p:txBody>
          <a:bodyPr vert="horz" lIns="91440" tIns="45720" rIns="91440" bIns="45720" numCol="3" rtlCol="0" anchor="t">
            <a:normAutofit/>
          </a:bodyPr>
          <a:lstStyle/>
          <a:p>
            <a:pPr marL="0" indent="0">
              <a:buNone/>
            </a:pPr>
            <a:endParaRPr lang="en-GB" sz="1400"/>
          </a:p>
          <a:p>
            <a:pPr marL="0" indent="0">
              <a:buNone/>
            </a:pPr>
            <a:endParaRPr lang="en-GB" sz="1400"/>
          </a:p>
        </p:txBody>
      </p:sp>
      <p:sp>
        <p:nvSpPr>
          <p:cNvPr id="4" name="TextBox 3">
            <a:extLst>
              <a:ext uri="{FF2B5EF4-FFF2-40B4-BE49-F238E27FC236}">
                <a16:creationId xmlns:a16="http://schemas.microsoft.com/office/drawing/2014/main" id="{3DE3048F-6D65-4B6C-A77E-441A0FAA5466}"/>
              </a:ext>
            </a:extLst>
          </p:cNvPr>
          <p:cNvSpPr txBox="1"/>
          <p:nvPr/>
        </p:nvSpPr>
        <p:spPr>
          <a:xfrm>
            <a:off x="7395882" y="1653988"/>
            <a:ext cx="299028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Calibri"/>
              </a:rPr>
              <a:t>TIt</a:t>
            </a:r>
            <a:r>
              <a:rPr lang="en-GB">
                <a:ea typeface="+mn-lt"/>
                <a:cs typeface="+mn-lt"/>
              </a:rPr>
              <a:t> was developed from a YouTube mini-series</a:t>
            </a:r>
            <a:endParaRPr lang="en-GB">
              <a:cs typeface="Calibri"/>
            </a:endParaRPr>
          </a:p>
          <a:p>
            <a:endParaRPr lang="en-GB">
              <a:cs typeface="Calibri"/>
            </a:endParaRPr>
          </a:p>
        </p:txBody>
      </p:sp>
      <p:pic>
        <p:nvPicPr>
          <p:cNvPr id="5" name="Picture 5" descr="A group of people standing in front of a crowd posing for the camera&#10;&#10;Description generated with very high confidence">
            <a:extLst>
              <a:ext uri="{FF2B5EF4-FFF2-40B4-BE49-F238E27FC236}">
                <a16:creationId xmlns:a16="http://schemas.microsoft.com/office/drawing/2014/main" id="{52A0EC7F-21A0-4DAF-88CD-04577D3043A7}"/>
              </a:ext>
            </a:extLst>
          </p:cNvPr>
          <p:cNvPicPr>
            <a:picLocks noChangeAspect="1"/>
          </p:cNvPicPr>
          <p:nvPr/>
        </p:nvPicPr>
        <p:blipFill>
          <a:blip r:embed="rId2"/>
          <a:stretch>
            <a:fillRect/>
          </a:stretch>
        </p:blipFill>
        <p:spPr>
          <a:xfrm>
            <a:off x="9611845" y="4093229"/>
            <a:ext cx="1546413" cy="2298888"/>
          </a:xfrm>
          <a:prstGeom prst="rect">
            <a:avLst/>
          </a:prstGeom>
        </p:spPr>
      </p:pic>
      <p:sp>
        <p:nvSpPr>
          <p:cNvPr id="6" name="TextBox 5">
            <a:extLst>
              <a:ext uri="{FF2B5EF4-FFF2-40B4-BE49-F238E27FC236}">
                <a16:creationId xmlns:a16="http://schemas.microsoft.com/office/drawing/2014/main" id="{64E4D239-36EA-4C2A-8303-2BF9CA2DA35E}"/>
              </a:ext>
            </a:extLst>
          </p:cNvPr>
          <p:cNvSpPr txBox="1"/>
          <p:nvPr/>
        </p:nvSpPr>
        <p:spPr>
          <a:xfrm>
            <a:off x="628650" y="1600200"/>
            <a:ext cx="350520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ea typeface="+mn-lt"/>
                <a:cs typeface="+mn-lt"/>
              </a:rPr>
              <a:t>New film Blue Story has been banned in all Vue cinemas following violence which consisted of 100 gang members with machetes outside their Birmingham site on the 23rd of November</a:t>
            </a:r>
            <a:endParaRPr lang="en-US"/>
          </a:p>
        </p:txBody>
      </p:sp>
      <p:sp>
        <p:nvSpPr>
          <p:cNvPr id="8" name="TextBox 7">
            <a:extLst>
              <a:ext uri="{FF2B5EF4-FFF2-40B4-BE49-F238E27FC236}">
                <a16:creationId xmlns:a16="http://schemas.microsoft.com/office/drawing/2014/main" id="{CAF46CF5-C468-4D5E-A87A-F56582CEACE5}"/>
              </a:ext>
            </a:extLst>
          </p:cNvPr>
          <p:cNvSpPr txBox="1"/>
          <p:nvPr/>
        </p:nvSpPr>
        <p:spPr>
          <a:xfrm>
            <a:off x="4295775" y="1485900"/>
            <a:ext cx="2743200"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ea typeface="+mn-lt"/>
                <a:cs typeface="+mn-lt"/>
              </a:rPr>
              <a:t>The film had only come out the day before, Rapman who is also the creator of Shiro's story has expressed his disappointment on social media platform Instagram adding that "it's truly unfortunate"</a:t>
            </a:r>
            <a:endParaRPr lang="en-US">
              <a:ea typeface="+mn-lt"/>
              <a:cs typeface="+mn-lt"/>
            </a:endParaRPr>
          </a:p>
          <a:p>
            <a:pPr algn="l"/>
            <a:endParaRPr lang="en-US">
              <a:cs typeface="Calibri"/>
            </a:endParaRPr>
          </a:p>
        </p:txBody>
      </p:sp>
    </p:spTree>
    <p:extLst>
      <p:ext uri="{BB962C8B-B14F-4D97-AF65-F5344CB8AC3E}">
        <p14:creationId xmlns:p14="http://schemas.microsoft.com/office/powerpoint/2010/main" val="2690767333"/>
      </p:ext>
    </p:extLst>
  </p:cSld>
  <p:clrMapOvr>
    <a:masterClrMapping/>
  </p:clrMapOvr>
  <mc:AlternateContent xmlns:mc="http://schemas.openxmlformats.org/markup-compatibility/2006" xmlns:p14="http://schemas.microsoft.com/office/powerpoint/2010/main">
    <mc:Choice Requires="p14">
      <p:transition p14:dur="250" advTm="200"/>
    </mc:Choice>
    <mc:Fallback xmlns="">
      <p:transition advTm="2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24960" y="791435"/>
            <a:ext cx="10981613" cy="5211763"/>
          </a:xfrm>
        </p:spPr>
        <p:txBody>
          <a:bodyPr>
            <a:normAutofit/>
          </a:bodyPr>
          <a:lstStyle/>
          <a:p>
            <a:pPr algn="l"/>
            <a:endParaRPr lang="en-GB">
              <a:latin typeface="Courier New" panose="02070309020205020404" pitchFamily="49" charset="0"/>
              <a:cs typeface="Courier New" panose="02070309020205020404" pitchFamily="49" charset="0"/>
            </a:endParaRPr>
          </a:p>
          <a:p>
            <a:pPr algn="l"/>
            <a:r>
              <a:rPr lang="en-GB">
                <a:latin typeface="Courier New" panose="02070309020205020404" pitchFamily="49" charset="0"/>
                <a:cs typeface="Courier New" panose="02070309020205020404" pitchFamily="49" charset="0"/>
              </a:rPr>
              <a:t>Writing News…</a:t>
            </a:r>
          </a:p>
          <a:p>
            <a:pPr algn="l"/>
            <a:r>
              <a:rPr lang="en-GB" b="1">
                <a:latin typeface="Courier New" panose="02070309020205020404" pitchFamily="49" charset="0"/>
                <a:cs typeface="Courier New" panose="02070309020205020404" pitchFamily="49" charset="0"/>
              </a:rPr>
              <a:t>Some structures…</a:t>
            </a:r>
          </a:p>
          <a:p>
            <a:pPr algn="l"/>
            <a:endParaRPr lang="en-GB">
              <a:latin typeface="Courier New" panose="02070309020205020404" pitchFamily="49" charset="0"/>
              <a:cs typeface="Courier New" panose="02070309020205020404" pitchFamily="49" charset="0"/>
            </a:endParaRPr>
          </a:p>
          <a:p>
            <a:pPr marL="457200" indent="-457200" algn="l">
              <a:buFont typeface="Arial" panose="020B0604020202020204" pitchFamily="34" charset="0"/>
              <a:buChar char="•"/>
            </a:pPr>
            <a:endParaRPr lang="en-GB">
              <a:latin typeface="Courier New" panose="02070309020205020404" pitchFamily="49" charset="0"/>
              <a:cs typeface="Courier New" panose="02070309020205020404" pitchFamily="49" charset="0"/>
            </a:endParaRPr>
          </a:p>
          <a:p>
            <a:pPr marL="457200" indent="-457200" algn="l">
              <a:buFont typeface="+mj-lt"/>
              <a:buAutoNum type="arabicPeriod"/>
            </a:pPr>
            <a:endParaRPr lang="en-GB">
              <a:latin typeface="Courier New" panose="02070309020205020404" pitchFamily="49" charset="0"/>
              <a:cs typeface="Courier New" panose="02070309020205020404" pitchFamily="49" charset="0"/>
            </a:endParaRPr>
          </a:p>
          <a:p>
            <a:pPr algn="l"/>
            <a:endParaRPr lang="en-GB">
              <a:latin typeface="Courier New" panose="02070309020205020404" pitchFamily="49" charset="0"/>
              <a:cs typeface="Courier New" panose="02070309020205020404" pitchFamily="49" charset="0"/>
            </a:endParaRPr>
          </a:p>
          <a:p>
            <a:pPr algn="l"/>
            <a:endParaRPr lang="en-GB">
              <a:latin typeface="Courier New" panose="02070309020205020404" pitchFamily="49" charset="0"/>
              <a:cs typeface="Courier New" panose="02070309020205020404" pitchFamily="49" charset="0"/>
            </a:endParaRPr>
          </a:p>
        </p:txBody>
      </p:sp>
      <p:sp>
        <p:nvSpPr>
          <p:cNvPr id="4" name="Subtitle 2"/>
          <p:cNvSpPr txBox="1">
            <a:spLocks/>
          </p:cNvSpPr>
          <p:nvPr/>
        </p:nvSpPr>
        <p:spPr>
          <a:xfrm>
            <a:off x="2806700" y="517285"/>
            <a:ext cx="6578600" cy="7244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a:latin typeface="Courier New" panose="02070309020205020404" pitchFamily="49" charset="0"/>
                <a:cs typeface="Courier New" panose="02070309020205020404" pitchFamily="49" charset="0"/>
              </a:rPr>
              <a:t>Journalism Week 7</a:t>
            </a:r>
          </a:p>
        </p:txBody>
      </p:sp>
      <p:pic>
        <p:nvPicPr>
          <p:cNvPr id="5" name="Picture 2" descr="https://upload.wikimedia.org/wikipedia/commons/thumb/c/ca/Inverted_pyramid_2.svg/400px-Inverted_pyramid_2.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006" y="2457452"/>
            <a:ext cx="3810000" cy="324802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train cartoon outline&quot;"/>
          <p:cNvPicPr>
            <a:picLocks noChangeAspect="1" noChangeArrowheads="1"/>
          </p:cNvPicPr>
          <p:nvPr/>
        </p:nvPicPr>
        <p:blipFill rotWithShape="1">
          <a:blip r:embed="rId3">
            <a:extLst>
              <a:ext uri="{28A0092B-C50C-407E-A947-70E740481C1C}">
                <a14:useLocalDpi xmlns:a14="http://schemas.microsoft.com/office/drawing/2010/main" val="0"/>
              </a:ext>
            </a:extLst>
          </a:blip>
          <a:srcRect t="32001"/>
          <a:stretch/>
        </p:blipFill>
        <p:spPr bwMode="auto">
          <a:xfrm flipH="1">
            <a:off x="4019736" y="3901887"/>
            <a:ext cx="6399071" cy="30193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186346" y="1870562"/>
            <a:ext cx="3555120" cy="2308324"/>
          </a:xfrm>
          <a:prstGeom prst="rect">
            <a:avLst/>
          </a:prstGeom>
          <a:noFill/>
        </p:spPr>
        <p:txBody>
          <a:bodyPr wrap="square" rtlCol="0">
            <a:spAutoFit/>
          </a:bodyPr>
          <a:lstStyle/>
          <a:p>
            <a:pPr marL="342900" indent="-342900">
              <a:buFont typeface="+mj-lt"/>
              <a:buAutoNum type="arabicPeriod"/>
            </a:pPr>
            <a:r>
              <a:rPr lang="en-GB"/>
              <a:t>Introduction – short and sharp</a:t>
            </a:r>
          </a:p>
          <a:p>
            <a:pPr marL="342900" indent="-342900">
              <a:buFont typeface="+mj-lt"/>
              <a:buAutoNum type="arabicPeriod"/>
            </a:pPr>
            <a:r>
              <a:rPr lang="en-GB"/>
              <a:t>Elaboration – other important angles (more WWWWWHWN) and best quotes</a:t>
            </a:r>
          </a:p>
          <a:p>
            <a:pPr marL="342900" indent="-342900">
              <a:buFont typeface="+mj-lt"/>
              <a:buAutoNum type="arabicPeriod"/>
            </a:pPr>
            <a:r>
              <a:rPr lang="en-GB"/>
              <a:t>Chronology and detail</a:t>
            </a:r>
          </a:p>
          <a:p>
            <a:pPr marL="342900" indent="-342900">
              <a:buFont typeface="+mj-lt"/>
              <a:buAutoNum type="arabicPeriod"/>
            </a:pPr>
            <a:r>
              <a:rPr lang="en-GB"/>
              <a:t>Loose ends</a:t>
            </a:r>
          </a:p>
          <a:p>
            <a:pPr marL="342900" indent="-342900">
              <a:buFont typeface="+mj-lt"/>
              <a:buAutoNum type="arabicPeriod"/>
            </a:pPr>
            <a:endParaRPr lang="en-GB"/>
          </a:p>
          <a:p>
            <a:r>
              <a:rPr lang="en-GB"/>
              <a:t>(From NCTJ Guide)</a:t>
            </a:r>
          </a:p>
        </p:txBody>
      </p:sp>
      <p:sp>
        <p:nvSpPr>
          <p:cNvPr id="7" name="TextBox 6"/>
          <p:cNvSpPr txBox="1"/>
          <p:nvPr/>
        </p:nvSpPr>
        <p:spPr>
          <a:xfrm>
            <a:off x="7963906" y="5226886"/>
            <a:ext cx="1421394" cy="369332"/>
          </a:xfrm>
          <a:prstGeom prst="rect">
            <a:avLst/>
          </a:prstGeom>
          <a:solidFill>
            <a:schemeClr val="bg1"/>
          </a:solidFill>
          <a:ln>
            <a:solidFill>
              <a:schemeClr val="tx1"/>
            </a:solidFill>
          </a:ln>
        </p:spPr>
        <p:txBody>
          <a:bodyPr wrap="square" rtlCol="0">
            <a:spAutoFit/>
          </a:bodyPr>
          <a:lstStyle/>
          <a:p>
            <a:r>
              <a:rPr lang="en-GB"/>
              <a:t>Introduction</a:t>
            </a:r>
          </a:p>
        </p:txBody>
      </p:sp>
      <p:sp>
        <p:nvSpPr>
          <p:cNvPr id="9" name="TextBox 8"/>
          <p:cNvSpPr txBox="1"/>
          <p:nvPr/>
        </p:nvSpPr>
        <p:spPr>
          <a:xfrm>
            <a:off x="6770789" y="5336146"/>
            <a:ext cx="625892" cy="369332"/>
          </a:xfrm>
          <a:prstGeom prst="rect">
            <a:avLst/>
          </a:prstGeom>
          <a:solidFill>
            <a:schemeClr val="bg1"/>
          </a:solidFill>
          <a:ln>
            <a:solidFill>
              <a:schemeClr val="tx1"/>
            </a:solidFill>
          </a:ln>
        </p:spPr>
        <p:txBody>
          <a:bodyPr wrap="square" rtlCol="0">
            <a:spAutoFit/>
          </a:bodyPr>
          <a:lstStyle/>
          <a:p>
            <a:r>
              <a:rPr lang="en-GB"/>
              <a:t>VIPs</a:t>
            </a:r>
          </a:p>
        </p:txBody>
      </p:sp>
      <p:sp>
        <p:nvSpPr>
          <p:cNvPr id="10" name="TextBox 9"/>
          <p:cNvSpPr txBox="1"/>
          <p:nvPr/>
        </p:nvSpPr>
        <p:spPr>
          <a:xfrm>
            <a:off x="5433371" y="5274628"/>
            <a:ext cx="880773" cy="461665"/>
          </a:xfrm>
          <a:prstGeom prst="rect">
            <a:avLst/>
          </a:prstGeom>
          <a:solidFill>
            <a:schemeClr val="bg1"/>
          </a:solidFill>
          <a:ln>
            <a:solidFill>
              <a:schemeClr val="tx1"/>
            </a:solidFill>
          </a:ln>
        </p:spPr>
        <p:txBody>
          <a:bodyPr wrap="square" rtlCol="0">
            <a:spAutoFit/>
          </a:bodyPr>
          <a:lstStyle/>
          <a:p>
            <a:r>
              <a:rPr lang="en-GB" sz="1200"/>
              <a:t>Standard</a:t>
            </a:r>
          </a:p>
          <a:p>
            <a:r>
              <a:rPr lang="en-GB" sz="1200"/>
              <a:t>Passengers</a:t>
            </a:r>
          </a:p>
        </p:txBody>
      </p:sp>
      <p:sp>
        <p:nvSpPr>
          <p:cNvPr id="11" name="TextBox 10"/>
          <p:cNvSpPr txBox="1"/>
          <p:nvPr/>
        </p:nvSpPr>
        <p:spPr>
          <a:xfrm>
            <a:off x="4287446" y="5382312"/>
            <a:ext cx="763893" cy="276999"/>
          </a:xfrm>
          <a:prstGeom prst="rect">
            <a:avLst/>
          </a:prstGeom>
          <a:solidFill>
            <a:schemeClr val="bg1"/>
          </a:solidFill>
          <a:ln>
            <a:solidFill>
              <a:schemeClr val="tx1"/>
            </a:solidFill>
          </a:ln>
        </p:spPr>
        <p:txBody>
          <a:bodyPr wrap="square" rtlCol="0">
            <a:spAutoFit/>
          </a:bodyPr>
          <a:lstStyle/>
          <a:p>
            <a:r>
              <a:rPr lang="en-GB" sz="1200"/>
              <a:t>Parcels</a:t>
            </a:r>
          </a:p>
        </p:txBody>
      </p:sp>
    </p:spTree>
    <p:extLst>
      <p:ext uri="{BB962C8B-B14F-4D97-AF65-F5344CB8AC3E}">
        <p14:creationId xmlns:p14="http://schemas.microsoft.com/office/powerpoint/2010/main" val="2955373330"/>
      </p:ext>
    </p:extLst>
  </p:cSld>
  <p:clrMapOvr>
    <a:masterClrMapping/>
  </p:clrMapOvr>
  <mc:AlternateContent xmlns:mc="http://schemas.openxmlformats.org/markup-compatibility/2006" xmlns:p14="http://schemas.microsoft.com/office/powerpoint/2010/main">
    <mc:Choice Requires="p14">
      <p:transition p14:dur="250" advTm="200"/>
    </mc:Choice>
    <mc:Fallback xmlns="">
      <p:transition advTm="2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fade">
                                      <p:cBhvr>
                                        <p:cTn id="23" dur="500"/>
                                        <p:tgtEl>
                                          <p:spTgt spid="102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3203" y="288409"/>
            <a:ext cx="10981613" cy="1533972"/>
          </a:xfrm>
        </p:spPr>
        <p:txBody>
          <a:bodyPr>
            <a:normAutofit/>
          </a:bodyPr>
          <a:lstStyle/>
          <a:p>
            <a:pPr algn="l"/>
            <a:endParaRPr lang="en-GB">
              <a:latin typeface="Courier New" panose="02070309020205020404" pitchFamily="49" charset="0"/>
              <a:cs typeface="Courier New" panose="02070309020205020404" pitchFamily="49" charset="0"/>
            </a:endParaRPr>
          </a:p>
          <a:p>
            <a:pPr algn="l"/>
            <a:r>
              <a:rPr lang="en-GB">
                <a:latin typeface="Courier New" panose="02070309020205020404" pitchFamily="49" charset="0"/>
                <a:cs typeface="Courier New" panose="02070309020205020404" pitchFamily="49" charset="0"/>
              </a:rPr>
              <a:t>Writing News…</a:t>
            </a:r>
          </a:p>
          <a:p>
            <a:pPr algn="l"/>
            <a:r>
              <a:rPr lang="en-GB" b="1">
                <a:latin typeface="Courier New" panose="02070309020205020404" pitchFamily="49" charset="0"/>
                <a:cs typeface="Courier New" panose="02070309020205020404" pitchFamily="49" charset="0"/>
              </a:rPr>
              <a:t>Or Use a Series of Questions…  and Answers</a:t>
            </a:r>
          </a:p>
          <a:p>
            <a:pPr algn="l"/>
            <a:endParaRPr lang="en-GB">
              <a:latin typeface="Courier New" panose="02070309020205020404" pitchFamily="49" charset="0"/>
              <a:cs typeface="Courier New" panose="02070309020205020404" pitchFamily="49" charset="0"/>
            </a:endParaRPr>
          </a:p>
        </p:txBody>
      </p:sp>
      <p:sp>
        <p:nvSpPr>
          <p:cNvPr id="4" name="Subtitle 2"/>
          <p:cNvSpPr txBox="1">
            <a:spLocks/>
          </p:cNvSpPr>
          <p:nvPr/>
        </p:nvSpPr>
        <p:spPr>
          <a:xfrm>
            <a:off x="2888181" y="330967"/>
            <a:ext cx="6578600" cy="7244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a:latin typeface="Courier New" panose="02070309020205020404" pitchFamily="49" charset="0"/>
                <a:cs typeface="Courier New" panose="02070309020205020404" pitchFamily="49" charset="0"/>
              </a:rPr>
              <a:t>Journalism Week 7</a:t>
            </a:r>
          </a:p>
        </p:txBody>
      </p:sp>
      <p:sp>
        <p:nvSpPr>
          <p:cNvPr id="2" name="TextBox 1"/>
          <p:cNvSpPr txBox="1"/>
          <p:nvPr/>
        </p:nvSpPr>
        <p:spPr>
          <a:xfrm>
            <a:off x="829335" y="1707995"/>
            <a:ext cx="10049347" cy="5509200"/>
          </a:xfrm>
          <a:prstGeom prst="rect">
            <a:avLst/>
          </a:prstGeom>
          <a:noFill/>
        </p:spPr>
        <p:txBody>
          <a:bodyPr wrap="square" rtlCol="0">
            <a:spAutoFit/>
          </a:bodyPr>
          <a:lstStyle/>
          <a:p>
            <a:r>
              <a:rPr lang="en-GB" sz="1600" i="1"/>
              <a:t>A </a:t>
            </a:r>
            <a:r>
              <a:rPr lang="en-GB" sz="1600" i="1" err="1"/>
              <a:t>Midthorpe</a:t>
            </a:r>
            <a:r>
              <a:rPr lang="en-GB" sz="1600" i="1"/>
              <a:t> schoolgirl is flying across the world for a night out with chart-topping mega-group Desert Penguins</a:t>
            </a:r>
          </a:p>
          <a:p>
            <a:endParaRPr lang="en-GB" sz="1600" i="1"/>
          </a:p>
          <a:p>
            <a:r>
              <a:rPr lang="en-GB" sz="1600"/>
              <a:t>Reader: Lucky girl. Do I know her? How did she manage that?</a:t>
            </a:r>
          </a:p>
          <a:p>
            <a:endParaRPr lang="en-GB" sz="1600"/>
          </a:p>
          <a:p>
            <a:r>
              <a:rPr lang="en-GB" sz="1600" i="1"/>
              <a:t>Gemma </a:t>
            </a:r>
            <a:r>
              <a:rPr lang="en-GB" sz="1600" i="1" err="1"/>
              <a:t>Gumley</a:t>
            </a:r>
            <a:r>
              <a:rPr lang="en-GB" sz="1600" i="1"/>
              <a:t>, 17, won the dream trip in a fanzine competition.</a:t>
            </a:r>
          </a:p>
          <a:p>
            <a:endParaRPr lang="en-GB" sz="1600" i="1"/>
          </a:p>
          <a:p>
            <a:r>
              <a:rPr lang="en-GB" sz="1600"/>
              <a:t>Reader: Dream trip? What's going to happen?</a:t>
            </a:r>
          </a:p>
          <a:p>
            <a:endParaRPr lang="en-GB" sz="1600"/>
          </a:p>
          <a:p>
            <a:r>
              <a:rPr lang="en-GB" sz="1600" i="1"/>
              <a:t>She will stay in a five star hotel on the group's exclusive Caribbean island, be wined and dined by all five Penguins, and then dance the night away with the star of her choice.</a:t>
            </a:r>
          </a:p>
          <a:p>
            <a:endParaRPr lang="en-GB" sz="1600" i="1"/>
          </a:p>
          <a:p>
            <a:r>
              <a:rPr lang="en-GB" sz="1600"/>
              <a:t>Reader: And all she had to do was enter a competition?</a:t>
            </a:r>
          </a:p>
          <a:p>
            <a:endParaRPr lang="en-GB" sz="1600"/>
          </a:p>
          <a:p>
            <a:r>
              <a:rPr lang="en-GB" sz="1600" i="1"/>
              <a:t>Gemma, a sixth-former at </a:t>
            </a:r>
            <a:r>
              <a:rPr lang="en-GB" sz="1600" i="1" err="1"/>
              <a:t>Midthorpe</a:t>
            </a:r>
            <a:r>
              <a:rPr lang="en-GB" sz="1600" i="1"/>
              <a:t> Comprehensive, came first out of 12,000 contestants challenged to guess the group's combined weight.</a:t>
            </a:r>
          </a:p>
          <a:p>
            <a:endParaRPr lang="en-GB" sz="1600" i="1"/>
          </a:p>
          <a:p>
            <a:r>
              <a:rPr lang="en-GB" sz="1600"/>
              <a:t>Reader: I'll be she's over the moon.</a:t>
            </a:r>
          </a:p>
          <a:p>
            <a:endParaRPr lang="en-GB" sz="1600"/>
          </a:p>
          <a:p>
            <a:r>
              <a:rPr lang="en-GB" sz="1600" i="1"/>
              <a:t>'I'm over the moon,' said Gemma after hearing the news yesterday at her home in </a:t>
            </a:r>
            <a:r>
              <a:rPr lang="en-GB" sz="1600" i="1" err="1"/>
              <a:t>Grimsdyke</a:t>
            </a:r>
            <a:r>
              <a:rPr lang="en-GB" sz="1600" i="1"/>
              <a:t> Close, </a:t>
            </a:r>
            <a:r>
              <a:rPr lang="en-GB" sz="1600" i="1" err="1"/>
              <a:t>Midthorpe</a:t>
            </a:r>
            <a:r>
              <a:rPr lang="en-GB" sz="1600" i="1"/>
              <a:t>…</a:t>
            </a:r>
          </a:p>
          <a:p>
            <a:endParaRPr lang="en-GB" sz="1600"/>
          </a:p>
          <a:p>
            <a:endParaRPr lang="en-GB" sz="1600" i="1"/>
          </a:p>
          <a:p>
            <a:endParaRPr lang="en-GB" sz="1600" i="1"/>
          </a:p>
        </p:txBody>
      </p:sp>
    </p:spTree>
    <p:extLst>
      <p:ext uri="{BB962C8B-B14F-4D97-AF65-F5344CB8AC3E}">
        <p14:creationId xmlns:p14="http://schemas.microsoft.com/office/powerpoint/2010/main" val="2715151328"/>
      </p:ext>
    </p:extLst>
  </p:cSld>
  <p:clrMapOvr>
    <a:masterClrMapping/>
  </p:clrMapOvr>
  <mc:AlternateContent xmlns:mc="http://schemas.openxmlformats.org/markup-compatibility/2006" xmlns:p14="http://schemas.microsoft.com/office/powerpoint/2010/main">
    <mc:Choice Requires="p14">
      <p:transition p14:dur="250" advTm="200"/>
    </mc:Choice>
    <mc:Fallback xmlns="">
      <p:transition advTm="2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fade">
                                      <p:cBhvr>
                                        <p:cTn id="32" dur="500"/>
                                        <p:tgtEl>
                                          <p:spTgt spid="2">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12" end="12"/>
                                            </p:txEl>
                                          </p:spTgt>
                                        </p:tgtEl>
                                        <p:attrNameLst>
                                          <p:attrName>style.visibility</p:attrName>
                                        </p:attrNameLst>
                                      </p:cBhvr>
                                      <p:to>
                                        <p:strVal val="visible"/>
                                      </p:to>
                                    </p:set>
                                    <p:animEffect transition="in" filter="fade">
                                      <p:cBhvr>
                                        <p:cTn id="37" dur="500"/>
                                        <p:tgtEl>
                                          <p:spTgt spid="2">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14" end="14"/>
                                            </p:txEl>
                                          </p:spTgt>
                                        </p:tgtEl>
                                        <p:attrNameLst>
                                          <p:attrName>style.visibility</p:attrName>
                                        </p:attrNameLst>
                                      </p:cBhvr>
                                      <p:to>
                                        <p:strVal val="visible"/>
                                      </p:to>
                                    </p:set>
                                    <p:animEffect transition="in" filter="fade">
                                      <p:cBhvr>
                                        <p:cTn id="42" dur="500"/>
                                        <p:tgtEl>
                                          <p:spTgt spid="2">
                                            <p:txEl>
                                              <p:pRg st="14" end="1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16" end="16"/>
                                            </p:txEl>
                                          </p:spTgt>
                                        </p:tgtEl>
                                        <p:attrNameLst>
                                          <p:attrName>style.visibility</p:attrName>
                                        </p:attrNameLst>
                                      </p:cBhvr>
                                      <p:to>
                                        <p:strVal val="visible"/>
                                      </p:to>
                                    </p:set>
                                    <p:animEffect transition="in" filter="fade">
                                      <p:cBhvr>
                                        <p:cTn id="47" dur="500"/>
                                        <p:tgtEl>
                                          <p:spTgt spid="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2193" y="64457"/>
            <a:ext cx="7315200" cy="1876425"/>
          </a:xfrm>
          <a:prstGeom prst="rect">
            <a:avLst/>
          </a:prstGeom>
        </p:spPr>
      </p:pic>
      <p:pic>
        <p:nvPicPr>
          <p:cNvPr id="5" name="Picture 4"/>
          <p:cNvPicPr>
            <a:picLocks noChangeAspect="1"/>
          </p:cNvPicPr>
          <p:nvPr/>
        </p:nvPicPr>
        <p:blipFill>
          <a:blip r:embed="rId3"/>
          <a:stretch>
            <a:fillRect/>
          </a:stretch>
        </p:blipFill>
        <p:spPr>
          <a:xfrm>
            <a:off x="437584" y="2209801"/>
            <a:ext cx="5610225" cy="2438400"/>
          </a:xfrm>
          <a:prstGeom prst="rect">
            <a:avLst/>
          </a:prstGeom>
        </p:spPr>
      </p:pic>
      <p:pic>
        <p:nvPicPr>
          <p:cNvPr id="6" name="Picture 5"/>
          <p:cNvPicPr>
            <a:picLocks noChangeAspect="1"/>
          </p:cNvPicPr>
          <p:nvPr/>
        </p:nvPicPr>
        <p:blipFill>
          <a:blip r:embed="rId4"/>
          <a:stretch>
            <a:fillRect/>
          </a:stretch>
        </p:blipFill>
        <p:spPr>
          <a:xfrm>
            <a:off x="6258491" y="778173"/>
            <a:ext cx="5495925" cy="3400425"/>
          </a:xfrm>
          <a:prstGeom prst="rect">
            <a:avLst/>
          </a:prstGeom>
        </p:spPr>
      </p:pic>
      <p:pic>
        <p:nvPicPr>
          <p:cNvPr id="7" name="Picture 6"/>
          <p:cNvPicPr>
            <a:picLocks noChangeAspect="1"/>
          </p:cNvPicPr>
          <p:nvPr/>
        </p:nvPicPr>
        <p:blipFill>
          <a:blip r:embed="rId5"/>
          <a:stretch>
            <a:fillRect/>
          </a:stretch>
        </p:blipFill>
        <p:spPr>
          <a:xfrm>
            <a:off x="6153716" y="4104237"/>
            <a:ext cx="5600700" cy="2590800"/>
          </a:xfrm>
          <a:prstGeom prst="rect">
            <a:avLst/>
          </a:prstGeom>
        </p:spPr>
      </p:pic>
    </p:spTree>
    <p:extLst>
      <p:ext uri="{BB962C8B-B14F-4D97-AF65-F5344CB8AC3E}">
        <p14:creationId xmlns:p14="http://schemas.microsoft.com/office/powerpoint/2010/main" val="1825264349"/>
      </p:ext>
    </p:extLst>
  </p:cSld>
  <p:clrMapOvr>
    <a:masterClrMapping/>
  </p:clrMapOvr>
  <mc:AlternateContent xmlns:mc="http://schemas.openxmlformats.org/markup-compatibility/2006" xmlns:p14="http://schemas.microsoft.com/office/powerpoint/2010/main">
    <mc:Choice Requires="p14">
      <p:transition p14:dur="250" advTm="200"/>
    </mc:Choice>
    <mc:Fallback xmlns="">
      <p:transition advTm="2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847975" y="947737"/>
            <a:ext cx="6496050" cy="4962525"/>
          </a:xfrm>
          <a:prstGeom prst="rect">
            <a:avLst/>
          </a:prstGeom>
        </p:spPr>
      </p:pic>
    </p:spTree>
    <p:extLst>
      <p:ext uri="{BB962C8B-B14F-4D97-AF65-F5344CB8AC3E}">
        <p14:creationId xmlns:p14="http://schemas.microsoft.com/office/powerpoint/2010/main" val="3389858580"/>
      </p:ext>
    </p:extLst>
  </p:cSld>
  <p:clrMapOvr>
    <a:masterClrMapping/>
  </p:clrMapOvr>
  <mc:AlternateContent xmlns:mc="http://schemas.openxmlformats.org/markup-compatibility/2006" xmlns:p14="http://schemas.microsoft.com/office/powerpoint/2010/main">
    <mc:Choice Requires="p14">
      <p:transition p14:dur="250" advTm="200"/>
    </mc:Choice>
    <mc:Fallback xmlns="">
      <p:transition advTm="2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310" y="693180"/>
            <a:ext cx="10981613" cy="3779232"/>
          </a:xfrm>
        </p:spPr>
        <p:txBody>
          <a:bodyPr vert="horz" lIns="91440" tIns="45720" rIns="91440" bIns="45720" rtlCol="0" anchor="t">
            <a:normAutofit fontScale="92500" lnSpcReduction="20000"/>
          </a:bodyPr>
          <a:lstStyle/>
          <a:p>
            <a:pPr algn="l"/>
            <a:endParaRPr lang="en-GB">
              <a:latin typeface="Courier New" panose="02070309020205020404" pitchFamily="49" charset="0"/>
              <a:cs typeface="Courier New" panose="02070309020205020404" pitchFamily="49" charset="0"/>
            </a:endParaRPr>
          </a:p>
          <a:p>
            <a:pPr algn="l"/>
            <a:r>
              <a:rPr lang="en-GB">
                <a:latin typeface="Courier New" panose="02070309020205020404" pitchFamily="49" charset="0"/>
                <a:cs typeface="Courier New" panose="02070309020205020404" pitchFamily="49" charset="0"/>
              </a:rPr>
              <a:t>Writing News…</a:t>
            </a:r>
          </a:p>
          <a:p>
            <a:pPr algn="l"/>
            <a:r>
              <a:rPr lang="en-GB" b="1">
                <a:latin typeface="Courier New" panose="02070309020205020404" pitchFamily="49" charset="0"/>
                <a:cs typeface="Courier New" panose="02070309020205020404" pitchFamily="49" charset="0"/>
              </a:rPr>
              <a:t>Now you try</a:t>
            </a:r>
          </a:p>
          <a:p>
            <a:pPr marL="457200" indent="-457200" algn="l">
              <a:buFont typeface="+mj-lt"/>
              <a:buAutoNum type="arabicPeriod"/>
            </a:pPr>
            <a:r>
              <a:rPr lang="en-GB" b="1">
                <a:latin typeface="Courier New"/>
                <a:cs typeface="Courier New"/>
              </a:rPr>
              <a:t>Use either the question and answer method, or the train, or the inverted pyramid to write a 400 word article</a:t>
            </a:r>
          </a:p>
          <a:p>
            <a:pPr marL="457200" indent="-457200" algn="l">
              <a:buFont typeface="+mj-lt"/>
              <a:buAutoNum type="arabicPeriod"/>
            </a:pPr>
            <a:r>
              <a:rPr lang="en-GB" b="1">
                <a:latin typeface="Courier New"/>
                <a:cs typeface="Courier New"/>
              </a:rPr>
              <a:t>All pars must be around 20 words each</a:t>
            </a:r>
          </a:p>
          <a:p>
            <a:pPr marL="457200" indent="-457200" algn="l">
              <a:buFont typeface="+mj-lt"/>
              <a:buAutoNum type="arabicPeriod"/>
            </a:pPr>
            <a:r>
              <a:rPr lang="en-GB" b="1">
                <a:latin typeface="Courier New"/>
                <a:cs typeface="Courier New"/>
              </a:rPr>
              <a:t>Use one of the introductions you wrote last week as a starting point</a:t>
            </a:r>
          </a:p>
          <a:p>
            <a:pPr marL="457200" indent="-457200" algn="l">
              <a:buFont typeface="+mj-lt"/>
              <a:buAutoNum type="arabicPeriod"/>
            </a:pPr>
            <a:r>
              <a:rPr lang="en-GB" b="1">
                <a:latin typeface="Courier New"/>
                <a:cs typeface="Courier New"/>
              </a:rPr>
              <a:t>Type your copy into the document that has been sent to you. Remember to sign in! </a:t>
            </a:r>
            <a:endParaRPr lang="en-GB" b="1">
              <a:latin typeface="Courier New" panose="02070309020205020404" pitchFamily="49" charset="0"/>
              <a:cs typeface="Courier New" panose="02070309020205020404" pitchFamily="49" charset="0"/>
            </a:endParaRPr>
          </a:p>
          <a:p>
            <a:pPr marL="457200" indent="-457200" algn="l">
              <a:buFont typeface="+mj-lt"/>
              <a:buAutoNum type="arabicPeriod"/>
            </a:pPr>
            <a:r>
              <a:rPr lang="en-GB" b="1">
                <a:latin typeface="Courier New"/>
                <a:cs typeface="Courier New"/>
              </a:rPr>
              <a:t>Put the headline up at the end.</a:t>
            </a:r>
          </a:p>
          <a:p>
            <a:pPr algn="l"/>
            <a:endParaRPr lang="en-GB">
              <a:latin typeface="Courier New" panose="02070309020205020404" pitchFamily="49" charset="0"/>
              <a:cs typeface="Courier New" panose="02070309020205020404" pitchFamily="49" charset="0"/>
            </a:endParaRPr>
          </a:p>
          <a:p>
            <a:pPr algn="l"/>
            <a:endParaRPr lang="en-GB">
              <a:latin typeface="Courier New" panose="02070309020205020404" pitchFamily="49" charset="0"/>
              <a:cs typeface="Courier New" panose="02070309020205020404" pitchFamily="49" charset="0"/>
            </a:endParaRPr>
          </a:p>
          <a:p>
            <a:pPr marL="457200" indent="-457200" algn="l">
              <a:buFont typeface="Arial" panose="020B0604020202020204" pitchFamily="34" charset="0"/>
              <a:buChar char="•"/>
            </a:pPr>
            <a:endParaRPr lang="en-GB">
              <a:latin typeface="Courier New" panose="02070309020205020404" pitchFamily="49" charset="0"/>
              <a:cs typeface="Courier New" panose="02070309020205020404" pitchFamily="49" charset="0"/>
            </a:endParaRPr>
          </a:p>
          <a:p>
            <a:pPr algn="l"/>
            <a:endParaRPr lang="en-GB">
              <a:latin typeface="Courier New" panose="02070309020205020404" pitchFamily="49" charset="0"/>
              <a:cs typeface="Courier New" panose="02070309020205020404" pitchFamily="49" charset="0"/>
            </a:endParaRPr>
          </a:p>
          <a:p>
            <a:pPr algn="l"/>
            <a:endParaRPr lang="en-GB">
              <a:latin typeface="Courier New" panose="02070309020205020404" pitchFamily="49" charset="0"/>
              <a:cs typeface="Courier New" panose="02070309020205020404" pitchFamily="49" charset="0"/>
            </a:endParaRPr>
          </a:p>
        </p:txBody>
      </p:sp>
      <p:sp>
        <p:nvSpPr>
          <p:cNvPr id="4" name="Subtitle 2"/>
          <p:cNvSpPr txBox="1">
            <a:spLocks/>
          </p:cNvSpPr>
          <p:nvPr/>
        </p:nvSpPr>
        <p:spPr>
          <a:xfrm>
            <a:off x="2582816" y="567112"/>
            <a:ext cx="6578600" cy="7244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a:latin typeface="Courier New" panose="02070309020205020404" pitchFamily="49" charset="0"/>
                <a:cs typeface="Courier New" panose="02070309020205020404" pitchFamily="49" charset="0"/>
              </a:rPr>
              <a:t>Journalism Week 7</a:t>
            </a:r>
          </a:p>
        </p:txBody>
      </p:sp>
    </p:spTree>
    <p:extLst>
      <p:ext uri="{BB962C8B-B14F-4D97-AF65-F5344CB8AC3E}">
        <p14:creationId xmlns:p14="http://schemas.microsoft.com/office/powerpoint/2010/main" val="1270851358"/>
      </p:ext>
    </p:extLst>
  </p:cSld>
  <p:clrMapOvr>
    <a:masterClrMapping/>
  </p:clrMapOvr>
  <mc:AlternateContent xmlns:mc="http://schemas.openxmlformats.org/markup-compatibility/2006" xmlns:p14="http://schemas.microsoft.com/office/powerpoint/2010/main">
    <mc:Choice Requires="p14">
      <p:transition p14:dur="250" advTm="200"/>
    </mc:Choice>
    <mc:Fallback xmlns="">
      <p:transition advTm="2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screenshot of text&#10;&#10;Description generated with very high confidence">
            <a:extLst>
              <a:ext uri="{FF2B5EF4-FFF2-40B4-BE49-F238E27FC236}">
                <a16:creationId xmlns:a16="http://schemas.microsoft.com/office/drawing/2014/main" id="{BCFF88F8-095A-4342-B8E6-9066EB342F35}"/>
              </a:ext>
            </a:extLst>
          </p:cNvPr>
          <p:cNvPicPr>
            <a:picLocks noChangeAspect="1"/>
          </p:cNvPicPr>
          <p:nvPr/>
        </p:nvPicPr>
        <p:blipFill>
          <a:blip r:embed="rId2"/>
          <a:stretch>
            <a:fillRect/>
          </a:stretch>
        </p:blipFill>
        <p:spPr>
          <a:xfrm>
            <a:off x="534324" y="379341"/>
            <a:ext cx="4812722" cy="3142296"/>
          </a:xfrm>
          <a:prstGeom prst="rect">
            <a:avLst/>
          </a:prstGeom>
        </p:spPr>
      </p:pic>
      <p:pic>
        <p:nvPicPr>
          <p:cNvPr id="4" name="Picture 4" descr="A picture containing indoor, bottle, photo, table&#10;&#10;Description generated with very high confidence">
            <a:extLst>
              <a:ext uri="{FF2B5EF4-FFF2-40B4-BE49-F238E27FC236}">
                <a16:creationId xmlns:a16="http://schemas.microsoft.com/office/drawing/2014/main" id="{3CC7271E-8A8D-4F43-A1A2-32AB293838A0}"/>
              </a:ext>
            </a:extLst>
          </p:cNvPr>
          <p:cNvPicPr>
            <a:picLocks noChangeAspect="1"/>
          </p:cNvPicPr>
          <p:nvPr/>
        </p:nvPicPr>
        <p:blipFill>
          <a:blip r:embed="rId3"/>
          <a:stretch>
            <a:fillRect/>
          </a:stretch>
        </p:blipFill>
        <p:spPr>
          <a:xfrm>
            <a:off x="2563091" y="4145911"/>
            <a:ext cx="8666480" cy="2035126"/>
          </a:xfrm>
          <a:prstGeom prst="rect">
            <a:avLst/>
          </a:prstGeom>
        </p:spPr>
      </p:pic>
    </p:spTree>
    <p:extLst>
      <p:ext uri="{BB962C8B-B14F-4D97-AF65-F5344CB8AC3E}">
        <p14:creationId xmlns:p14="http://schemas.microsoft.com/office/powerpoint/2010/main" val="2772446498"/>
      </p:ext>
    </p:extLst>
  </p:cSld>
  <p:clrMapOvr>
    <a:masterClrMapping/>
  </p:clrMapOvr>
  <mc:AlternateContent xmlns:mc="http://schemas.openxmlformats.org/markup-compatibility/2006" xmlns:p14="http://schemas.microsoft.com/office/powerpoint/2010/main">
    <mc:Choice Requires="p14">
      <p:transition p14:dur="250" advTm="200"/>
    </mc:Choice>
    <mc:Fallback xmlns="">
      <p:transition advTm="2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969AFB1-BEA6-451A-B93A-A881D07D4B08}"/>
              </a:ext>
            </a:extLst>
          </p:cNvPr>
          <p:cNvSpPr>
            <a:spLocks noGrp="1"/>
          </p:cNvSpPr>
          <p:nvPr>
            <p:ph idx="1"/>
          </p:nvPr>
        </p:nvSpPr>
        <p:spPr>
          <a:xfrm>
            <a:off x="373744" y="2323193"/>
            <a:ext cx="3736973" cy="4705122"/>
          </a:xfrm>
        </p:spPr>
        <p:txBody>
          <a:bodyPr vert="horz" lIns="91440" tIns="45720" rIns="91440" bIns="45720" rtlCol="0" anchor="t">
            <a:normAutofit/>
          </a:bodyPr>
          <a:lstStyle/>
          <a:p>
            <a:pPr marL="0" indent="0">
              <a:buNone/>
            </a:pPr>
            <a:r>
              <a:rPr lang="en-US" sz="2000" b="1">
                <a:cs typeface="Calibri"/>
              </a:rPr>
              <a:t>A woman's daily dog walk took a nasty turn when she was standing on Guildford Bridge as it collapsed and disappeared into the river beneath her.</a:t>
            </a:r>
          </a:p>
          <a:p>
            <a:pPr marL="0" indent="0">
              <a:buNone/>
            </a:pPr>
            <a:r>
              <a:rPr lang="en-US" sz="1800">
                <a:cs typeface="Calibri"/>
              </a:rPr>
              <a:t>Julie Powell, 34 and pregnant, was enjoying the quaint countryside scene when the footbridge at </a:t>
            </a:r>
            <a:r>
              <a:rPr lang="en-US" sz="1800" err="1">
                <a:cs typeface="Calibri"/>
              </a:rPr>
              <a:t>Millmead</a:t>
            </a:r>
            <a:r>
              <a:rPr lang="en-US" sz="1800">
                <a:cs typeface="Calibri"/>
              </a:rPr>
              <a:t> Lock gave way and nearly washed her and her dog into the rushing river under her.</a:t>
            </a:r>
          </a:p>
        </p:txBody>
      </p:sp>
      <p:sp>
        <p:nvSpPr>
          <p:cNvPr id="2" name="Title 1"/>
          <p:cNvSpPr>
            <a:spLocks noGrp="1"/>
          </p:cNvSpPr>
          <p:nvPr>
            <p:ph type="title"/>
          </p:nvPr>
        </p:nvSpPr>
        <p:spPr>
          <a:xfrm>
            <a:off x="418319" y="-229201"/>
            <a:ext cx="3495728" cy="2829127"/>
          </a:xfrm>
        </p:spPr>
        <p:txBody>
          <a:bodyPr>
            <a:normAutofit/>
          </a:bodyPr>
          <a:lstStyle/>
          <a:p>
            <a:r>
              <a:rPr lang="en-GB" sz="3600">
                <a:cs typeface="Calibri Light"/>
              </a:rPr>
              <a:t>Local pregnant woman's near miss as bridge collapses</a:t>
            </a:r>
          </a:p>
        </p:txBody>
      </p:sp>
      <p:sp>
        <p:nvSpPr>
          <p:cNvPr id="3" name="TextBox 2">
            <a:extLst>
              <a:ext uri="{FF2B5EF4-FFF2-40B4-BE49-F238E27FC236}">
                <a16:creationId xmlns:a16="http://schemas.microsoft.com/office/drawing/2014/main" id="{1516013A-93A3-4F57-89DC-22098C0B0136}"/>
              </a:ext>
            </a:extLst>
          </p:cNvPr>
          <p:cNvSpPr txBox="1"/>
          <p:nvPr/>
        </p:nvSpPr>
        <p:spPr>
          <a:xfrm>
            <a:off x="4638675" y="476250"/>
            <a:ext cx="3467100"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Segoe UI"/>
              </a:rPr>
              <a:t>Powell has confirmed both her and the baby are okay, after the hero of the moment, her dog, alerted her that something was wrong, by running for the river's banks.​</a:t>
            </a:r>
          </a:p>
          <a:p>
            <a:r>
              <a:rPr lang="en-US">
                <a:cs typeface="Segoe UI"/>
              </a:rPr>
              <a:t>The incident happened in the afternoon of the 3rd of November, causing Surrey Fire and Rescue to be dispatched at 14:45 to close off the hazardous bridge and to assess casualties, later reporting that no one was injured.​</a:t>
            </a:r>
          </a:p>
        </p:txBody>
      </p:sp>
    </p:spTree>
    <p:extLst>
      <p:ext uri="{BB962C8B-B14F-4D97-AF65-F5344CB8AC3E}">
        <p14:creationId xmlns:p14="http://schemas.microsoft.com/office/powerpoint/2010/main" val="339865788"/>
      </p:ext>
    </p:extLst>
  </p:cSld>
  <p:clrMapOvr>
    <a:masterClrMapping/>
  </p:clrMapOvr>
  <mc:AlternateContent xmlns:mc="http://schemas.openxmlformats.org/markup-compatibility/2006" xmlns:p14="http://schemas.microsoft.com/office/powerpoint/2010/main">
    <mc:Choice Requires="p14">
      <p:transition p14:dur="250" advTm="200"/>
    </mc:Choice>
    <mc:Fallback xmlns="">
      <p:transition advTm="2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663E8D-D0D1-44BF-A9BE-D035CC9237D6}"/>
              </a:ext>
            </a:extLst>
          </p:cNvPr>
          <p:cNvSpPr>
            <a:spLocks noGrp="1"/>
          </p:cNvSpPr>
          <p:nvPr>
            <p:ph idx="1"/>
          </p:nvPr>
        </p:nvSpPr>
        <p:spPr>
          <a:xfrm>
            <a:off x="323850" y="1577975"/>
            <a:ext cx="2266950" cy="4227513"/>
          </a:xfrm>
        </p:spPr>
        <p:txBody>
          <a:bodyPr vert="horz" lIns="91440" tIns="45720" rIns="91440" bIns="45720" rtlCol="0" anchor="t">
            <a:normAutofit/>
          </a:bodyPr>
          <a:lstStyle/>
          <a:p>
            <a:pPr marL="0" indent="0">
              <a:buNone/>
            </a:pPr>
            <a:r>
              <a:rPr lang="en-US">
                <a:cs typeface="Calibri"/>
              </a:rPr>
              <a:t>"beef up security" as blue story gets shut due to young teenager backing out a machete.</a:t>
            </a:r>
            <a:endParaRPr lang="en-US"/>
          </a:p>
        </p:txBody>
      </p:sp>
      <p:sp>
        <p:nvSpPr>
          <p:cNvPr id="6" name="TextBox 5">
            <a:extLst>
              <a:ext uri="{FF2B5EF4-FFF2-40B4-BE49-F238E27FC236}">
                <a16:creationId xmlns:a16="http://schemas.microsoft.com/office/drawing/2014/main" id="{8973733E-652D-4DC8-B552-95080327B42B}"/>
              </a:ext>
            </a:extLst>
          </p:cNvPr>
          <p:cNvSpPr txBox="1"/>
          <p:nvPr/>
        </p:nvSpPr>
        <p:spPr>
          <a:xfrm>
            <a:off x="3052482" y="1875865"/>
            <a:ext cx="215265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Calibri"/>
              </a:rPr>
              <a:t>ON SUNDAY VIEW CINEMA STOPPED SCREENING.</a:t>
            </a:r>
            <a:endParaRPr lang="en-US"/>
          </a:p>
        </p:txBody>
      </p:sp>
      <p:sp>
        <p:nvSpPr>
          <p:cNvPr id="8" name="TextBox 7">
            <a:extLst>
              <a:ext uri="{FF2B5EF4-FFF2-40B4-BE49-F238E27FC236}">
                <a16:creationId xmlns:a16="http://schemas.microsoft.com/office/drawing/2014/main" id="{B569DBCD-DA8A-491D-A45B-B7D1DAC611F1}"/>
              </a:ext>
            </a:extLst>
          </p:cNvPr>
          <p:cNvSpPr txBox="1"/>
          <p:nvPr/>
        </p:nvSpPr>
        <p:spPr>
          <a:xfrm>
            <a:off x="5673233" y="1837970"/>
            <a:ext cx="2756086"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ea typeface="+mn-lt"/>
                <a:cs typeface="+mn-lt"/>
              </a:rPr>
              <a:t>A spokesman said: “We can confirm a decision was made to remove the film. The safety and welfare of our customers and staff is always our first priority.”</a:t>
            </a:r>
            <a:endParaRPr lang="en-US" sz="2000">
              <a:cs typeface="Calibri"/>
            </a:endParaRPr>
          </a:p>
        </p:txBody>
      </p:sp>
      <p:sp>
        <p:nvSpPr>
          <p:cNvPr id="10" name="Title 9">
            <a:extLst>
              <a:ext uri="{FF2B5EF4-FFF2-40B4-BE49-F238E27FC236}">
                <a16:creationId xmlns:a16="http://schemas.microsoft.com/office/drawing/2014/main" id="{FD30151B-E344-428B-A981-3F6F4515B4EC}"/>
              </a:ext>
            </a:extLst>
          </p:cNvPr>
          <p:cNvSpPr>
            <a:spLocks noGrp="1"/>
          </p:cNvSpPr>
          <p:nvPr>
            <p:ph type="title"/>
          </p:nvPr>
        </p:nvSpPr>
        <p:spPr/>
        <p:txBody>
          <a:bodyPr/>
          <a:lstStyle/>
          <a:p>
            <a:r>
              <a:rPr lang="en-US">
                <a:cs typeface="Calibri Light"/>
              </a:rPr>
              <a:t>Blue story</a:t>
            </a:r>
            <a:endParaRPr lang="en-US"/>
          </a:p>
        </p:txBody>
      </p:sp>
    </p:spTree>
    <p:extLst>
      <p:ext uri="{BB962C8B-B14F-4D97-AF65-F5344CB8AC3E}">
        <p14:creationId xmlns:p14="http://schemas.microsoft.com/office/powerpoint/2010/main" val="3517742072"/>
      </p:ext>
    </p:extLst>
  </p:cSld>
  <p:clrMapOvr>
    <a:masterClrMapping/>
  </p:clrMapOvr>
  <mc:AlternateContent xmlns:mc="http://schemas.openxmlformats.org/markup-compatibility/2006" xmlns:p14="http://schemas.microsoft.com/office/powerpoint/2010/main">
    <mc:Choice Requires="p14">
      <p:transition p14:dur="250" advTm="200"/>
    </mc:Choice>
    <mc:Fallback xmlns="">
      <p:transition advTm="2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48E7283B295347B53FD80B4677A7D6" ma:contentTypeVersion="1" ma:contentTypeDescription="Create a new document." ma:contentTypeScope="" ma:versionID="da72d62e5be40e287b120dc05568a827">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C1F5999-2D8C-4B37-9FDC-2BB970CF0D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F8AF0E9-B8C0-474C-A180-DBED4AAE2EA9}">
  <ds:schemaRef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schemas.microsoft.com/sharepoint/v3"/>
    <ds:schemaRef ds:uri="http://www.w3.org/XML/1998/namespace"/>
    <ds:schemaRef ds:uri="http://purl.org/dc/dcmitype/"/>
    <ds:schemaRef ds:uri="http://purl.org/dc/terms/"/>
    <ds:schemaRef ds:uri="http://schemas.microsoft.com/office/infopath/2007/PartnerControls"/>
  </ds:schemaRefs>
</ds:datastoreItem>
</file>

<file path=customXml/itemProps3.xml><?xml version="1.0" encoding="utf-8"?>
<ds:datastoreItem xmlns:ds="http://schemas.openxmlformats.org/officeDocument/2006/customXml" ds:itemID="{DF6FBF0B-A000-4E6A-A691-C859EFC24E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637</Words>
  <Application>Microsoft Office PowerPoint</Application>
  <PresentationFormat>Widescreen</PresentationFormat>
  <Paragraphs>88</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Courier New</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Local pregnant woman's near miss as bridge collapses</vt:lpstr>
      <vt:lpstr>Blue story</vt:lpstr>
      <vt:lpstr>Korean pop stars story...</vt:lpstr>
      <vt:lpstr>BORIS JOHNSON AND NIGEL FARAGE REPLACED BY TWO MELTING ICE SCULPTURES SATIRICALLY AT CLIMATE DEBATE</vt:lpstr>
      <vt:lpstr>Blue Story to blame for brawl?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Journalism</dc:title>
  <dc:creator>juliet.harrison@talktalk.net</dc:creator>
  <cp:lastModifiedBy>David Kinder</cp:lastModifiedBy>
  <cp:revision>2</cp:revision>
  <dcterms:created xsi:type="dcterms:W3CDTF">2019-10-10T18:13:24Z</dcterms:created>
  <dcterms:modified xsi:type="dcterms:W3CDTF">2019-12-04T15:32:33Z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0x010100E648E7283B295347B53FD80B4677A7D6</vt:lpwstr>
  </property>
</Properties>
</file>