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6" r:id="rId5"/>
    <p:sldId id="312" r:id="rId6"/>
    <p:sldId id="343" r:id="rId7"/>
    <p:sldId id="328" r:id="rId8"/>
    <p:sldId id="298" r:id="rId9"/>
    <p:sldId id="346" r:id="rId10"/>
    <p:sldId id="329" r:id="rId11"/>
    <p:sldId id="331" r:id="rId12"/>
    <p:sldId id="349" r:id="rId13"/>
    <p:sldId id="332" r:id="rId14"/>
    <p:sldId id="333" r:id="rId15"/>
    <p:sldId id="352" r:id="rId16"/>
    <p:sldId id="334" r:id="rId17"/>
    <p:sldId id="348" r:id="rId18"/>
    <p:sldId id="335" r:id="rId19"/>
    <p:sldId id="353" r:id="rId20"/>
    <p:sldId id="336" r:id="rId21"/>
    <p:sldId id="350" r:id="rId22"/>
    <p:sldId id="340" r:id="rId23"/>
    <p:sldId id="351" r:id="rId24"/>
    <p:sldId id="339" r:id="rId25"/>
    <p:sldId id="338" r:id="rId26"/>
    <p:sldId id="355" r:id="rId27"/>
    <p:sldId id="337" r:id="rId28"/>
    <p:sldId id="347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BD281-7E68-4708-8935-19A2C9EC7F42}" v="465" dt="2019-11-29T10:12:15.559"/>
    <p1510:client id="{2DB42A59-36A8-40C1-8651-A010FDA2C961}" v="193" dt="2019-11-29T10:10:58.711"/>
    <p1510:client id="{339B7B64-FD6B-426F-8925-3E9252856E0B}" v="1291" dt="2019-11-29T10:05:36.730"/>
    <p1510:client id="{40256E95-021F-4FF1-A60B-CF0B9E8ACFBB}" v="230" dt="2019-11-29T10:11:47.397"/>
    <p1510:client id="{4FFFC91C-8FBB-707F-CB74-BC563C795C43}" v="48" dt="2019-11-28T21:53:42.152"/>
    <p1510:client id="{50DA9053-07C2-44C4-9D9F-A7DA7D12EFFF}" v="401" dt="2019-11-29T10:12:35.232"/>
    <p1510:client id="{578982BC-D32D-4AE9-A04B-95F770F962CA}" v="761" dt="2019-11-29T10:12:35.422"/>
    <p1510:client id="{5D2B0F49-D023-40AC-AE61-A16B64D2F4A8}" v="214" dt="2019-11-29T10:12:38.360"/>
    <p1510:client id="{7A90D7E0-3048-4C16-89A0-DEB095153EC7}" v="4" dt="2019-11-29T10:01:40.870"/>
    <p1510:client id="{81B9542F-41F7-4AE8-8744-3B0B67102F49}" v="236" dt="2019-11-29T10:12:52.473"/>
    <p1510:client id="{87EEA7C7-B087-4C19-ADF4-CB72131BE1A7}" v="179" dt="2019-11-29T10:04:34.762"/>
    <p1510:client id="{8BB5EC3B-B08C-4239-AAAC-059688ED8B7E}" v="136" dt="2019-11-29T10:12:56.268"/>
    <p1510:client id="{98E2F0B4-F97D-46CE-A9FF-E3588DF46AE8}" v="466" dt="2019-11-29T10:08:16.520"/>
    <p1510:client id="{9916E624-355B-46EA-8EF5-5EA0F2099939}" v="43" dt="2019-11-29T10:12:39.271"/>
    <p1510:client id="{A01F6DEC-F323-4243-AA07-33141FECEFB2}" v="471" dt="2019-11-29T10:01:04.211"/>
    <p1510:client id="{BB6C6622-D594-15EA-51FE-19852B4EB1C8}" v="269" dt="2019-11-29T10:27:42.220"/>
    <p1510:client id="{D176ED82-51E4-4A2C-99C3-2A62677A244B}" v="947" dt="2019-11-29T10:12:22.532"/>
    <p1510:client id="{FA09AD76-1B3D-4A45-9912-6C89B8327334}" v="64" dt="2019-11-29T10:12:02.165"/>
    <p1510:client id="{FD4E4FF1-9EB0-44B1-9AD3-AA8287B4EF55}" v="286" dt="2019-11-29T10:12:1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6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35C7-7FD8-41CA-A99D-3A74E47EE90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FEEE-1318-4E78-B0B8-02993901A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YdhXGKRs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godalmingprivate@gmail.co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YdhXGKRs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godalmingprivate@gmail.co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What method did these two budding</a:t>
            </a:r>
            <a:r>
              <a:rPr lang="en-GB" baseline="0" smtClean="0"/>
              <a:t> journalists use last week?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7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2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2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77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39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85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6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6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95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75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83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40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weblink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youtube.com/watch?v=mcYdhXGKRs0&#10;Cmd+Click to follow link"/>
              </a:rPr>
              <a:t>https://www.youtube.com/watch?v=mcYdhXGKRs0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sign in to view it the login details are;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            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godalmingprivate@gmail.com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Password:     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god@lmingpriv@te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1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Students read the first lin</a:t>
            </a:r>
            <a:r>
              <a:rPr lang="en-GB" baseline="0"/>
              <a:t>e and, on mini-whiteboards, pose the reader's next question. Up comes the question and the answer and so on… then give them Tony </a:t>
            </a:r>
            <a:r>
              <a:rPr lang="en-GB" baseline="0" smtClean="0"/>
              <a:t>Bullimore </a:t>
            </a:r>
            <a:r>
              <a:rPr lang="en-GB" b="1" baseline="0" smtClean="0"/>
              <a:t>Change this story for second edition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7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weblink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youtube.com/watch?v=mcYdhXGKRs0&#10;Cmd+Click to follow link"/>
              </a:rPr>
              <a:t>https://www.youtube.com/watch?v=mcYdhXGKRs0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sign in to view it the login details are;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            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godalmingprivate@gmail.com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Password:     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god@lmingpriv@te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9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8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r>
              <a:rPr lang="en-GB" baseline="0" dirty="0" smtClean="0"/>
              <a:t> slides introductions are printed. Students get one in a pair. Prepare to discuss it. Up comes the slide and they must answer the two questions at the top.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9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r>
              <a:rPr lang="en-GB" baseline="0" dirty="0" smtClean="0"/>
              <a:t> slides introductions are printed. Students get one in a pair. Prepare to discuss it. Up comes the slide and they must answer the two questions at the top.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1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2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FEEE-1318-4E78-B0B8-02993901A7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FF22-5F85-41CC-AEE4-1F4BDF3C0A15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theguardian.com/uk/2011/dec/09/london-riots-city-two-worlds" TargetMode="External"/><Relationship Id="rId7" Type="http://schemas.openxmlformats.org/officeDocument/2006/relationships/hyperlink" Target="https://www.liverpoolecho.co.uk/whats-on/music-nightlife-news/john-lennon-told-fans-girls-173587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mirror.co.uk/news/world-news/nelson-mandela-remembered-tragic-mother-2907010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YdhXGKRs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60" y="791435"/>
            <a:ext cx="10981613" cy="52117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Week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Tricks of the Newsroom…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Four different 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structures?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205290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upload.wikimedia.org/wikipedia/commons/thumb/c/ca/Inverted_pyramid_2.svg/400px-Inverted_pyramid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8" y="2878076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in cartoon outlin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/>
          <a:stretch/>
        </p:blipFill>
        <p:spPr bwMode="auto">
          <a:xfrm flipH="1">
            <a:off x="4019736" y="3901887"/>
            <a:ext cx="6399071" cy="30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229" y="1186583"/>
            <a:ext cx="3555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Introduction – short and sharp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Elaboration – other important angles (more WWWWWHWN) and best quotes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Chronology and detail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Loose ends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r>
              <a:rPr lang="en-GB"/>
              <a:t>(From NCTJ Guide)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3906" y="5226886"/>
            <a:ext cx="14213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0789" y="5336146"/>
            <a:ext cx="625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VIPs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3371" y="5274628"/>
            <a:ext cx="8807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Standard</a:t>
            </a:r>
          </a:p>
          <a:p>
            <a:r>
              <a:rPr lang="en-GB" sz="1200"/>
              <a:t>Passengers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7446" y="5382312"/>
            <a:ext cx="7638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Parcels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50439" y="490563"/>
            <a:ext cx="2697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smtClean="0"/>
              <a:t>Keep Them Guessing...</a:t>
            </a:r>
          </a:p>
          <a:p>
            <a:endParaRPr lang="en-GB" sz="1400" i="1"/>
          </a:p>
          <a:p>
            <a:r>
              <a:rPr lang="en-GB" sz="1400" i="1" smtClean="0"/>
              <a:t>A </a:t>
            </a:r>
            <a:r>
              <a:rPr lang="en-GB" sz="1400" i="1"/>
              <a:t>Midthorpe schoolgirl is flying across the world for a night out with chart-topping mega-group Desert Penguins</a:t>
            </a:r>
          </a:p>
          <a:p>
            <a:endParaRPr lang="en-GB" sz="1400" i="1"/>
          </a:p>
          <a:p>
            <a:r>
              <a:rPr lang="en-GB" sz="1400"/>
              <a:t>Reader: Lucky girl. Do I know her? How did she manage that?</a:t>
            </a:r>
          </a:p>
          <a:p>
            <a:endParaRPr lang="en-GB" sz="1400"/>
          </a:p>
          <a:p>
            <a:r>
              <a:rPr lang="en-GB" sz="1400" i="1"/>
              <a:t>Gemma Gumley, 17, won the dream trip in a fanzine competition.</a:t>
            </a:r>
          </a:p>
          <a:p>
            <a:endParaRPr lang="en-GB" sz="1400" i="1"/>
          </a:p>
          <a:p>
            <a:r>
              <a:rPr lang="en-GB" sz="1400"/>
              <a:t>Reader: Dream trip? What's going to happen?</a:t>
            </a:r>
          </a:p>
        </p:txBody>
      </p:sp>
    </p:spTree>
    <p:extLst>
      <p:ext uri="{BB962C8B-B14F-4D97-AF65-F5344CB8AC3E}">
        <p14:creationId xmlns:p14="http://schemas.microsoft.com/office/powerpoint/2010/main" val="29553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81" y="2366527"/>
            <a:ext cx="7210841" cy="3152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01" y="5824991"/>
            <a:ext cx="59340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 (Use the </a:t>
            </a:r>
            <a:r>
              <a:rPr lang="en-GB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pull quote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help you)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65" y="1864939"/>
            <a:ext cx="5540182" cy="310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65" y="4833410"/>
            <a:ext cx="5540182" cy="706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53" y="4676966"/>
            <a:ext cx="1666875" cy="1971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51384" y="2399448"/>
            <a:ext cx="283845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Independent Serif"/>
              </a:rPr>
              <a:t>"There's no doubt that Mark has been correct in everything he has said about the unfair way the sport is being run," said Irene Cunningham, a dog-trainer from Essex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 (Use the </a:t>
            </a:r>
            <a:r>
              <a:rPr lang="en-GB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pull quote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help you)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65" y="1864939"/>
            <a:ext cx="5540182" cy="310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65" y="4833410"/>
            <a:ext cx="5540182" cy="706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53" y="4676966"/>
            <a:ext cx="1666875" cy="1971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51384" y="2399448"/>
            <a:ext cx="283845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Independent Serif"/>
              </a:rPr>
              <a:t>"There's no doubt that Mark has been correct in everything he has said about the unfair way the sport is being run," said Irene Cunningham, a dog-trainer from Essex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846" y="2362957"/>
            <a:ext cx="86963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84" y="1822381"/>
            <a:ext cx="4981579" cy="46217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55557" y="2575536"/>
            <a:ext cx="1327759" cy="25302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3" y="4058043"/>
            <a:ext cx="2152650" cy="2095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9450" y="2833984"/>
            <a:ext cx="28194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Independent Serif"/>
              </a:rPr>
              <a:t>"An awful lot of people who go into television," says Woods, "do so because they want to make a difference. But hardly anyone ever gets the chance,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84" y="1822381"/>
            <a:ext cx="4981579" cy="46217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55557" y="2575536"/>
            <a:ext cx="1327759" cy="25302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3" y="4058043"/>
            <a:ext cx="215265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2499">
            <a:off x="605356" y="2152780"/>
            <a:ext cx="1114425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6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965" y="1864939"/>
            <a:ext cx="814387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3" y="4288971"/>
            <a:ext cx="220980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4009" y="53924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"The National Theatre," </a:t>
            </a:r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[Richard Eyre]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wrote, "exists to do work that, either by content or by execution or both, could not be performed or would not be initiated by the commercial sector."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965" y="1864939"/>
            <a:ext cx="814387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3" y="4288971"/>
            <a:ext cx="220980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4009" y="53924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"The National Theatre," </a:t>
            </a:r>
            <a:r>
              <a:rPr lang="en-GB" dirty="0" smtClean="0">
                <a:solidFill>
                  <a:srgbClr val="333333"/>
                </a:solidFill>
                <a:latin typeface="arial" panose="020B0604020202020204" pitchFamily="34" charset="0"/>
              </a:rPr>
              <a:t>[Richard Eyre]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wrote, "exists to do work that, either by content or by execution or both, could not be performed or would not be initiated by the commercial sector."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662706">
            <a:off x="895350" y="2032519"/>
            <a:ext cx="10877549" cy="2769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333333"/>
                </a:solidFill>
                <a:latin typeface="Baskerville Old Face" panose="02020602080505020303" pitchFamily="18" charset="0"/>
              </a:rPr>
              <a:t>Stage fright</a:t>
            </a:r>
          </a:p>
          <a:p>
            <a:r>
              <a:rPr lang="en-GB" sz="2400" dirty="0">
                <a:latin typeface="Baskerville Old Face" panose="02020602080505020303" pitchFamily="18" charset="0"/>
              </a:rPr>
              <a:t/>
            </a:r>
            <a:br>
              <a:rPr lang="en-GB" sz="2400" dirty="0">
                <a:latin typeface="Baskerville Old Face" panose="02020602080505020303" pitchFamily="18" charset="0"/>
              </a:rPr>
            </a:br>
            <a:r>
              <a:rPr lang="en-GB" sz="2400" dirty="0">
                <a:solidFill>
                  <a:srgbClr val="333333"/>
                </a:solidFill>
                <a:latin typeface="Baskerville Old Face" panose="02020602080505020303" pitchFamily="18" charset="0"/>
              </a:rPr>
              <a:t>In April our theatre critic Michael </a:t>
            </a:r>
            <a:r>
              <a:rPr lang="en-GB" sz="2400" dirty="0" err="1">
                <a:solidFill>
                  <a:srgbClr val="333333"/>
                </a:solidFill>
                <a:latin typeface="Baskerville Old Face" panose="02020602080505020303" pitchFamily="18" charset="0"/>
              </a:rPr>
              <a:t>Billington</a:t>
            </a:r>
            <a:r>
              <a:rPr lang="en-GB" sz="2400" dirty="0">
                <a:solidFill>
                  <a:srgbClr val="333333"/>
                </a:solidFill>
                <a:latin typeface="Baskerville Old Face" panose="02020602080505020303" pitchFamily="18" charset="0"/>
              </a:rPr>
              <a:t> damned Trevor Nunn's National for its lack of imagination and 'saturation' diet of musicals. Now, with productions being indefinitely postponed and a growing sense of crisis, he outlines a plan to save Britain's flagship theatre</a:t>
            </a:r>
            <a:endParaRPr lang="en-GB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581" y="4807856"/>
            <a:ext cx="1561753" cy="1831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203" y="51618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Independent Serif"/>
              </a:rPr>
              <a:t>"It's ludicrous – this woman shouldn't even be standing trial," </a:t>
            </a:r>
            <a:r>
              <a:rPr lang="en-GB" dirty="0" err="1">
                <a:solidFill>
                  <a:srgbClr val="222222"/>
                </a:solidFill>
                <a:latin typeface="Independent Serif"/>
              </a:rPr>
              <a:t>Cyndie</a:t>
            </a:r>
            <a:r>
              <a:rPr lang="en-GB" dirty="0">
                <a:solidFill>
                  <a:srgbClr val="222222"/>
                </a:solidFill>
                <a:latin typeface="Independent Serif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Independent Serif"/>
              </a:rPr>
              <a:t>Aquilina</a:t>
            </a:r>
            <a:r>
              <a:rPr lang="en-GB" dirty="0">
                <a:solidFill>
                  <a:srgbClr val="222222"/>
                </a:solidFill>
                <a:latin typeface="Independent Serif"/>
              </a:rPr>
              <a:t>, a social worker who served as a jury expert for the defence, told reporters outside the courthouse afterwards. "You can look at her eyes in the mug shot. That woman was on another planet."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57400" y="2476439"/>
            <a:ext cx="7239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Lucida Fax" panose="02060602050505020204" pitchFamily="18" charset="0"/>
              </a:rPr>
              <a:t>Mental illness has never been much of a mitigating factor in the great retributive machine that is the US criminal justice system. Earlier this week, it did not stop the state of Georgia from executing Tracy Housel, a 43-year-old man with joint US and British citizenship, whose psychotic month-long crime spree in 1986 was almost certainly provoked by a rare form of hypoglycaemia. </a:t>
            </a:r>
            <a:endParaRPr lang="en-GB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581" y="4807856"/>
            <a:ext cx="1561753" cy="1831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203" y="51618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Independent Serif"/>
              </a:rPr>
              <a:t>"It's ludicrous – this woman shouldn't even be standing trial," </a:t>
            </a:r>
            <a:r>
              <a:rPr lang="en-GB" dirty="0" err="1">
                <a:solidFill>
                  <a:srgbClr val="222222"/>
                </a:solidFill>
                <a:latin typeface="Independent Serif"/>
              </a:rPr>
              <a:t>Cyndie</a:t>
            </a:r>
            <a:r>
              <a:rPr lang="en-GB" dirty="0">
                <a:solidFill>
                  <a:srgbClr val="222222"/>
                </a:solidFill>
                <a:latin typeface="Independent Serif"/>
              </a:rPr>
              <a:t> </a:t>
            </a:r>
            <a:r>
              <a:rPr lang="en-GB" dirty="0" err="1">
                <a:solidFill>
                  <a:srgbClr val="222222"/>
                </a:solidFill>
                <a:latin typeface="Independent Serif"/>
              </a:rPr>
              <a:t>Aquilina</a:t>
            </a:r>
            <a:r>
              <a:rPr lang="en-GB" dirty="0">
                <a:solidFill>
                  <a:srgbClr val="222222"/>
                </a:solidFill>
                <a:latin typeface="Independent Serif"/>
              </a:rPr>
              <a:t>, a social worker who served as a jury expert for the defence, told reporters outside the courthouse afterwards. "You can look at her eyes in the mug shot. That woman was on another planet."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05000" y="2413338"/>
            <a:ext cx="7239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Lucida Fax" panose="02060602050505020204" pitchFamily="18" charset="0"/>
              </a:rPr>
              <a:t>Mental illness has never been much of a mitigating factor in the great retributive machine that is the US criminal justice system. Earlier this week, it did not stop the state of Georgia from executing Tracy Housel, a 43-year-old man with joint US and British citizenship, whose psychotic month-long crime spree in 1986 was almost certainly provoked by a rare form of hypoglycaemia. </a:t>
            </a:r>
            <a:endParaRPr lang="en-GB" dirty="0">
              <a:latin typeface="Lucida Fax" panose="02060602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0530">
            <a:off x="1192419" y="1748745"/>
            <a:ext cx="10152397" cy="2778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2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86" y="4756602"/>
            <a:ext cx="4884629" cy="100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586" y="1822381"/>
            <a:ext cx="5015833" cy="31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952" y="4243685"/>
            <a:ext cx="2162175" cy="2152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203" y="5774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141414"/>
                </a:solidFill>
                <a:latin typeface="Open Sans"/>
              </a:rPr>
              <a:t>“I said he couldn’t and off he went. The next thing I knew, he had been shot dead. You can see him wearing his short trousers in the photo.”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309" y="1822381"/>
            <a:ext cx="1839792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969AFB1-BEA6-451A-B93A-A881D07D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723" y="2676278"/>
            <a:ext cx="3736973" cy="4705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A woman's daily dog walk took a nasty turn when she was standing on Guildford Bridge as it collapsed and disappeared into the river beneath her.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Julie Powell, 34 and pregnant, was enjoying the quaint countryside scene when the footbridge at </a:t>
            </a:r>
            <a:r>
              <a:rPr lang="en-US" sz="1800" dirty="0" err="1">
                <a:cs typeface="Calibri"/>
              </a:rPr>
              <a:t>Millmead</a:t>
            </a:r>
            <a:r>
              <a:rPr lang="en-US" sz="1800" dirty="0">
                <a:cs typeface="Calibri"/>
              </a:rPr>
              <a:t> Lock gave way and nearly washed her and her dog into the rushing river under her.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723" y="96724"/>
            <a:ext cx="3495728" cy="2829127"/>
          </a:xfrm>
        </p:spPr>
        <p:txBody>
          <a:bodyPr>
            <a:normAutofit/>
          </a:bodyPr>
          <a:lstStyle/>
          <a:p>
            <a:r>
              <a:rPr lang="en-GB" sz="3600" dirty="0">
                <a:cs typeface="Calibri Light"/>
              </a:rPr>
              <a:t>Local pregnant woman's near miss as bridge collapses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16013A-93A3-4F57-89DC-22098C0B0136}"/>
              </a:ext>
            </a:extLst>
          </p:cNvPr>
          <p:cNvSpPr txBox="1"/>
          <p:nvPr/>
        </p:nvSpPr>
        <p:spPr>
          <a:xfrm>
            <a:off x="7037844" y="1961017"/>
            <a:ext cx="34671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Powell has confirmed both her and the baby are okay, after the hero of the moment, her dog, alerted her that something was wrong, by running for the river's banks.​</a:t>
            </a:r>
          </a:p>
          <a:p>
            <a:endParaRPr lang="en-US" dirty="0" smtClean="0">
              <a:cs typeface="Segoe UI"/>
            </a:endParaRPr>
          </a:p>
          <a:p>
            <a:r>
              <a:rPr lang="en-US" dirty="0" smtClean="0">
                <a:cs typeface="Segoe UI"/>
              </a:rPr>
              <a:t>The </a:t>
            </a:r>
            <a:r>
              <a:rPr lang="en-US" dirty="0">
                <a:cs typeface="Segoe UI"/>
              </a:rPr>
              <a:t>incident happened in the afternoon of the 3rd of November, causing Surrey Fire and Rescue to be dispatched at 14:45 to close off the hazardous bridge and to assess casualties, later reporting that no one was injured.​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02" y="434566"/>
            <a:ext cx="1928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Here's a news article from two budding journalists from last week</a:t>
            </a:r>
          </a:p>
          <a:p>
            <a:endParaRPr lang="en-GB" dirty="0"/>
          </a:p>
          <a:p>
            <a:r>
              <a:rPr lang="en-GB" dirty="0" smtClean="0"/>
              <a:t>What method can you see at work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86" y="4756602"/>
            <a:ext cx="4884629" cy="100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586" y="1822381"/>
            <a:ext cx="5015833" cy="317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952" y="4243685"/>
            <a:ext cx="2162175" cy="2152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203" y="5774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141414"/>
                </a:solidFill>
                <a:latin typeface="Open Sans"/>
              </a:rPr>
              <a:t>“I said he couldn’t and off he went. The next thing I knew, he had been shot dead. You can see him wearing his short trousers in the photo.”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309" y="1822381"/>
            <a:ext cx="1839792" cy="2319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69801">
            <a:off x="123592" y="1845771"/>
            <a:ext cx="11938131" cy="25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21" y="1822381"/>
            <a:ext cx="7252627" cy="332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1" y="5618364"/>
            <a:ext cx="436245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116" y="5951739"/>
            <a:ext cx="5981700" cy="400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8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5" y="3111118"/>
            <a:ext cx="9674226" cy="21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7" y="5730790"/>
            <a:ext cx="9962181" cy="817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87" y="1662364"/>
            <a:ext cx="34385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this introduction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5" y="3111118"/>
            <a:ext cx="9674226" cy="21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68" y="5730790"/>
            <a:ext cx="9962181" cy="817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87" y="1662364"/>
            <a:ext cx="3438525" cy="1019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885" y="330967"/>
            <a:ext cx="6123249" cy="588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6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are a local journalist and the editor wants a feature…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303" y="2092751"/>
            <a:ext cx="10624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 your pair for today… between you, you need to come up with a feature. One of you might have an experience that the other could write up. Start there.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Answer some of Sally Adams’ 5 questions (see below).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‘feature’ could the interview you are having with this person.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If you can’t get anywhere with that, you can research something else, but you must have the ‘most astonishing quote’ – the one that would catch the eye.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Go to </a:t>
            </a:r>
            <a:r>
              <a:rPr lang="en-GB" b="1" dirty="0" smtClean="0"/>
              <a:t>gospiral.ac</a:t>
            </a:r>
            <a:r>
              <a:rPr lang="en-GB" b="1" dirty="0"/>
              <a:t> and join a ‘</a:t>
            </a:r>
            <a:r>
              <a:rPr lang="en-GB" b="1" dirty="0" err="1"/>
              <a:t>Quickfire</a:t>
            </a:r>
            <a:r>
              <a:rPr lang="en-GB" b="1" dirty="0"/>
              <a:t>’ using the </a:t>
            </a:r>
            <a:r>
              <a:rPr lang="en-GB" b="1" dirty="0" smtClean="0"/>
              <a:t>code given to you and then type in your introduction</a:t>
            </a:r>
            <a:r>
              <a:rPr lang="en-GB" b="1" dirty="0" smtClean="0"/>
              <a:t>. In a separate box, put a pull quote – the quote which would be the first quote to appear in the article.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50409" y="5043893"/>
            <a:ext cx="4346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Sally Adams (1999) suggest that you go out and get your story in the usual way, do your interviewing, do your research then ask yourself:-</a:t>
            </a:r>
          </a:p>
          <a:p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what's the most startling fact you've discovered?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the best unearthed 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the most astonishing 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the most surprising event?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the item with the greatest "Hey did you know that…?" factor?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3" y="4803959"/>
            <a:ext cx="1647825" cy="1343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23" y="6059556"/>
            <a:ext cx="1912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Laura Davis Feature Writer – Highly Commended in 2018 Regional Press Awards working on the Liverpool Echo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077655" y="4803959"/>
            <a:ext cx="2734722" cy="1754326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Tip – </a:t>
            </a:r>
            <a:r>
              <a:rPr lang="en-GB" b="1" dirty="0" smtClean="0"/>
              <a:t>go local</a:t>
            </a:r>
            <a:r>
              <a:rPr lang="en-GB" dirty="0" smtClean="0"/>
              <a:t>… just because it's not national news doesn't mean it's not interesting. You can win awards with good local features</a:t>
            </a:r>
            <a:endParaRPr lang="en-GB" dirty="0"/>
          </a:p>
        </p:txBody>
      </p:sp>
      <p:sp>
        <p:nvSpPr>
          <p:cNvPr id="9" name="Left Arrow 8"/>
          <p:cNvSpPr/>
          <p:nvPr/>
        </p:nvSpPr>
        <p:spPr>
          <a:xfrm>
            <a:off x="1930400" y="5475471"/>
            <a:ext cx="957781" cy="3763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144" y="905725"/>
            <a:ext cx="1028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 Week… Isabel takes questions about how to get in to journalism </a:t>
            </a:r>
            <a:endParaRPr lang="en-GB" sz="2400" dirty="0" smtClean="0"/>
          </a:p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2144" y="6414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See link in notes, below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87" y="2590508"/>
            <a:ext cx="2438400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535" y="4680893"/>
            <a:ext cx="315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Isabel </a:t>
            </a:r>
            <a:r>
              <a:rPr lang="en-GB" sz="2000" smtClean="0"/>
              <a:t>Hardman – ex Godalming College, Deputy Editor of the </a:t>
            </a:r>
            <a:r>
              <a:rPr lang="en-GB" sz="2000" dirty="0" err="1" smtClean="0"/>
              <a:t>The</a:t>
            </a:r>
            <a:r>
              <a:rPr lang="en-GB" sz="2000" dirty="0" smtClean="0"/>
              <a:t> Spectator</a:t>
            </a:r>
            <a:endParaRPr lang="en-GB" sz="2000" dirty="0"/>
          </a:p>
        </p:txBody>
      </p:sp>
      <p:sp>
        <p:nvSpPr>
          <p:cNvPr id="8" name="Oval Callout 7"/>
          <p:cNvSpPr/>
          <p:nvPr/>
        </p:nvSpPr>
        <p:spPr>
          <a:xfrm>
            <a:off x="3725044" y="1438605"/>
            <a:ext cx="5660256" cy="1688854"/>
          </a:xfrm>
          <a:prstGeom prst="wedgeEllipseCallout">
            <a:avLst>
              <a:gd name="adj1" fmla="val -65278"/>
              <a:gd name="adj2" fmla="val 68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3701142" y="3660339"/>
            <a:ext cx="6308299" cy="2202720"/>
          </a:xfrm>
          <a:prstGeom prst="wedgeEllipseCallout">
            <a:avLst>
              <a:gd name="adj1" fmla="val -59196"/>
              <a:gd name="adj2" fmla="val -42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82205" y="4161534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 Quite a few of my friends are sports journalists so hopefully I can give you some advice on that</a:t>
            </a:r>
            <a:endParaRPr lang="en-GB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2086" y="1867534"/>
            <a:ext cx="474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 The most important thing is work experience, particularly local papers</a:t>
            </a:r>
            <a:endParaRPr lang="en-GB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02863" y="2267342"/>
            <a:ext cx="1727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Potential future job x 3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6362" y="3488947"/>
            <a:ext cx="1727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How to get on to a journalism degree</a:t>
            </a:r>
            <a:endParaRPr lang="en-GB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1" y="1024466"/>
            <a:ext cx="9144000" cy="512763"/>
          </a:xfrm>
        </p:spPr>
        <p:txBody>
          <a:bodyPr>
            <a:normAutofit/>
          </a:bodyPr>
          <a:lstStyle/>
          <a:p>
            <a:pPr algn="l"/>
            <a:r>
              <a:rPr lang="en-GB" smtClean="0">
                <a:latin typeface="Courier New" panose="02070309020205020404" pitchFamily="49" charset="0"/>
                <a:cs typeface="Courier New" panose="02070309020205020404" pitchFamily="49" charset="0"/>
              </a:rPr>
              <a:t>After our first session you said:-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533" y="1752600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x3 A better understanding of journalism and the process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200" y="1748894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To learn how to write emotively about factual experiences x2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50" y="3266700"/>
            <a:ext cx="1727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What makes a good journalist 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4500" y="1727618"/>
            <a:ext cx="1727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Potential future job x 3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8715" y="1748894"/>
            <a:ext cx="1921934" cy="1477328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Learn about the different types </a:t>
            </a:r>
            <a:r>
              <a:rPr lang="en-GB" i="1" dirty="0">
                <a:latin typeface="Bradley Hand ITC" panose="03070402050302030203" pitchFamily="66" charset="0"/>
              </a:rPr>
              <a:t>of </a:t>
            </a:r>
            <a:r>
              <a:rPr lang="en-GB" i="1" dirty="0" smtClean="0">
                <a:latin typeface="Bradley Hand ITC" panose="03070402050302030203" pitchFamily="66" charset="0"/>
              </a:rPr>
              <a:t>journalism x5 (</a:t>
            </a:r>
            <a:r>
              <a:rPr lang="en-GB" i="1" dirty="0" err="1" smtClean="0">
                <a:latin typeface="Bradley Hand ITC" panose="03070402050302030203" pitchFamily="66" charset="0"/>
              </a:rPr>
              <a:t>inc.</a:t>
            </a:r>
            <a:r>
              <a:rPr lang="en-GB" i="1" dirty="0" smtClean="0">
                <a:latin typeface="Bradley Hand ITC" panose="03070402050302030203" pitchFamily="66" charset="0"/>
              </a:rPr>
              <a:t> sports, crime) 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200" y="3589864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How to write columns and articles x3 (and have fun!)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7999" y="2949223"/>
            <a:ext cx="1727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How to get on to a journalism degree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8715" y="3589865"/>
            <a:ext cx="1473199" cy="120032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What it takes to be a good film critic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533" y="4190028"/>
            <a:ext cx="172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Just curious</a:t>
            </a:r>
            <a:endParaRPr lang="en-GB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1533972"/>
          </a:xfrm>
        </p:spPr>
        <p:txBody>
          <a:bodyPr>
            <a:normAutofit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Job of the Feature Writer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8252" y="1079360"/>
            <a:ext cx="28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“The best way to learn about features is to </a:t>
            </a:r>
            <a:r>
              <a:rPr lang="en-GB" i="1" dirty="0" smtClean="0"/>
              <a:t>read, write </a:t>
            </a:r>
            <a:r>
              <a:rPr lang="en-GB" dirty="0" smtClean="0"/>
              <a:t>and </a:t>
            </a:r>
            <a:r>
              <a:rPr lang="en-GB" i="1" dirty="0" smtClean="0"/>
              <a:t>rewrite </a:t>
            </a:r>
            <a:r>
              <a:rPr lang="en-GB" dirty="0" smtClean="0"/>
              <a:t>lots of features. Also, get other people to read your features...”</a:t>
            </a:r>
          </a:p>
          <a:p>
            <a:r>
              <a:rPr lang="en-GB" dirty="0" smtClean="0"/>
              <a:t>Tony </a:t>
            </a:r>
            <a:r>
              <a:rPr lang="en-GB" dirty="0" err="1" smtClean="0"/>
              <a:t>Harcup</a:t>
            </a:r>
            <a:r>
              <a:rPr lang="en-GB" dirty="0" smtClean="0"/>
              <a:t>, </a:t>
            </a:r>
            <a:r>
              <a:rPr lang="en-GB" i="1" dirty="0" smtClean="0"/>
              <a:t>Journalism Principles and Practice, </a:t>
            </a:r>
            <a:r>
              <a:rPr lang="en-GB" dirty="0" smtClean="0"/>
              <a:t>2015</a:t>
            </a:r>
            <a:endParaRPr lang="en-GB" dirty="0"/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51" y="4780249"/>
            <a:ext cx="6200775" cy="1552575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03" y="1822381"/>
            <a:ext cx="6929057" cy="10940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8716" y="4780249"/>
            <a:ext cx="3712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one of these three feature articles and then look at the other two more briefly. </a:t>
            </a:r>
          </a:p>
          <a:p>
            <a:endParaRPr lang="en-GB" dirty="0"/>
          </a:p>
          <a:p>
            <a:r>
              <a:rPr lang="en-GB" dirty="0" smtClean="0"/>
              <a:t>How does a feature article differ from a news article?</a:t>
            </a:r>
            <a:endParaRPr lang="en-GB" dirty="0"/>
          </a:p>
        </p:txBody>
      </p:sp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87" y="3194510"/>
            <a:ext cx="4836000" cy="125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666" y="3011916"/>
            <a:ext cx="1647825" cy="134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1666" y="4267513"/>
            <a:ext cx="1912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Laura Davis Feature Writer – Highly Commended in 2018 Regional Press Awards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769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314" y="193696"/>
            <a:ext cx="11069045" cy="2236353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work of the feature writer… 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….is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 that different from the work of any other journalist…  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a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feature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rticle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            How do you write one?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915" y="2430049"/>
            <a:ext cx="4346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Officially: not 'news'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see it as news with a 'greater sense of adventure' (Randall,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Still sourced, still evidence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front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in-depth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personal or anecdotal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Offers background to front page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pronoun 'I' is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Columns can count </a:t>
            </a:r>
            <a:r>
              <a:rPr lang="en-GB" smtClean="0"/>
              <a:t>as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Interviews and profiles count as features - ‘a feature interview’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62273" y="2291549"/>
            <a:ext cx="43465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Sally Adams (1999) suggest that you go out and get your story in the usual way, do your interviewing, do your research then ask yourself:-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what's the most startling fact you've discovered?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best unearthed 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most astonishing 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most surprising event?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item with the greatest "Hey did you know that…?" factor?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1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44" y="905728"/>
            <a:ext cx="1028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Let's </a:t>
            </a:r>
            <a:r>
              <a:rPr lang="en-GB" sz="2400" dirty="0" smtClean="0"/>
              <a:t>look at some introductions to feature articles…</a:t>
            </a:r>
          </a:p>
          <a:p>
            <a:r>
              <a:rPr lang="en-GB" sz="2400" dirty="0" smtClean="0"/>
              <a:t>Here’s </a:t>
            </a:r>
            <a:r>
              <a:rPr lang="en-GB" sz="2400" dirty="0" smtClean="0"/>
              <a:t>what Isabel has to say about writing </a:t>
            </a:r>
            <a:r>
              <a:rPr lang="en-GB" sz="2400" dirty="0" smtClean="0"/>
              <a:t>an introduction 22:51-</a:t>
            </a:r>
            <a:endParaRPr lang="en-GB" sz="2400" dirty="0" smtClean="0"/>
          </a:p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2144" y="6414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See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link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notes, below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87" y="2590508"/>
            <a:ext cx="2438400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535" y="4680893"/>
            <a:ext cx="315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Isabel </a:t>
            </a:r>
            <a:r>
              <a:rPr lang="en-GB" sz="2000" smtClean="0"/>
              <a:t>Hardman – ex Godalming College, Deputy Editor of the </a:t>
            </a:r>
            <a:r>
              <a:rPr lang="en-GB" sz="2000" dirty="0" err="1" smtClean="0"/>
              <a:t>The</a:t>
            </a:r>
            <a:r>
              <a:rPr lang="en-GB" sz="2000" dirty="0" smtClean="0"/>
              <a:t> Spectator</a:t>
            </a:r>
            <a:endParaRPr lang="en-GB" sz="2000" dirty="0"/>
          </a:p>
        </p:txBody>
      </p:sp>
      <p:sp>
        <p:nvSpPr>
          <p:cNvPr id="8" name="Oval Callout 7"/>
          <p:cNvSpPr/>
          <p:nvPr/>
        </p:nvSpPr>
        <p:spPr>
          <a:xfrm>
            <a:off x="3701142" y="1707489"/>
            <a:ext cx="6183087" cy="1688854"/>
          </a:xfrm>
          <a:prstGeom prst="wedgeEllipseCallout">
            <a:avLst>
              <a:gd name="adj1" fmla="val -65278"/>
              <a:gd name="adj2" fmla="val 68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39128" y="1978950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 have to sort out my introduction out two or three hours before I start writing the column, just because it frames the entire piece and…. I have to give people a reason to read it.  (2015)</a:t>
            </a:r>
            <a:endParaRPr lang="en-GB" i="1" dirty="0"/>
          </a:p>
        </p:txBody>
      </p:sp>
      <p:sp>
        <p:nvSpPr>
          <p:cNvPr id="11" name="Oval Callout 10"/>
          <p:cNvSpPr/>
          <p:nvPr/>
        </p:nvSpPr>
        <p:spPr>
          <a:xfrm>
            <a:off x="3701142" y="3660339"/>
            <a:ext cx="6308299" cy="2202720"/>
          </a:xfrm>
          <a:prstGeom prst="wedgeEllipseCallout">
            <a:avLst>
              <a:gd name="adj1" fmla="val -66789"/>
              <a:gd name="adj2" fmla="val -364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39128" y="3985551"/>
            <a:ext cx="474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 A </a:t>
            </a:r>
            <a:r>
              <a:rPr lang="en-GB" b="1" i="1" dirty="0" smtClean="0"/>
              <a:t>drop intro </a:t>
            </a:r>
            <a:r>
              <a:rPr lang="en-GB" i="1" dirty="0" smtClean="0"/>
              <a:t>is when you don't clearly set out what the piece is going to do straight away…. you might make a joke… you might present a statement that you then contradict… drop in a bit of what's called colour… start with a quote…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007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03" y="288409"/>
            <a:ext cx="10981613" cy="207742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would you describe these different introductions to feature pieces?</a:t>
            </a:r>
          </a:p>
          <a:p>
            <a:pPr algn="l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6" y="2577654"/>
            <a:ext cx="5836891" cy="3063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853" y="3805926"/>
            <a:ext cx="2246313" cy="25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7" y="2328717"/>
            <a:ext cx="5280532" cy="3846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906" y="4499655"/>
            <a:ext cx="2000250" cy="18954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8903" y="251297"/>
            <a:ext cx="10981613" cy="2077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these different introductions to feature pieces?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1625" y="2328717"/>
            <a:ext cx="2099364" cy="928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21212"/>
                </a:solidFill>
                <a:latin typeface="Guardian Text Egyptian Web"/>
              </a:rPr>
              <a:t>"Yes, yes, </a:t>
            </a:r>
            <a:r>
              <a:rPr lang="en-GB" dirty="0" err="1">
                <a:solidFill>
                  <a:srgbClr val="121212"/>
                </a:solidFill>
                <a:latin typeface="Guardian Text Egyptian Web"/>
              </a:rPr>
              <a:t>Clubversive</a:t>
            </a:r>
            <a:r>
              <a:rPr lang="en-GB" dirty="0">
                <a:solidFill>
                  <a:srgbClr val="121212"/>
                </a:solidFill>
                <a:latin typeface="Guardian Text Egyptian Web"/>
              </a:rPr>
              <a:t>, I hear it on </a:t>
            </a:r>
            <a:r>
              <a:rPr lang="en-GB" dirty="0" err="1">
                <a:solidFill>
                  <a:srgbClr val="121212"/>
                </a:solidFill>
                <a:latin typeface="Guardian Text Egyptian Web"/>
              </a:rPr>
              <a:t>Oxsigen</a:t>
            </a:r>
            <a:r>
              <a:rPr lang="en-GB" dirty="0">
                <a:solidFill>
                  <a:srgbClr val="121212"/>
                </a:solidFill>
                <a:latin typeface="Guardian Text Egyptian Web"/>
              </a:rPr>
              <a:t>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9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88181" y="330967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GB" sz="4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7" y="2328717"/>
            <a:ext cx="5280532" cy="3846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906" y="4499655"/>
            <a:ext cx="2000250" cy="18954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8903" y="251297"/>
            <a:ext cx="10981613" cy="2077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Writing features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would you describe these different introductions to feature pieces?</a:t>
            </a: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will the feature be about?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1625" y="2328717"/>
            <a:ext cx="2099364" cy="928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21212"/>
                </a:solidFill>
                <a:latin typeface="Guardian Text Egyptian Web"/>
              </a:rPr>
              <a:t>"Yes, yes, </a:t>
            </a:r>
            <a:r>
              <a:rPr lang="en-GB" dirty="0" err="1">
                <a:solidFill>
                  <a:srgbClr val="121212"/>
                </a:solidFill>
                <a:latin typeface="Guardian Text Egyptian Web"/>
              </a:rPr>
              <a:t>Clubversive</a:t>
            </a:r>
            <a:r>
              <a:rPr lang="en-GB" dirty="0">
                <a:solidFill>
                  <a:srgbClr val="121212"/>
                </a:solidFill>
                <a:latin typeface="Guardian Text Egyptian Web"/>
              </a:rPr>
              <a:t>, I hear it on </a:t>
            </a:r>
            <a:r>
              <a:rPr lang="en-GB" dirty="0" err="1">
                <a:solidFill>
                  <a:srgbClr val="121212"/>
                </a:solidFill>
                <a:latin typeface="Guardian Text Egyptian Web"/>
              </a:rPr>
              <a:t>Oxsigen</a:t>
            </a:r>
            <a:r>
              <a:rPr lang="en-GB" dirty="0">
                <a:solidFill>
                  <a:srgbClr val="121212"/>
                </a:solidFill>
                <a:latin typeface="Guardian Text Egyptian Web"/>
              </a:rPr>
              <a:t>."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87" y="2490787"/>
            <a:ext cx="73628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6FBF0B-A000-4E6A-A691-C859EFC24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AF0E9-B8C0-474C-A180-DBED4AAE2EA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1F5999-2D8C-4B37-9FDC-2BB970CF0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2042</Words>
  <Application>Microsoft Office PowerPoint</Application>
  <PresentationFormat>Widescreen</PresentationFormat>
  <Paragraphs>276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</vt:lpstr>
      <vt:lpstr>Baskerville Old Face</vt:lpstr>
      <vt:lpstr>Bradley Hand ITC</vt:lpstr>
      <vt:lpstr>Calibri</vt:lpstr>
      <vt:lpstr>Calibri Light</vt:lpstr>
      <vt:lpstr>Courier New</vt:lpstr>
      <vt:lpstr>Guardian Text Egyptian Web</vt:lpstr>
      <vt:lpstr>Independent Serif</vt:lpstr>
      <vt:lpstr>Lucida Fax</vt:lpstr>
      <vt:lpstr>Open Sans</vt:lpstr>
      <vt:lpstr>Segoe UI</vt:lpstr>
      <vt:lpstr>Office Theme</vt:lpstr>
      <vt:lpstr>PowerPoint Presentation</vt:lpstr>
      <vt:lpstr>Local pregnant woman's near miss as bridge collapses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creator>juliet.harrison@talktalk.net</dc:creator>
  <cp:lastModifiedBy>juliet.harrison@talktalk.net</cp:lastModifiedBy>
  <cp:revision>30</cp:revision>
  <cp:lastPrinted>2019-12-05T15:15:54Z</cp:lastPrinted>
  <dcterms:created xsi:type="dcterms:W3CDTF">2019-10-10T18:13:24Z</dcterms:created>
  <dcterms:modified xsi:type="dcterms:W3CDTF">2019-12-05T21:28:28Z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