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63" r:id="rId10"/>
    <p:sldId id="264" r:id="rId11"/>
    <p:sldId id="265" r:id="rId12"/>
    <p:sldId id="269" r:id="rId13"/>
    <p:sldId id="268" r:id="rId14"/>
    <p:sldId id="266" r:id="rId15"/>
    <p:sldId id="270" r:id="rId16"/>
    <p:sldId id="271" r:id="rId17"/>
    <p:sldId id="272" r:id="rId18"/>
    <p:sldId id="274" r:id="rId19"/>
    <p:sldId id="273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8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7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7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4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7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3133-EB0A-4959-B7C1-A331BF51AC9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3C4E-3DA2-4E34-9EB3-F5759AAAD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5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0" y="212271"/>
            <a:ext cx="10134134" cy="6526728"/>
          </a:xfrm>
        </p:spPr>
      </p:pic>
    </p:spTree>
    <p:extLst>
      <p:ext uri="{BB962C8B-B14F-4D97-AF65-F5344CB8AC3E}">
        <p14:creationId xmlns:p14="http://schemas.microsoft.com/office/powerpoint/2010/main" val="17077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34" y="114300"/>
            <a:ext cx="9531731" cy="6743700"/>
          </a:xfrm>
        </p:spPr>
      </p:pic>
    </p:spTree>
    <p:extLst>
      <p:ext uri="{BB962C8B-B14F-4D97-AF65-F5344CB8AC3E}">
        <p14:creationId xmlns:p14="http://schemas.microsoft.com/office/powerpoint/2010/main" val="209314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365125"/>
            <a:ext cx="11429949" cy="6313261"/>
          </a:xfrm>
        </p:spPr>
      </p:pic>
    </p:spTree>
    <p:extLst>
      <p:ext uri="{BB962C8B-B14F-4D97-AF65-F5344CB8AC3E}">
        <p14:creationId xmlns:p14="http://schemas.microsoft.com/office/powerpoint/2010/main" val="168612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429818"/>
            <a:ext cx="11973218" cy="5747145"/>
          </a:xfrm>
        </p:spPr>
      </p:pic>
    </p:spTree>
    <p:extLst>
      <p:ext uri="{BB962C8B-B14F-4D97-AF65-F5344CB8AC3E}">
        <p14:creationId xmlns:p14="http://schemas.microsoft.com/office/powerpoint/2010/main" val="66279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30" y="183454"/>
            <a:ext cx="4865914" cy="6666303"/>
          </a:xfrm>
        </p:spPr>
      </p:pic>
    </p:spTree>
    <p:extLst>
      <p:ext uri="{BB962C8B-B14F-4D97-AF65-F5344CB8AC3E}">
        <p14:creationId xmlns:p14="http://schemas.microsoft.com/office/powerpoint/2010/main" val="203682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64" y="176326"/>
            <a:ext cx="8670471" cy="6502854"/>
          </a:xfrm>
        </p:spPr>
      </p:pic>
    </p:spTree>
    <p:extLst>
      <p:ext uri="{BB962C8B-B14F-4D97-AF65-F5344CB8AC3E}">
        <p14:creationId xmlns:p14="http://schemas.microsoft.com/office/powerpoint/2010/main" val="305074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195943"/>
            <a:ext cx="8207459" cy="6565968"/>
          </a:xfrm>
        </p:spPr>
      </p:pic>
    </p:spTree>
    <p:extLst>
      <p:ext uri="{BB962C8B-B14F-4D97-AF65-F5344CB8AC3E}">
        <p14:creationId xmlns:p14="http://schemas.microsoft.com/office/powerpoint/2010/main" val="377951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4" y="244928"/>
            <a:ext cx="9688029" cy="6433457"/>
          </a:xfrm>
        </p:spPr>
      </p:pic>
    </p:spTree>
    <p:extLst>
      <p:ext uri="{BB962C8B-B14F-4D97-AF65-F5344CB8AC3E}">
        <p14:creationId xmlns:p14="http://schemas.microsoft.com/office/powerpoint/2010/main" val="401022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81" y="365124"/>
            <a:ext cx="9433261" cy="6264275"/>
          </a:xfrm>
        </p:spPr>
      </p:pic>
    </p:spTree>
    <p:extLst>
      <p:ext uri="{BB962C8B-B14F-4D97-AF65-F5344CB8AC3E}">
        <p14:creationId xmlns:p14="http://schemas.microsoft.com/office/powerpoint/2010/main" val="399062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0"/>
            <a:ext cx="10032274" cy="6662057"/>
          </a:xfrm>
        </p:spPr>
      </p:pic>
    </p:spTree>
    <p:extLst>
      <p:ext uri="{BB962C8B-B14F-4D97-AF65-F5344CB8AC3E}">
        <p14:creationId xmlns:p14="http://schemas.microsoft.com/office/powerpoint/2010/main" val="326400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30" y="218168"/>
            <a:ext cx="8374138" cy="6280604"/>
          </a:xfrm>
        </p:spPr>
      </p:pic>
    </p:spTree>
    <p:extLst>
      <p:ext uri="{BB962C8B-B14F-4D97-AF65-F5344CB8AC3E}">
        <p14:creationId xmlns:p14="http://schemas.microsoft.com/office/powerpoint/2010/main" val="221360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/>
          <a:stretch/>
        </p:blipFill>
        <p:spPr>
          <a:xfrm>
            <a:off x="1295617" y="365125"/>
            <a:ext cx="9600766" cy="6095725"/>
          </a:xfrm>
        </p:spPr>
      </p:pic>
    </p:spTree>
    <p:extLst>
      <p:ext uri="{BB962C8B-B14F-4D97-AF65-F5344CB8AC3E}">
        <p14:creationId xmlns:p14="http://schemas.microsoft.com/office/powerpoint/2010/main" val="133050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586"/>
            <a:ext cx="10515600" cy="589937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1814 The </a:t>
            </a:r>
            <a:r>
              <a:rPr lang="en-GB" dirty="0" err="1" smtClean="0"/>
              <a:t>Pepperpot</a:t>
            </a:r>
            <a:r>
              <a:rPr lang="en-GB" dirty="0" smtClean="0"/>
              <a:t> </a:t>
            </a:r>
            <a:r>
              <a:rPr lang="en-GB" dirty="0"/>
              <a:t>is built - Warden Thomas Haines, Architect John Perry £783 7s 2d raised by public subscription £81 19s 6d raised by sale of the old Market Hall</a:t>
            </a:r>
            <a:r>
              <a:rPr lang="en-GB" dirty="0" smtClean="0"/>
              <a:t>.</a:t>
            </a:r>
          </a:p>
          <a:p>
            <a:r>
              <a:rPr lang="en-GB" dirty="0" smtClean="0"/>
              <a:t>1815 </a:t>
            </a:r>
            <a:r>
              <a:rPr lang="en-GB" dirty="0" smtClean="0">
                <a:effectLst/>
              </a:rPr>
              <a:t>A new Town Clock, ordered from London, is set up in the </a:t>
            </a:r>
            <a:r>
              <a:rPr lang="en-GB" dirty="0" err="1" smtClean="0">
                <a:effectLst/>
              </a:rPr>
              <a:t>Pepperpot</a:t>
            </a:r>
            <a:r>
              <a:rPr lang="en-GB" dirty="0" smtClean="0">
                <a:effectLst/>
              </a:rPr>
              <a:t> by Richard Stedman. This is the clock now in the Museum.</a:t>
            </a:r>
          </a:p>
          <a:p>
            <a:r>
              <a:rPr lang="en-GB" dirty="0" smtClean="0"/>
              <a:t>1818 </a:t>
            </a:r>
            <a:r>
              <a:rPr lang="en-GB" dirty="0" smtClean="0">
                <a:effectLst/>
              </a:rPr>
              <a:t>George </a:t>
            </a:r>
            <a:r>
              <a:rPr lang="en-GB" dirty="0" err="1" smtClean="0">
                <a:effectLst/>
              </a:rPr>
              <a:t>Chennell</a:t>
            </a:r>
            <a:r>
              <a:rPr lang="en-GB" dirty="0" smtClean="0">
                <a:effectLst/>
              </a:rPr>
              <a:t> and William </a:t>
            </a:r>
            <a:r>
              <a:rPr lang="en-GB" dirty="0" err="1" smtClean="0">
                <a:effectLst/>
              </a:rPr>
              <a:t>Chalcraft</a:t>
            </a:r>
            <a:r>
              <a:rPr lang="en-GB" dirty="0" smtClean="0">
                <a:effectLst/>
              </a:rPr>
              <a:t> appear before the Magistrates’ court at the </a:t>
            </a:r>
            <a:r>
              <a:rPr lang="en-GB" dirty="0" err="1" smtClean="0">
                <a:effectLst/>
              </a:rPr>
              <a:t>Pepperpot</a:t>
            </a:r>
            <a:r>
              <a:rPr lang="en-GB" dirty="0" smtClean="0">
                <a:effectLst/>
              </a:rPr>
              <a:t> and are committed for trial at Guildford for the murder of George </a:t>
            </a:r>
            <a:r>
              <a:rPr lang="en-GB" dirty="0" err="1" smtClean="0">
                <a:effectLst/>
              </a:rPr>
              <a:t>Chennell</a:t>
            </a:r>
            <a:r>
              <a:rPr lang="en-GB" dirty="0" smtClean="0">
                <a:effectLst/>
              </a:rPr>
              <a:t> senior and Elizabeth Wilson. They are found guilty and hanged on the Lammas Land, the last public hanging in Godalming.</a:t>
            </a:r>
          </a:p>
          <a:p>
            <a:r>
              <a:rPr lang="en-GB" dirty="0" smtClean="0"/>
              <a:t>1837  </a:t>
            </a:r>
            <a:r>
              <a:rPr lang="en-GB" dirty="0" smtClean="0">
                <a:effectLst/>
              </a:rPr>
              <a:t>The Market Place and High Street are lit by gas, supplied by the new Godalming Gas Works on the Wharf.</a:t>
            </a:r>
          </a:p>
          <a:p>
            <a:r>
              <a:rPr lang="en-GB" dirty="0" smtClean="0"/>
              <a:t>1881  </a:t>
            </a:r>
            <a:r>
              <a:rPr lang="en-GB" dirty="0" smtClean="0">
                <a:effectLst/>
              </a:rPr>
              <a:t>The world’s first public electricity supply switched on at the </a:t>
            </a:r>
            <a:r>
              <a:rPr lang="en-GB" dirty="0" err="1" smtClean="0">
                <a:effectLst/>
              </a:rPr>
              <a:t>Pepperpot</a:t>
            </a:r>
            <a:r>
              <a:rPr lang="en-GB" dirty="0" smtClean="0">
                <a:effectLst/>
              </a:rPr>
              <a:t>, powered by the water wheel at Westbrook Mill.</a:t>
            </a:r>
          </a:p>
          <a:p>
            <a:r>
              <a:rPr lang="en-GB" dirty="0" smtClean="0"/>
              <a:t>1904 “</a:t>
            </a:r>
            <a:r>
              <a:rPr lang="en-GB" dirty="0" smtClean="0">
                <a:effectLst/>
              </a:rPr>
              <a:t>Perhaps it is not exactly beautiful, but its slender-pillared little clock tower and copper sheathed cupola are distinctly good, and I believe it to be the latest building in Godalming that has that precious quality of </a:t>
            </a:r>
            <a:r>
              <a:rPr lang="en-GB" i="1" dirty="0" smtClean="0">
                <a:effectLst/>
              </a:rPr>
              <a:t>character.</a:t>
            </a:r>
            <a:r>
              <a:rPr lang="en-GB" dirty="0" smtClean="0">
                <a:effectLst/>
              </a:rPr>
              <a:t>” (source: Gertrude Jekyll)</a:t>
            </a:r>
          </a:p>
          <a:p>
            <a:r>
              <a:rPr lang="en-GB" dirty="0" smtClean="0"/>
              <a:t>1918 Soldiers who had been injured in the First World War sold toys they had made on market stalls beneath the </a:t>
            </a:r>
            <a:r>
              <a:rPr lang="en-GB" dirty="0" err="1" smtClean="0"/>
              <a:t>Pepperpot</a:t>
            </a:r>
            <a:endParaRPr lang="en-GB" dirty="0" smtClean="0">
              <a:effectLst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135084"/>
            <a:ext cx="10526486" cy="6722916"/>
          </a:xfrm>
        </p:spPr>
      </p:pic>
    </p:spTree>
    <p:extLst>
      <p:ext uri="{BB962C8B-B14F-4D97-AF65-F5344CB8AC3E}">
        <p14:creationId xmlns:p14="http://schemas.microsoft.com/office/powerpoint/2010/main" val="2527565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DFMincho-UB" panose="02010609010101010101" pitchFamily="1" charset="-128"/>
                <a:ea typeface="DFMincho-UB" panose="02010609010101010101" pitchFamily="1" charset="-128"/>
              </a:rPr>
              <a:t>Your task:</a:t>
            </a:r>
            <a:endParaRPr lang="en-GB" sz="7200" dirty="0">
              <a:solidFill>
                <a:srgbClr val="FF0000"/>
              </a:solidFill>
              <a:latin typeface="DFMincho-UB" panose="02010609010101010101" pitchFamily="1" charset="-128"/>
              <a:ea typeface="DFMincho-UB" panose="02010609010101010101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Design an extension for The </a:t>
            </a:r>
            <a:r>
              <a:rPr lang="en-GB" dirty="0" err="1" smtClean="0"/>
              <a:t>Pepperpot</a:t>
            </a:r>
            <a:r>
              <a:rPr lang="en-GB" dirty="0" smtClean="0"/>
              <a:t>, which respects the identity of  both the original structure and its place in the town, but also facilitates its new function - to house an ecological and environmental marketplace to suit the changing demands of the community as a result of the 21</a:t>
            </a:r>
            <a:r>
              <a:rPr lang="en-GB" baseline="30000" dirty="0" smtClean="0"/>
              <a:t>st</a:t>
            </a:r>
            <a:r>
              <a:rPr lang="en-GB" dirty="0" smtClean="0"/>
              <a:t> century climate crisis.</a:t>
            </a:r>
          </a:p>
          <a:p>
            <a:pPr marL="0" indent="0">
              <a:buNone/>
            </a:pPr>
            <a:r>
              <a:rPr lang="en-GB" dirty="0" smtClean="0"/>
              <a:t>In line with Godalming’s leading position on the innovation of power, please make sure that your new structure is efficiently powered in line with the overall ambitions of this scheme.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40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95" y="146956"/>
            <a:ext cx="8210005" cy="6531429"/>
          </a:xfrm>
        </p:spPr>
      </p:pic>
    </p:spTree>
    <p:extLst>
      <p:ext uri="{BB962C8B-B14F-4D97-AF65-F5344CB8AC3E}">
        <p14:creationId xmlns:p14="http://schemas.microsoft.com/office/powerpoint/2010/main" val="54160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162052"/>
            <a:ext cx="8278586" cy="6561221"/>
          </a:xfrm>
        </p:spPr>
      </p:pic>
    </p:spTree>
    <p:extLst>
      <p:ext uri="{BB962C8B-B14F-4D97-AF65-F5344CB8AC3E}">
        <p14:creationId xmlns:p14="http://schemas.microsoft.com/office/powerpoint/2010/main" val="216176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122354"/>
            <a:ext cx="5061857" cy="6735646"/>
          </a:xfrm>
        </p:spPr>
      </p:pic>
    </p:spTree>
    <p:extLst>
      <p:ext uri="{BB962C8B-B14F-4D97-AF65-F5344CB8AC3E}">
        <p14:creationId xmlns:p14="http://schemas.microsoft.com/office/powerpoint/2010/main" val="369200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7" y="365125"/>
            <a:ext cx="11158566" cy="6075839"/>
          </a:xfrm>
        </p:spPr>
      </p:pic>
    </p:spTree>
    <p:extLst>
      <p:ext uri="{BB962C8B-B14F-4D97-AF65-F5344CB8AC3E}">
        <p14:creationId xmlns:p14="http://schemas.microsoft.com/office/powerpoint/2010/main" val="164859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471"/>
            <a:ext cx="10515600" cy="3735645"/>
          </a:xfrm>
        </p:spPr>
      </p:pic>
    </p:spTree>
    <p:extLst>
      <p:ext uri="{BB962C8B-B14F-4D97-AF65-F5344CB8AC3E}">
        <p14:creationId xmlns:p14="http://schemas.microsoft.com/office/powerpoint/2010/main" val="177455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18382"/>
            <a:ext cx="8986157" cy="6739618"/>
          </a:xfrm>
        </p:spPr>
      </p:pic>
    </p:spTree>
    <p:extLst>
      <p:ext uri="{BB962C8B-B14F-4D97-AF65-F5344CB8AC3E}">
        <p14:creationId xmlns:p14="http://schemas.microsoft.com/office/powerpoint/2010/main" val="75480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17869"/>
            <a:ext cx="9405257" cy="6602491"/>
          </a:xfrm>
        </p:spPr>
      </p:pic>
    </p:spTree>
    <p:extLst>
      <p:ext uri="{BB962C8B-B14F-4D97-AF65-F5344CB8AC3E}">
        <p14:creationId xmlns:p14="http://schemas.microsoft.com/office/powerpoint/2010/main" val="387540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205</Words>
  <Application>Microsoft Office PowerPoint</Application>
  <PresentationFormat>Widescreen</PresentationFormat>
  <Paragraphs>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DFMincho-UB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task: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7</cp:revision>
  <dcterms:created xsi:type="dcterms:W3CDTF">2019-10-11T13:14:08Z</dcterms:created>
  <dcterms:modified xsi:type="dcterms:W3CDTF">2019-10-11T13:41:29Z</dcterms:modified>
</cp:coreProperties>
</file>