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09D01A7-3D24-499B-A67C-C0024A011A93}" type="datetimeFigureOut">
              <a:rPr lang="en-GB" smtClean="0"/>
              <a:t>15/11/2019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3D0FB7-7C74-4A9B-9B2C-D04EDDD537B3}" type="slidenum">
              <a:rPr lang="en-GB" smtClean="0"/>
              <a:t>‹#›</a:t>
            </a:fld>
            <a:endParaRPr lang="en-GB"/>
          </a:p>
        </p:txBody>
      </p:sp>
    </p:spTree>
    <p:extLst>
      <p:ext uri="{BB962C8B-B14F-4D97-AF65-F5344CB8AC3E}">
        <p14:creationId xmlns:p14="http://schemas.microsoft.com/office/powerpoint/2010/main" val="138441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09D01A7-3D24-499B-A67C-C0024A011A93}" type="datetimeFigureOut">
              <a:rPr lang="en-GB" smtClean="0"/>
              <a:t>15/11/2019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3D0FB7-7C74-4A9B-9B2C-D04EDDD537B3}" type="slidenum">
              <a:rPr lang="en-GB" smtClean="0"/>
              <a:t>‹#›</a:t>
            </a:fld>
            <a:endParaRPr lang="en-GB"/>
          </a:p>
        </p:txBody>
      </p:sp>
    </p:spTree>
    <p:extLst>
      <p:ext uri="{BB962C8B-B14F-4D97-AF65-F5344CB8AC3E}">
        <p14:creationId xmlns:p14="http://schemas.microsoft.com/office/powerpoint/2010/main" val="1155893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309D01A7-3D24-499B-A67C-C0024A011A93}" type="datetimeFigureOut">
              <a:rPr lang="en-GB" smtClean="0"/>
              <a:t>15/11/2019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3D0FB7-7C74-4A9B-9B2C-D04EDDD537B3}" type="slidenum">
              <a:rPr lang="en-GB" smtClean="0"/>
              <a:t>‹#›</a:t>
            </a:fld>
            <a:endParaRPr lang="en-GB"/>
          </a:p>
        </p:txBody>
      </p:sp>
    </p:spTree>
    <p:extLst>
      <p:ext uri="{BB962C8B-B14F-4D97-AF65-F5344CB8AC3E}">
        <p14:creationId xmlns:p14="http://schemas.microsoft.com/office/powerpoint/2010/main" val="4148976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309D01A7-3D24-499B-A67C-C0024A011A93}" type="datetimeFigureOut">
              <a:rPr lang="en-GB" smtClean="0"/>
              <a:t>15/11/2019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3D0FB7-7C74-4A9B-9B2C-D04EDDD537B3}"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866768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9D01A7-3D24-499B-A67C-C0024A011A93}" type="datetimeFigureOut">
              <a:rPr lang="en-GB" smtClean="0"/>
              <a:t>15/11/2019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3D0FB7-7C74-4A9B-9B2C-D04EDDD537B3}" type="slidenum">
              <a:rPr lang="en-GB" smtClean="0"/>
              <a:t>‹#›</a:t>
            </a:fld>
            <a:endParaRPr lang="en-GB"/>
          </a:p>
        </p:txBody>
      </p:sp>
    </p:spTree>
    <p:extLst>
      <p:ext uri="{BB962C8B-B14F-4D97-AF65-F5344CB8AC3E}">
        <p14:creationId xmlns:p14="http://schemas.microsoft.com/office/powerpoint/2010/main" val="34287457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09D01A7-3D24-499B-A67C-C0024A011A93}" type="datetimeFigureOut">
              <a:rPr lang="en-GB" smtClean="0"/>
              <a:t>15/11/2019</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3D0FB7-7C74-4A9B-9B2C-D04EDDD537B3}" type="slidenum">
              <a:rPr lang="en-GB" smtClean="0"/>
              <a:t>‹#›</a:t>
            </a:fld>
            <a:endParaRPr lang="en-GB"/>
          </a:p>
        </p:txBody>
      </p:sp>
    </p:spTree>
    <p:extLst>
      <p:ext uri="{BB962C8B-B14F-4D97-AF65-F5344CB8AC3E}">
        <p14:creationId xmlns:p14="http://schemas.microsoft.com/office/powerpoint/2010/main" val="4034741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09D01A7-3D24-499B-A67C-C0024A011A93}" type="datetimeFigureOut">
              <a:rPr lang="en-GB" smtClean="0"/>
              <a:t>15/11/2019</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3D0FB7-7C74-4A9B-9B2C-D04EDDD537B3}" type="slidenum">
              <a:rPr lang="en-GB" smtClean="0"/>
              <a:t>‹#›</a:t>
            </a:fld>
            <a:endParaRPr lang="en-GB"/>
          </a:p>
        </p:txBody>
      </p:sp>
    </p:spTree>
    <p:extLst>
      <p:ext uri="{BB962C8B-B14F-4D97-AF65-F5344CB8AC3E}">
        <p14:creationId xmlns:p14="http://schemas.microsoft.com/office/powerpoint/2010/main" val="2421099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9D01A7-3D24-499B-A67C-C0024A011A93}" type="datetimeFigureOut">
              <a:rPr lang="en-GB" smtClean="0"/>
              <a:t>15/11/2019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3D0FB7-7C74-4A9B-9B2C-D04EDDD537B3}" type="slidenum">
              <a:rPr lang="en-GB" smtClean="0"/>
              <a:t>‹#›</a:t>
            </a:fld>
            <a:endParaRPr lang="en-GB"/>
          </a:p>
        </p:txBody>
      </p:sp>
    </p:spTree>
    <p:extLst>
      <p:ext uri="{BB962C8B-B14F-4D97-AF65-F5344CB8AC3E}">
        <p14:creationId xmlns:p14="http://schemas.microsoft.com/office/powerpoint/2010/main" val="3880684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9D01A7-3D24-499B-A67C-C0024A011A93}" type="datetimeFigureOut">
              <a:rPr lang="en-GB" smtClean="0"/>
              <a:t>15/11/2019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3D0FB7-7C74-4A9B-9B2C-D04EDDD537B3}" type="slidenum">
              <a:rPr lang="en-GB" smtClean="0"/>
              <a:t>‹#›</a:t>
            </a:fld>
            <a:endParaRPr lang="en-GB"/>
          </a:p>
        </p:txBody>
      </p:sp>
    </p:spTree>
    <p:extLst>
      <p:ext uri="{BB962C8B-B14F-4D97-AF65-F5344CB8AC3E}">
        <p14:creationId xmlns:p14="http://schemas.microsoft.com/office/powerpoint/2010/main" val="4047268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309D01A7-3D24-499B-A67C-C0024A011A93}" type="datetimeFigureOut">
              <a:rPr lang="en-GB" smtClean="0"/>
              <a:t>15/11/2019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3D0FB7-7C74-4A9B-9B2C-D04EDDD537B3}" type="slidenum">
              <a:rPr lang="en-GB" smtClean="0"/>
              <a:t>‹#›</a:t>
            </a:fld>
            <a:endParaRPr lang="en-GB"/>
          </a:p>
        </p:txBody>
      </p:sp>
    </p:spTree>
    <p:extLst>
      <p:ext uri="{BB962C8B-B14F-4D97-AF65-F5344CB8AC3E}">
        <p14:creationId xmlns:p14="http://schemas.microsoft.com/office/powerpoint/2010/main" val="1422476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9D01A7-3D24-499B-A67C-C0024A011A93}" type="datetimeFigureOut">
              <a:rPr lang="en-GB" smtClean="0"/>
              <a:t>15/11/2019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3D0FB7-7C74-4A9B-9B2C-D04EDDD537B3}" type="slidenum">
              <a:rPr lang="en-GB" smtClean="0"/>
              <a:t>‹#›</a:t>
            </a:fld>
            <a:endParaRPr lang="en-GB"/>
          </a:p>
        </p:txBody>
      </p:sp>
    </p:spTree>
    <p:extLst>
      <p:ext uri="{BB962C8B-B14F-4D97-AF65-F5344CB8AC3E}">
        <p14:creationId xmlns:p14="http://schemas.microsoft.com/office/powerpoint/2010/main" val="649884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09D01A7-3D24-499B-A67C-C0024A011A93}" type="datetimeFigureOut">
              <a:rPr lang="en-GB" smtClean="0"/>
              <a:t>15/11/2019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3D0FB7-7C74-4A9B-9B2C-D04EDDD537B3}" type="slidenum">
              <a:rPr lang="en-GB" smtClean="0"/>
              <a:t>‹#›</a:t>
            </a:fld>
            <a:endParaRPr lang="en-GB"/>
          </a:p>
        </p:txBody>
      </p:sp>
    </p:spTree>
    <p:extLst>
      <p:ext uri="{BB962C8B-B14F-4D97-AF65-F5344CB8AC3E}">
        <p14:creationId xmlns:p14="http://schemas.microsoft.com/office/powerpoint/2010/main" val="803764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09D01A7-3D24-499B-A67C-C0024A011A93}" type="datetimeFigureOut">
              <a:rPr lang="en-GB" smtClean="0"/>
              <a:t>15/11/2019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03D0FB7-7C74-4A9B-9B2C-D04EDDD537B3}" type="slidenum">
              <a:rPr lang="en-GB" smtClean="0"/>
              <a:t>‹#›</a:t>
            </a:fld>
            <a:endParaRPr lang="en-GB"/>
          </a:p>
        </p:txBody>
      </p:sp>
    </p:spTree>
    <p:extLst>
      <p:ext uri="{BB962C8B-B14F-4D97-AF65-F5344CB8AC3E}">
        <p14:creationId xmlns:p14="http://schemas.microsoft.com/office/powerpoint/2010/main" val="2580571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309D01A7-3D24-499B-A67C-C0024A011A93}" type="datetimeFigureOut">
              <a:rPr lang="en-GB" smtClean="0"/>
              <a:t>15/11/2019</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103D0FB7-7C74-4A9B-9B2C-D04EDDD537B3}" type="slidenum">
              <a:rPr lang="en-GB" smtClean="0"/>
              <a:t>‹#›</a:t>
            </a:fld>
            <a:endParaRPr lang="en-GB"/>
          </a:p>
        </p:txBody>
      </p:sp>
    </p:spTree>
    <p:extLst>
      <p:ext uri="{BB962C8B-B14F-4D97-AF65-F5344CB8AC3E}">
        <p14:creationId xmlns:p14="http://schemas.microsoft.com/office/powerpoint/2010/main" val="4207945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09D01A7-3D24-499B-A67C-C0024A011A93}" type="datetimeFigureOut">
              <a:rPr lang="en-GB" smtClean="0"/>
              <a:t>15/11/2019</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103D0FB7-7C74-4A9B-9B2C-D04EDDD537B3}" type="slidenum">
              <a:rPr lang="en-GB" smtClean="0"/>
              <a:t>‹#›</a:t>
            </a:fld>
            <a:endParaRPr lang="en-GB"/>
          </a:p>
        </p:txBody>
      </p:sp>
    </p:spTree>
    <p:extLst>
      <p:ext uri="{BB962C8B-B14F-4D97-AF65-F5344CB8AC3E}">
        <p14:creationId xmlns:p14="http://schemas.microsoft.com/office/powerpoint/2010/main" val="805177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309D01A7-3D24-499B-A67C-C0024A011A93}" type="datetimeFigureOut">
              <a:rPr lang="en-GB" smtClean="0"/>
              <a:t>15/11/2019</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103D0FB7-7C74-4A9B-9B2C-D04EDDD537B3}" type="slidenum">
              <a:rPr lang="en-GB" smtClean="0"/>
              <a:t>‹#›</a:t>
            </a:fld>
            <a:endParaRPr lang="en-GB"/>
          </a:p>
        </p:txBody>
      </p:sp>
    </p:spTree>
    <p:extLst>
      <p:ext uri="{BB962C8B-B14F-4D97-AF65-F5344CB8AC3E}">
        <p14:creationId xmlns:p14="http://schemas.microsoft.com/office/powerpoint/2010/main" val="1231950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09D01A7-3D24-499B-A67C-C0024A011A93}" type="datetimeFigureOut">
              <a:rPr lang="en-GB" smtClean="0"/>
              <a:t>15/11/2019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3D0FB7-7C74-4A9B-9B2C-D04EDDD537B3}" type="slidenum">
              <a:rPr lang="en-GB" smtClean="0"/>
              <a:t>‹#›</a:t>
            </a:fld>
            <a:endParaRPr lang="en-GB"/>
          </a:p>
        </p:txBody>
      </p:sp>
    </p:spTree>
    <p:extLst>
      <p:ext uri="{BB962C8B-B14F-4D97-AF65-F5344CB8AC3E}">
        <p14:creationId xmlns:p14="http://schemas.microsoft.com/office/powerpoint/2010/main" val="3199938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09D01A7-3D24-499B-A67C-C0024A011A93}" type="datetimeFigureOut">
              <a:rPr lang="en-GB" smtClean="0"/>
              <a:t>15/11/2019</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03D0FB7-7C74-4A9B-9B2C-D04EDDD537B3}" type="slidenum">
              <a:rPr lang="en-GB" smtClean="0"/>
              <a:t>‹#›</a:t>
            </a:fld>
            <a:endParaRPr lang="en-GB"/>
          </a:p>
        </p:txBody>
      </p:sp>
    </p:spTree>
    <p:extLst>
      <p:ext uri="{BB962C8B-B14F-4D97-AF65-F5344CB8AC3E}">
        <p14:creationId xmlns:p14="http://schemas.microsoft.com/office/powerpoint/2010/main" val="1921396688"/>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ted.com/talks/shigeru_ban_emergency_shelters_made_from_paper"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Shinmei-zukuri" TargetMode="External"/><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hyperlink" Target="https://en.wikipedia.org/wiki/Kofun_perio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ted.com/talks/michael_murphy_architecture_that_s_built_to_hea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descr="http://www.planetware.com/i/photo/san-carlo-alle-quattro-fontane-rome-ir1768.jpg"/>
          <p:cNvPicPr/>
          <p:nvPr/>
        </p:nvPicPr>
        <p:blipFill>
          <a:blip r:embed="rId2" cstate="print"/>
          <a:srcRect/>
          <a:stretch>
            <a:fillRect/>
          </a:stretch>
        </p:blipFill>
        <p:spPr bwMode="auto">
          <a:xfrm>
            <a:off x="1524000" y="141316"/>
            <a:ext cx="4838007" cy="6558741"/>
          </a:xfrm>
          <a:prstGeom prst="rect">
            <a:avLst/>
          </a:prstGeom>
          <a:noFill/>
          <a:ln w="9525">
            <a:noFill/>
            <a:miter lim="800000"/>
            <a:headEnd/>
            <a:tailEnd/>
          </a:ln>
        </p:spPr>
      </p:pic>
      <p:pic>
        <p:nvPicPr>
          <p:cNvPr id="5" name="Picture 4" descr="http://upload.wikimedia.org/wikipedia/commons/6/65/Interior_of_San_Carlo_alle_Quattro_Fontane.JPG"/>
          <p:cNvPicPr/>
          <p:nvPr/>
        </p:nvPicPr>
        <p:blipFill>
          <a:blip r:embed="rId3" cstate="print"/>
          <a:srcRect/>
          <a:stretch>
            <a:fillRect/>
          </a:stretch>
        </p:blipFill>
        <p:spPr bwMode="auto">
          <a:xfrm>
            <a:off x="6800445" y="141316"/>
            <a:ext cx="4363547" cy="6558741"/>
          </a:xfrm>
          <a:prstGeom prst="rect">
            <a:avLst/>
          </a:prstGeom>
          <a:noFill/>
          <a:ln w="9525">
            <a:noFill/>
            <a:miter lim="800000"/>
            <a:headEnd/>
            <a:tailEnd/>
          </a:ln>
        </p:spPr>
      </p:pic>
    </p:spTree>
    <p:extLst>
      <p:ext uri="{BB962C8B-B14F-4D97-AF65-F5344CB8AC3E}">
        <p14:creationId xmlns:p14="http://schemas.microsoft.com/office/powerpoint/2010/main" val="2927665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519871"/>
          </a:xfrm>
        </p:spPr>
        <p:txBody>
          <a:bodyPr/>
          <a:lstStyle/>
          <a:p>
            <a:r>
              <a:rPr lang="en-GB" sz="1000" dirty="0">
                <a:hlinkClick r:id="rId2"/>
              </a:rPr>
              <a:t>https://</a:t>
            </a:r>
            <a:r>
              <a:rPr lang="en-GB" sz="1000" dirty="0" smtClean="0">
                <a:hlinkClick r:id="rId2"/>
              </a:rPr>
              <a:t>www.ted.com/talks/shigeru_ban_emergency_shelters_made_from_paper</a:t>
            </a:r>
            <a:r>
              <a:rPr lang="en-GB" sz="1000" dirty="0" smtClean="0"/>
              <a:t> </a:t>
            </a:r>
            <a:endParaRPr lang="en-GB" sz="1000" dirty="0"/>
          </a:p>
        </p:txBody>
      </p:sp>
      <p:sp>
        <p:nvSpPr>
          <p:cNvPr id="3" name="Content Placeholder 2"/>
          <p:cNvSpPr>
            <a:spLocks noGrp="1"/>
          </p:cNvSpPr>
          <p:nvPr>
            <p:ph idx="1"/>
          </p:nvPr>
        </p:nvSpPr>
        <p:spPr/>
        <p:txBody>
          <a:bodyPr/>
          <a:lstStyle/>
          <a:p>
            <a:endParaRPr lang="en-GB"/>
          </a:p>
        </p:txBody>
      </p:sp>
      <p:pic>
        <p:nvPicPr>
          <p:cNvPr id="5" name="Picture 4"/>
          <p:cNvPicPr>
            <a:picLocks noChangeAspect="1"/>
          </p:cNvPicPr>
          <p:nvPr/>
        </p:nvPicPr>
        <p:blipFill rotWithShape="1">
          <a:blip r:embed="rId3"/>
          <a:srcRect l="-384" t="9267" r="33811" b="20109"/>
          <a:stretch/>
        </p:blipFill>
        <p:spPr>
          <a:xfrm>
            <a:off x="365760" y="1205345"/>
            <a:ext cx="9052560" cy="5401822"/>
          </a:xfrm>
          <a:prstGeom prst="rect">
            <a:avLst/>
          </a:prstGeom>
        </p:spPr>
      </p:pic>
    </p:spTree>
    <p:extLst>
      <p:ext uri="{BB962C8B-B14F-4D97-AF65-F5344CB8AC3E}">
        <p14:creationId xmlns:p14="http://schemas.microsoft.com/office/powerpoint/2010/main" val="299227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Future options for architecture and related options: </a:t>
            </a:r>
            <a:endParaRPr lang="en-GB" sz="2400" dirty="0"/>
          </a:p>
        </p:txBody>
      </p:sp>
      <p:sp>
        <p:nvSpPr>
          <p:cNvPr id="3" name="Content Placeholder 2"/>
          <p:cNvSpPr>
            <a:spLocks noGrp="1"/>
          </p:cNvSpPr>
          <p:nvPr>
            <p:ph idx="1"/>
          </p:nvPr>
        </p:nvSpPr>
        <p:spPr>
          <a:xfrm>
            <a:off x="6317673" y="2052918"/>
            <a:ext cx="3732180" cy="4195481"/>
          </a:xfrm>
        </p:spPr>
        <p:txBody>
          <a:bodyPr/>
          <a:lstStyle/>
          <a:p>
            <a:pPr marL="0" indent="0">
              <a:buNone/>
            </a:pPr>
            <a:r>
              <a:rPr lang="en-GB" dirty="0" smtClean="0"/>
              <a:t>Through UCAS: </a:t>
            </a:r>
          </a:p>
          <a:p>
            <a:pPr marL="0" indent="0">
              <a:buNone/>
            </a:pPr>
            <a:r>
              <a:rPr lang="en-GB" dirty="0" smtClean="0"/>
              <a:t>377 courses via 96 different institutions</a:t>
            </a:r>
            <a:endParaRPr lang="en-GB" dirty="0"/>
          </a:p>
        </p:txBody>
      </p:sp>
      <p:pic>
        <p:nvPicPr>
          <p:cNvPr id="4" name="Picture 3"/>
          <p:cNvPicPr>
            <a:picLocks noChangeAspect="1"/>
          </p:cNvPicPr>
          <p:nvPr/>
        </p:nvPicPr>
        <p:blipFill rotWithShape="1">
          <a:blip r:embed="rId2"/>
          <a:srcRect l="27035" t="15860" r="28219" b="15628"/>
          <a:stretch/>
        </p:blipFill>
        <p:spPr>
          <a:xfrm>
            <a:off x="523702" y="1961804"/>
            <a:ext cx="5394960" cy="4646470"/>
          </a:xfrm>
          <a:prstGeom prst="rect">
            <a:avLst/>
          </a:prstGeom>
        </p:spPr>
      </p:pic>
      <p:pic>
        <p:nvPicPr>
          <p:cNvPr id="6" name="Picture 5"/>
          <p:cNvPicPr>
            <a:picLocks noChangeAspect="1"/>
          </p:cNvPicPr>
          <p:nvPr/>
        </p:nvPicPr>
        <p:blipFill rotWithShape="1">
          <a:blip r:embed="rId3"/>
          <a:srcRect l="26022" t="60288" r="50183" b="24974"/>
          <a:stretch/>
        </p:blipFill>
        <p:spPr>
          <a:xfrm>
            <a:off x="7104149" y="3675438"/>
            <a:ext cx="3499387" cy="1219201"/>
          </a:xfrm>
          <a:prstGeom prst="rect">
            <a:avLst/>
          </a:prstGeom>
        </p:spPr>
      </p:pic>
      <p:pic>
        <p:nvPicPr>
          <p:cNvPr id="7" name="Picture 6"/>
          <p:cNvPicPr>
            <a:picLocks noChangeAspect="1"/>
          </p:cNvPicPr>
          <p:nvPr/>
        </p:nvPicPr>
        <p:blipFill rotWithShape="1">
          <a:blip r:embed="rId3"/>
          <a:srcRect l="73546" t="60288" r="2514" b="24974"/>
          <a:stretch/>
        </p:blipFill>
        <p:spPr>
          <a:xfrm>
            <a:off x="7104149" y="5216227"/>
            <a:ext cx="3520766" cy="1219201"/>
          </a:xfrm>
          <a:prstGeom prst="rect">
            <a:avLst/>
          </a:prstGeom>
        </p:spPr>
      </p:pic>
    </p:spTree>
    <p:extLst>
      <p:ext uri="{BB962C8B-B14F-4D97-AF65-F5344CB8AC3E}">
        <p14:creationId xmlns:p14="http://schemas.microsoft.com/office/powerpoint/2010/main" val="203117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335435" y="1105593"/>
            <a:ext cx="9927791" cy="5584382"/>
          </a:xfrm>
          <a:prstGeom prst="rect">
            <a:avLst/>
          </a:prstGeom>
        </p:spPr>
      </p:pic>
    </p:spTree>
    <p:extLst>
      <p:ext uri="{BB962C8B-B14F-4D97-AF65-F5344CB8AC3E}">
        <p14:creationId xmlns:p14="http://schemas.microsoft.com/office/powerpoint/2010/main" val="4223832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Dates for 2019/20 not published yet but be aware!</a:t>
            </a:r>
            <a:endParaRPr lang="en-GB" sz="2400"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9823" t="14421" r="12129" b="12931"/>
          <a:stretch/>
        </p:blipFill>
        <p:spPr>
          <a:xfrm>
            <a:off x="646111" y="2052918"/>
            <a:ext cx="7938656" cy="4156363"/>
          </a:xfrm>
          <a:prstGeom prst="rect">
            <a:avLst/>
          </a:prstGeom>
        </p:spPr>
      </p:pic>
    </p:spTree>
    <p:extLst>
      <p:ext uri="{BB962C8B-B14F-4D97-AF65-F5344CB8AC3E}">
        <p14:creationId xmlns:p14="http://schemas.microsoft.com/office/powerpoint/2010/main" val="2201751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descr="http://www.laboratorioroma.it/ALR/San%20Carlo/Immagini/Cupola_San_Carlo_alle_Quattro_Fontane.jpg"/>
          <p:cNvPicPr/>
          <p:nvPr/>
        </p:nvPicPr>
        <p:blipFill>
          <a:blip r:embed="rId2" cstate="print"/>
          <a:srcRect/>
          <a:stretch>
            <a:fillRect/>
          </a:stretch>
        </p:blipFill>
        <p:spPr bwMode="auto">
          <a:xfrm>
            <a:off x="914401" y="124690"/>
            <a:ext cx="10407534" cy="6583680"/>
          </a:xfrm>
          <a:prstGeom prst="rect">
            <a:avLst/>
          </a:prstGeom>
          <a:noFill/>
          <a:ln w="9525">
            <a:noFill/>
            <a:miter lim="800000"/>
            <a:headEnd/>
            <a:tailEnd/>
          </a:ln>
        </p:spPr>
      </p:pic>
    </p:spTree>
    <p:extLst>
      <p:ext uri="{BB962C8B-B14F-4D97-AF65-F5344CB8AC3E}">
        <p14:creationId xmlns:p14="http://schemas.microsoft.com/office/powerpoint/2010/main" val="2976504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err="1" smtClean="0"/>
              <a:t>Zaha</a:t>
            </a:r>
            <a:r>
              <a:rPr lang="en-GB" sz="2800" dirty="0" smtClean="0"/>
              <a:t> </a:t>
            </a:r>
            <a:r>
              <a:rPr lang="en-GB" sz="2800" dirty="0" err="1" smtClean="0"/>
              <a:t>Hadid</a:t>
            </a:r>
            <a:r>
              <a:rPr lang="en-GB" sz="2800" dirty="0" smtClean="0"/>
              <a:t> </a:t>
            </a:r>
            <a:r>
              <a:rPr lang="en-GB" sz="2800" b="1" dirty="0" smtClean="0"/>
              <a:t>MAXXI</a:t>
            </a:r>
            <a:r>
              <a:rPr lang="en-GB" sz="2800" dirty="0" smtClean="0"/>
              <a:t>, Rome “la </a:t>
            </a:r>
            <a:r>
              <a:rPr lang="en-GB" sz="2800" dirty="0" err="1" smtClean="0"/>
              <a:t>Borromina</a:t>
            </a:r>
            <a:r>
              <a:rPr lang="en-GB" sz="2800" dirty="0" smtClean="0"/>
              <a:t>”</a:t>
            </a:r>
            <a:endParaRPr lang="en-GB" sz="28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7447" y="1280159"/>
            <a:ext cx="10348135" cy="5496009"/>
          </a:xfrm>
        </p:spPr>
      </p:pic>
    </p:spTree>
    <p:extLst>
      <p:ext uri="{BB962C8B-B14F-4D97-AF65-F5344CB8AC3E}">
        <p14:creationId xmlns:p14="http://schemas.microsoft.com/office/powerpoint/2010/main" val="2341418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1193" y="98814"/>
            <a:ext cx="4414058" cy="663123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0"/>
            <a:ext cx="6858000" cy="6858000"/>
          </a:xfrm>
          <a:prstGeom prst="rect">
            <a:avLst/>
          </a:prstGeom>
        </p:spPr>
      </p:pic>
    </p:spTree>
    <p:extLst>
      <p:ext uri="{BB962C8B-B14F-4D97-AF65-F5344CB8AC3E}">
        <p14:creationId xmlns:p14="http://schemas.microsoft.com/office/powerpoint/2010/main" val="2085752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594686"/>
          </a:xfrm>
        </p:spPr>
        <p:txBody>
          <a:bodyPr/>
          <a:lstStyle/>
          <a:p>
            <a:r>
              <a:rPr lang="en-GB" sz="3200" b="1" dirty="0" smtClean="0"/>
              <a:t>Toda-</a:t>
            </a:r>
            <a:r>
              <a:rPr lang="en-GB" sz="3200" b="1" dirty="0" err="1" smtClean="0"/>
              <a:t>ji</a:t>
            </a:r>
            <a:r>
              <a:rPr lang="en-GB" sz="3200" dirty="0" smtClean="0"/>
              <a:t>, Nara, Japan</a:t>
            </a:r>
            <a:endParaRPr lang="en-GB" sz="32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6255" y="1152983"/>
            <a:ext cx="8437418" cy="5616156"/>
          </a:xfrm>
        </p:spPr>
      </p:pic>
    </p:spTree>
    <p:extLst>
      <p:ext uri="{BB962C8B-B14F-4D97-AF65-F5344CB8AC3E}">
        <p14:creationId xmlns:p14="http://schemas.microsoft.com/office/powerpoint/2010/main" val="2673294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5687" y="1666375"/>
            <a:ext cx="2694070" cy="4859115"/>
          </a:xfrm>
        </p:spPr>
        <p:txBody>
          <a:bodyPr/>
          <a:lstStyle/>
          <a:p>
            <a:r>
              <a:rPr lang="en-GB" sz="2400" dirty="0" smtClean="0"/>
              <a:t>The largest wooden construction in the world: </a:t>
            </a:r>
            <a:br>
              <a:rPr lang="en-GB" sz="2400" dirty="0" smtClean="0"/>
            </a:br>
            <a:r>
              <a:rPr lang="en-GB" sz="2400" dirty="0" smtClean="0"/>
              <a:t>Originally built in the 8</a:t>
            </a:r>
            <a:r>
              <a:rPr lang="en-GB" sz="2400" baseline="30000" dirty="0" smtClean="0"/>
              <a:t>th</a:t>
            </a:r>
            <a:r>
              <a:rPr lang="en-GB" sz="2400" dirty="0" smtClean="0"/>
              <a:t> century, with two seven storey pagodas, each 100m high</a:t>
            </a:r>
            <a:endParaRPr lang="en-GB" sz="24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2633" y="1152983"/>
            <a:ext cx="8326545" cy="5552766"/>
          </a:xfrm>
        </p:spPr>
      </p:pic>
    </p:spTree>
    <p:extLst>
      <p:ext uri="{BB962C8B-B14F-4D97-AF65-F5344CB8AC3E}">
        <p14:creationId xmlns:p14="http://schemas.microsoft.com/office/powerpoint/2010/main" val="2659053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Ise</a:t>
            </a:r>
            <a:r>
              <a:rPr lang="en-GB" dirty="0" smtClean="0"/>
              <a:t> Grand Shrine</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070" y="1720735"/>
            <a:ext cx="7469825" cy="4977939"/>
          </a:xfrm>
        </p:spPr>
      </p:pic>
      <p:sp>
        <p:nvSpPr>
          <p:cNvPr id="5" name="TextBox 4"/>
          <p:cNvSpPr txBox="1"/>
          <p:nvPr/>
        </p:nvSpPr>
        <p:spPr>
          <a:xfrm>
            <a:off x="7938655" y="290945"/>
            <a:ext cx="3973483" cy="6186309"/>
          </a:xfrm>
          <a:prstGeom prst="rect">
            <a:avLst/>
          </a:prstGeom>
          <a:noFill/>
        </p:spPr>
        <p:txBody>
          <a:bodyPr wrap="square" rtlCol="0">
            <a:spAutoFit/>
          </a:bodyPr>
          <a:lstStyle/>
          <a:p>
            <a:r>
              <a:rPr lang="en-GB" dirty="0" smtClean="0"/>
              <a:t>Dedicated to the Shinto sun goddess, </a:t>
            </a:r>
            <a:r>
              <a:rPr lang="en-GB" dirty="0" err="1" smtClean="0"/>
              <a:t>Ameseratu</a:t>
            </a:r>
            <a:r>
              <a:rPr lang="en-GB" dirty="0" smtClean="0"/>
              <a:t>, built from cypress wood without using nails. </a:t>
            </a:r>
          </a:p>
          <a:p>
            <a:r>
              <a:rPr lang="en-GB" dirty="0" smtClean="0"/>
              <a:t>The </a:t>
            </a:r>
            <a:r>
              <a:rPr lang="en-GB" dirty="0"/>
              <a:t>architectural style of the </a:t>
            </a:r>
            <a:r>
              <a:rPr lang="en-GB" dirty="0" err="1"/>
              <a:t>Ise</a:t>
            </a:r>
            <a:r>
              <a:rPr lang="en-GB" dirty="0"/>
              <a:t> shrine is known as </a:t>
            </a:r>
            <a:r>
              <a:rPr lang="en-GB" dirty="0" err="1">
                <a:hlinkClick r:id="rId3" tooltip="Shinmei-zukuri"/>
              </a:rPr>
              <a:t>shinmei-zukuri</a:t>
            </a:r>
            <a:r>
              <a:rPr lang="en-GB" dirty="0"/>
              <a:t>, characterized by extreme simplicity and antiquity: </a:t>
            </a:r>
            <a:r>
              <a:rPr lang="en-GB" dirty="0" smtClean="0"/>
              <a:t>which </a:t>
            </a:r>
            <a:r>
              <a:rPr lang="en-GB" dirty="0"/>
              <a:t>mimics the architectural features of early rice </a:t>
            </a:r>
            <a:r>
              <a:rPr lang="en-GB" dirty="0" smtClean="0"/>
              <a:t>granaries. </a:t>
            </a:r>
            <a:r>
              <a:rPr lang="en-GB" dirty="0"/>
              <a:t>I</a:t>
            </a:r>
            <a:r>
              <a:rPr lang="en-GB" dirty="0" smtClean="0"/>
              <a:t>ts </a:t>
            </a:r>
            <a:r>
              <a:rPr lang="en-GB" dirty="0"/>
              <a:t>basic principles date back to the </a:t>
            </a:r>
            <a:r>
              <a:rPr lang="en-GB" dirty="0" err="1">
                <a:hlinkClick r:id="rId4" tooltip="Kofun period"/>
              </a:rPr>
              <a:t>Kofun</a:t>
            </a:r>
            <a:r>
              <a:rPr lang="en-GB" dirty="0">
                <a:hlinkClick r:id="rId4" tooltip="Kofun period"/>
              </a:rPr>
              <a:t> period</a:t>
            </a:r>
            <a:r>
              <a:rPr lang="en-GB" dirty="0"/>
              <a:t> (250-538 C.E.). </a:t>
            </a:r>
            <a:endParaRPr lang="en-GB" dirty="0" smtClean="0"/>
          </a:p>
          <a:p>
            <a:r>
              <a:rPr lang="en-GB" dirty="0" smtClean="0"/>
              <a:t>The </a:t>
            </a:r>
            <a:r>
              <a:rPr lang="en-GB" dirty="0"/>
              <a:t>old shrines are dismantled and new ones built on an adjacent site to exacting specifications every 20 years at exorbitant expense, so that the buildings will be forever new and forever ancient and original. The present buildings, dating from 2013, are the 62nd iteration to date and are scheduled for rebuilding in 2033. </a:t>
            </a:r>
          </a:p>
        </p:txBody>
      </p:sp>
    </p:spTree>
    <p:extLst>
      <p:ext uri="{BB962C8B-B14F-4D97-AF65-F5344CB8AC3E}">
        <p14:creationId xmlns:p14="http://schemas.microsoft.com/office/powerpoint/2010/main" val="2365199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The </a:t>
            </a:r>
            <a:r>
              <a:rPr lang="en-GB" sz="2400" dirty="0" err="1"/>
              <a:t>Uji</a:t>
            </a:r>
            <a:r>
              <a:rPr lang="en-GB" sz="2400" dirty="0"/>
              <a:t> Bridge 2012</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5160" y="2302020"/>
            <a:ext cx="2991630" cy="419576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9286" y="1389611"/>
            <a:ext cx="6810895" cy="5108171"/>
          </a:xfrm>
          <a:prstGeom prst="rect">
            <a:avLst/>
          </a:prstGeom>
        </p:spPr>
      </p:pic>
    </p:spTree>
    <p:extLst>
      <p:ext uri="{BB962C8B-B14F-4D97-AF65-F5344CB8AC3E}">
        <p14:creationId xmlns:p14="http://schemas.microsoft.com/office/powerpoint/2010/main" val="3792758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315529"/>
          </a:xfrm>
        </p:spPr>
        <p:txBody>
          <a:bodyPr/>
          <a:lstStyle/>
          <a:p>
            <a:r>
              <a:rPr lang="en-GB" sz="1000" dirty="0">
                <a:hlinkClick r:id="rId2"/>
              </a:rPr>
              <a:t>https://</a:t>
            </a:r>
            <a:r>
              <a:rPr lang="en-GB" sz="1000" dirty="0" smtClean="0">
                <a:hlinkClick r:id="rId2"/>
              </a:rPr>
              <a:t>www.ted.com/talks/michael_murphy_architecture_that_s_built_to_heal</a:t>
            </a:r>
            <a:r>
              <a:rPr lang="en-GB" sz="1000" dirty="0" smtClean="0"/>
              <a:t> </a:t>
            </a:r>
            <a:endParaRPr lang="en-GB" sz="1000"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3"/>
          <a:srcRect l="-256" t="9618" r="34158" b="20465"/>
          <a:stretch/>
        </p:blipFill>
        <p:spPr>
          <a:xfrm>
            <a:off x="556953" y="768247"/>
            <a:ext cx="9210501" cy="5480152"/>
          </a:xfrm>
          <a:prstGeom prst="rect">
            <a:avLst/>
          </a:prstGeom>
        </p:spPr>
      </p:pic>
    </p:spTree>
    <p:extLst>
      <p:ext uri="{BB962C8B-B14F-4D97-AF65-F5344CB8AC3E}">
        <p14:creationId xmlns:p14="http://schemas.microsoft.com/office/powerpoint/2010/main" val="5893877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49</TotalTime>
  <Words>180</Words>
  <Application>Microsoft Office PowerPoint</Application>
  <PresentationFormat>Widescreen</PresentationFormat>
  <Paragraphs>14</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Century Gothic</vt:lpstr>
      <vt:lpstr>Wingdings 3</vt:lpstr>
      <vt:lpstr>Ion</vt:lpstr>
      <vt:lpstr>PowerPoint Presentation</vt:lpstr>
      <vt:lpstr>PowerPoint Presentation</vt:lpstr>
      <vt:lpstr>Zaha Hadid MAXXI, Rome “la Borromina”</vt:lpstr>
      <vt:lpstr>PowerPoint Presentation</vt:lpstr>
      <vt:lpstr>Toda-ji, Nara, Japan</vt:lpstr>
      <vt:lpstr>The largest wooden construction in the world:  Originally built in the 8th century, with two seven storey pagodas, each 100m high</vt:lpstr>
      <vt:lpstr>Ise Grand Shrine</vt:lpstr>
      <vt:lpstr>The Uji Bridge 2012</vt:lpstr>
      <vt:lpstr>https://www.ted.com/talks/michael_murphy_architecture_that_s_built_to_heal </vt:lpstr>
      <vt:lpstr>https://www.ted.com/talks/shigeru_ban_emergency_shelters_made_from_paper </vt:lpstr>
      <vt:lpstr>Future options for architecture and related options: </vt:lpstr>
      <vt:lpstr>PowerPoint Presentation</vt:lpstr>
      <vt:lpstr>Dates for 2019/20 not published yet but be aware!</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Phillips</dc:creator>
  <cp:lastModifiedBy>Sarah Phillips</cp:lastModifiedBy>
  <cp:revision>6</cp:revision>
  <dcterms:created xsi:type="dcterms:W3CDTF">2019-11-15T08:00:19Z</dcterms:created>
  <dcterms:modified xsi:type="dcterms:W3CDTF">2019-11-15T08:50:02Z</dcterms:modified>
</cp:coreProperties>
</file>