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69" r:id="rId4"/>
    <p:sldId id="267" r:id="rId5"/>
    <p:sldId id="265" r:id="rId6"/>
    <p:sldId id="274" r:id="rId7"/>
    <p:sldId id="257" r:id="rId8"/>
    <p:sldId id="273" r:id="rId9"/>
    <p:sldId id="268" r:id="rId10"/>
    <p:sldId id="262" r:id="rId11"/>
    <p:sldId id="258" r:id="rId12"/>
    <p:sldId id="279" r:id="rId13"/>
    <p:sldId id="263" r:id="rId14"/>
    <p:sldId id="270" r:id="rId15"/>
    <p:sldId id="264" r:id="rId16"/>
    <p:sldId id="266" r:id="rId17"/>
    <p:sldId id="271" r:id="rId18"/>
    <p:sldId id="275" r:id="rId19"/>
    <p:sldId id="259" r:id="rId20"/>
    <p:sldId id="260" r:id="rId21"/>
    <p:sldId id="261" r:id="rId22"/>
    <p:sldId id="276" r:id="rId23"/>
    <p:sldId id="277" r:id="rId24"/>
    <p:sldId id="27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77" d="100"/>
          <a:sy n="77" d="100"/>
        </p:scale>
        <p:origin x="2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9531A-2AEC-46D8-B0FC-66606FBF0BAC}" type="datetimeFigureOut">
              <a:rPr lang="en-GB" smtClean="0"/>
              <a:t>14/10/2019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82C5-0D91-48E3-ACA5-824EA2A2A9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084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9531A-2AEC-46D8-B0FC-66606FBF0BAC}" type="datetimeFigureOut">
              <a:rPr lang="en-GB" smtClean="0"/>
              <a:t>14/10/2019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82C5-0D91-48E3-ACA5-824EA2A2A9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951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9531A-2AEC-46D8-B0FC-66606FBF0BAC}" type="datetimeFigureOut">
              <a:rPr lang="en-GB" smtClean="0"/>
              <a:t>14/10/2019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82C5-0D91-48E3-ACA5-824EA2A2A9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420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9531A-2AEC-46D8-B0FC-66606FBF0BAC}" type="datetimeFigureOut">
              <a:rPr lang="en-GB" smtClean="0"/>
              <a:t>14/10/2019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82C5-0D91-48E3-ACA5-824EA2A2A9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359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9531A-2AEC-46D8-B0FC-66606FBF0BAC}" type="datetimeFigureOut">
              <a:rPr lang="en-GB" smtClean="0"/>
              <a:t>14/10/2019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82C5-0D91-48E3-ACA5-824EA2A2A9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531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9531A-2AEC-46D8-B0FC-66606FBF0BAC}" type="datetimeFigureOut">
              <a:rPr lang="en-GB" smtClean="0"/>
              <a:t>14/10/2019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82C5-0D91-48E3-ACA5-824EA2A2A9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891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9531A-2AEC-46D8-B0FC-66606FBF0BAC}" type="datetimeFigureOut">
              <a:rPr lang="en-GB" smtClean="0"/>
              <a:t>14/10/2019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82C5-0D91-48E3-ACA5-824EA2A2A9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14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9531A-2AEC-46D8-B0FC-66606FBF0BAC}" type="datetimeFigureOut">
              <a:rPr lang="en-GB" smtClean="0"/>
              <a:t>14/10/2019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82C5-0D91-48E3-ACA5-824EA2A2A9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707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9531A-2AEC-46D8-B0FC-66606FBF0BAC}" type="datetimeFigureOut">
              <a:rPr lang="en-GB" smtClean="0"/>
              <a:t>14/10/2019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82C5-0D91-48E3-ACA5-824EA2A2A9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766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9531A-2AEC-46D8-B0FC-66606FBF0BAC}" type="datetimeFigureOut">
              <a:rPr lang="en-GB" smtClean="0"/>
              <a:t>14/10/2019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82C5-0D91-48E3-ACA5-824EA2A2A9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424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9531A-2AEC-46D8-B0FC-66606FBF0BAC}" type="datetimeFigureOut">
              <a:rPr lang="en-GB" smtClean="0"/>
              <a:t>14/10/2019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182C5-0D91-48E3-ACA5-824EA2A2A9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901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9531A-2AEC-46D8-B0FC-66606FBF0BAC}" type="datetimeFigureOut">
              <a:rPr lang="en-GB" smtClean="0"/>
              <a:t>14/10/2019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182C5-0D91-48E3-ACA5-824EA2A2A9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723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0872" y="1122363"/>
            <a:ext cx="2792185" cy="5311094"/>
          </a:xfrm>
        </p:spPr>
        <p:txBody>
          <a:bodyPr>
            <a:normAutofit/>
          </a:bodyPr>
          <a:lstStyle/>
          <a:p>
            <a:r>
              <a:rPr lang="en-GB" sz="2800" dirty="0" smtClean="0">
                <a:effectLst/>
              </a:rPr>
              <a:t>The HSBC Hong Kong headquarters, completed in 1985</a:t>
            </a:r>
            <a:endParaRPr lang="en-GB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643" y="-21475"/>
            <a:ext cx="5176157" cy="68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36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7871" t="17530" r="19490" b="20412"/>
          <a:stretch/>
        </p:blipFill>
        <p:spPr>
          <a:xfrm>
            <a:off x="91572" y="4821"/>
            <a:ext cx="11975242" cy="66735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814" y="500063"/>
            <a:ext cx="5366053" cy="824140"/>
          </a:xfrm>
        </p:spPr>
        <p:txBody>
          <a:bodyPr>
            <a:normAutofit/>
          </a:bodyPr>
          <a:lstStyle/>
          <a:p>
            <a:r>
              <a:rPr lang="en-GB" sz="2800" dirty="0" err="1" smtClean="0"/>
              <a:t>Venturi</a:t>
            </a:r>
            <a:r>
              <a:rPr lang="en-GB" sz="2800" dirty="0" smtClean="0"/>
              <a:t> </a:t>
            </a:r>
            <a:r>
              <a:rPr lang="en-GB" sz="2800" dirty="0" smtClean="0">
                <a:effectLst/>
              </a:rPr>
              <a:t>Episcopal Academy Chapel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03309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629" y="5127171"/>
            <a:ext cx="3031671" cy="1404258"/>
          </a:xfrm>
        </p:spPr>
        <p:txBody>
          <a:bodyPr>
            <a:normAutofit fontScale="90000"/>
          </a:bodyPr>
          <a:lstStyle/>
          <a:p>
            <a:r>
              <a:rPr lang="en-GB" sz="2400" dirty="0" smtClean="0"/>
              <a:t>Richard Rogers The </a:t>
            </a:r>
            <a:r>
              <a:rPr lang="en-GB" sz="2400" dirty="0" smtClean="0"/>
              <a:t>Lloyds Building, London completed 1986</a:t>
            </a:r>
            <a:endParaRPr lang="en-GB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843" y="23137"/>
            <a:ext cx="5110843" cy="6816586"/>
          </a:xfrm>
        </p:spPr>
      </p:pic>
    </p:spTree>
    <p:extLst>
      <p:ext uri="{BB962C8B-B14F-4D97-AF65-F5344CB8AC3E}">
        <p14:creationId xmlns:p14="http://schemas.microsoft.com/office/powerpoint/2010/main" val="368768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159" y="5223353"/>
            <a:ext cx="2769296" cy="1524272"/>
          </a:xfrm>
        </p:spPr>
        <p:txBody>
          <a:bodyPr>
            <a:normAutofit fontScale="90000"/>
          </a:bodyPr>
          <a:lstStyle/>
          <a:p>
            <a:r>
              <a:rPr lang="en-GB" sz="2400" dirty="0" smtClean="0"/>
              <a:t>Richard Rogers &amp; Renzo Piano</a:t>
            </a:r>
            <a:br>
              <a:rPr lang="en-GB" sz="2400" dirty="0" smtClean="0"/>
            </a:br>
            <a:r>
              <a:rPr lang="en-GB" sz="2400" b="1" dirty="0" smtClean="0"/>
              <a:t>The Pompidou Centre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Paris, 1977</a:t>
            </a:r>
            <a:endParaRPr lang="en-GB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241" y="175364"/>
            <a:ext cx="8763015" cy="6572261"/>
          </a:xfrm>
        </p:spPr>
      </p:pic>
    </p:spTree>
    <p:extLst>
      <p:ext uri="{BB962C8B-B14F-4D97-AF65-F5344CB8AC3E}">
        <p14:creationId xmlns:p14="http://schemas.microsoft.com/office/powerpoint/2010/main" val="1655184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257" y="137544"/>
            <a:ext cx="4931228" cy="6574972"/>
          </a:xfrm>
        </p:spPr>
      </p:pic>
      <p:sp>
        <p:nvSpPr>
          <p:cNvPr id="4" name="Rectangle 3"/>
          <p:cNvSpPr/>
          <p:nvPr/>
        </p:nvSpPr>
        <p:spPr>
          <a:xfrm>
            <a:off x="465592" y="6250851"/>
            <a:ext cx="64413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effectLst/>
              </a:rPr>
              <a:t>Humana Building in Louisville, Kentucky, (1982</a:t>
            </a:r>
            <a:r>
              <a:rPr lang="en-GB" dirty="0" smtClean="0">
                <a:effectLst/>
              </a:rPr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219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360" y="0"/>
            <a:ext cx="8794640" cy="6870813"/>
          </a:xfrm>
        </p:spPr>
      </p:pic>
      <p:sp>
        <p:nvSpPr>
          <p:cNvPr id="5" name="Rectangle 4"/>
          <p:cNvSpPr/>
          <p:nvPr/>
        </p:nvSpPr>
        <p:spPr>
          <a:xfrm>
            <a:off x="3592286" y="381575"/>
            <a:ext cx="83928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effectLst/>
              </a:rPr>
              <a:t>Walt Disney Concert Hall by Frank </a:t>
            </a:r>
            <a:r>
              <a:rPr lang="en-GB" sz="2400" dirty="0" err="1" smtClean="0">
                <a:solidFill>
                  <a:schemeClr val="bg1"/>
                </a:solidFill>
                <a:effectLst/>
              </a:rPr>
              <a:t>Gehry</a:t>
            </a:r>
            <a:r>
              <a:rPr lang="en-GB" sz="2400" dirty="0" smtClean="0">
                <a:solidFill>
                  <a:schemeClr val="bg1"/>
                </a:solidFill>
                <a:effectLst/>
              </a:rPr>
              <a:t>, Los Angeles California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58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06" y="146957"/>
            <a:ext cx="11434455" cy="6711043"/>
          </a:xfrm>
        </p:spPr>
      </p:pic>
      <p:sp>
        <p:nvSpPr>
          <p:cNvPr id="5" name="TextBox 4"/>
          <p:cNvSpPr txBox="1"/>
          <p:nvPr/>
        </p:nvSpPr>
        <p:spPr>
          <a:xfrm>
            <a:off x="801461" y="6221186"/>
            <a:ext cx="5470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effectLst/>
              </a:rPr>
              <a:t>Piazza d'Italia, New Orleans, 1990.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4832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62"/>
            <a:ext cx="11332029" cy="677088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7642" y="120196"/>
            <a:ext cx="4909457" cy="663575"/>
          </a:xfrm>
        </p:spPr>
        <p:txBody>
          <a:bodyPr>
            <a:normAutofit/>
          </a:bodyPr>
          <a:lstStyle/>
          <a:p>
            <a:r>
              <a:rPr lang="en-GB" sz="2400" dirty="0" smtClean="0"/>
              <a:t>Farrell The MI6 Building, London 1994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3182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357" y="-3288"/>
            <a:ext cx="9552214" cy="686208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6014" y="57944"/>
            <a:ext cx="6090557" cy="660513"/>
          </a:xfrm>
        </p:spPr>
        <p:txBody>
          <a:bodyPr>
            <a:normAutofit/>
          </a:bodyPr>
          <a:lstStyle/>
          <a:p>
            <a:r>
              <a:rPr lang="en-GB" sz="2400" dirty="0" smtClean="0">
                <a:effectLst/>
              </a:rPr>
              <a:t>Hotel Porta </a:t>
            </a:r>
            <a:r>
              <a:rPr lang="en-GB" sz="2400" dirty="0" err="1" smtClean="0">
                <a:effectLst/>
              </a:rPr>
              <a:t>Fira</a:t>
            </a:r>
            <a:r>
              <a:rPr lang="en-GB" sz="2400" dirty="0" smtClean="0">
                <a:effectLst/>
              </a:rPr>
              <a:t> (left) in Barcelona by Toyo Ito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5913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9" y="365125"/>
            <a:ext cx="12098721" cy="617924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Preston Bus station, Lancashire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82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415632"/>
            <a:ext cx="2803071" cy="2198461"/>
          </a:xfrm>
        </p:spPr>
        <p:txBody>
          <a:bodyPr>
            <a:normAutofit/>
          </a:bodyPr>
          <a:lstStyle/>
          <a:p>
            <a:r>
              <a:rPr lang="en-GB" sz="2800" dirty="0" smtClean="0">
                <a:effectLst/>
              </a:rPr>
              <a:t>The </a:t>
            </a:r>
            <a:r>
              <a:rPr lang="en-GB" sz="2800" dirty="0" err="1" smtClean="0">
                <a:effectLst/>
              </a:rPr>
              <a:t>Internationales</a:t>
            </a:r>
            <a:r>
              <a:rPr lang="en-GB" sz="2800" dirty="0" smtClean="0">
                <a:effectLst/>
              </a:rPr>
              <a:t> Congress Centrum Berlin opened in 1979</a:t>
            </a:r>
            <a:endParaRPr lang="en-GB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687" y="143898"/>
            <a:ext cx="8708570" cy="6470195"/>
          </a:xfrm>
        </p:spPr>
      </p:pic>
    </p:spTree>
    <p:extLst>
      <p:ext uri="{BB962C8B-B14F-4D97-AF65-F5344CB8AC3E}">
        <p14:creationId xmlns:p14="http://schemas.microsoft.com/office/powerpoint/2010/main" val="314979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686" y="5361668"/>
            <a:ext cx="5268686" cy="1169761"/>
          </a:xfrm>
        </p:spPr>
        <p:txBody>
          <a:bodyPr>
            <a:normAutofit/>
          </a:bodyPr>
          <a:lstStyle/>
          <a:p>
            <a:r>
              <a:rPr lang="en-GB" sz="2400" dirty="0" err="1" smtClean="0">
                <a:effectLst/>
              </a:rPr>
              <a:t>Trellick</a:t>
            </a:r>
            <a:r>
              <a:rPr lang="en-GB" sz="2400" dirty="0" smtClean="0">
                <a:effectLst/>
              </a:rPr>
              <a:t> Tower, London, 1966–1972, designed by </a:t>
            </a:r>
            <a:r>
              <a:rPr lang="en-GB" sz="2400" dirty="0" err="1" smtClean="0">
                <a:effectLst/>
              </a:rPr>
              <a:t>Ernő</a:t>
            </a:r>
            <a:r>
              <a:rPr lang="en-GB" sz="2400" dirty="0" smtClean="0">
                <a:effectLst/>
              </a:rPr>
              <a:t> </a:t>
            </a:r>
            <a:r>
              <a:rPr lang="en-GB" sz="2400" dirty="0" err="1" smtClean="0">
                <a:effectLst/>
              </a:rPr>
              <a:t>Goldfinger</a:t>
            </a:r>
            <a:endParaRPr lang="en-GB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372" y="25514"/>
            <a:ext cx="5306785" cy="6832486"/>
          </a:xfrm>
        </p:spPr>
      </p:pic>
    </p:spTree>
    <p:extLst>
      <p:ext uri="{BB962C8B-B14F-4D97-AF65-F5344CB8AC3E}">
        <p14:creationId xmlns:p14="http://schemas.microsoft.com/office/powerpoint/2010/main" val="196268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957" y="5453742"/>
            <a:ext cx="2411186" cy="1273629"/>
          </a:xfrm>
        </p:spPr>
        <p:txBody>
          <a:bodyPr>
            <a:normAutofit/>
          </a:bodyPr>
          <a:lstStyle/>
          <a:p>
            <a:r>
              <a:rPr lang="en-GB" sz="2400" dirty="0" smtClean="0"/>
              <a:t>Stirling</a:t>
            </a:r>
            <a:br>
              <a:rPr lang="en-GB" sz="2400" dirty="0" smtClean="0"/>
            </a:br>
            <a:r>
              <a:rPr lang="en-GB" sz="2400" dirty="0" smtClean="0"/>
              <a:t>No 1 Poultry, London</a:t>
            </a:r>
            <a:endParaRPr lang="en-GB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143" y="-23326"/>
            <a:ext cx="9633857" cy="6881326"/>
          </a:xfrm>
        </p:spPr>
      </p:pic>
    </p:spTree>
    <p:extLst>
      <p:ext uri="{BB962C8B-B14F-4D97-AF65-F5344CB8AC3E}">
        <p14:creationId xmlns:p14="http://schemas.microsoft.com/office/powerpoint/2010/main" val="3425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059" y="-35946"/>
            <a:ext cx="9191927" cy="689394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9651" y="218169"/>
            <a:ext cx="9066741" cy="532946"/>
          </a:xfrm>
        </p:spPr>
        <p:txBody>
          <a:bodyPr>
            <a:normAutofit/>
          </a:bodyPr>
          <a:lstStyle/>
          <a:p>
            <a:r>
              <a:rPr lang="en-GB" sz="2400" dirty="0" smtClean="0"/>
              <a:t>Guggenheim Museum, Bilbao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7876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371" t="31324" r="25092" b="15184"/>
          <a:stretch/>
        </p:blipFill>
        <p:spPr>
          <a:xfrm>
            <a:off x="1566333" y="1249929"/>
            <a:ext cx="9059333" cy="55027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4301"/>
            <a:ext cx="10515600" cy="1576388"/>
          </a:xfrm>
        </p:spPr>
        <p:txBody>
          <a:bodyPr>
            <a:noAutofit/>
          </a:bodyPr>
          <a:lstStyle/>
          <a:p>
            <a:r>
              <a:rPr lang="en-GB" sz="2000" dirty="0"/>
              <a:t>Denys </a:t>
            </a:r>
            <a:r>
              <a:rPr lang="en-GB" sz="2000" dirty="0" err="1"/>
              <a:t>Lasdun</a:t>
            </a:r>
            <a:r>
              <a:rPr lang="en-GB" sz="2000" dirty="0"/>
              <a:t> and Partners, </a:t>
            </a:r>
            <a:r>
              <a:rPr lang="en-GB" sz="2000" i="1" dirty="0"/>
              <a:t>Royal National Theatre, </a:t>
            </a:r>
            <a:r>
              <a:rPr lang="en-GB" sz="2000" dirty="0"/>
              <a:t>1967-76 (reinforced concrete and glass</a:t>
            </a:r>
            <a:r>
              <a:rPr lang="en-GB" sz="2000" dirty="0" smtClean="0"/>
              <a:t>).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/>
              <a:t>Describe the appearance of the building and comment on how the architects have exploited </a:t>
            </a:r>
            <a:r>
              <a:rPr lang="en-GB" sz="2400" dirty="0" smtClean="0"/>
              <a:t>the characteristics </a:t>
            </a:r>
            <a:r>
              <a:rPr lang="en-GB" sz="2400" dirty="0"/>
              <a:t>of the materials in this building.</a:t>
            </a:r>
          </a:p>
        </p:txBody>
      </p:sp>
    </p:spTree>
    <p:extLst>
      <p:ext uri="{BB962C8B-B14F-4D97-AF65-F5344CB8AC3E}">
        <p14:creationId xmlns:p14="http://schemas.microsoft.com/office/powerpoint/2010/main" val="264971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46956" y="310242"/>
            <a:ext cx="11903529" cy="6547757"/>
          </a:xfrm>
        </p:spPr>
        <p:txBody>
          <a:bodyPr>
            <a:noAutofit/>
          </a:bodyPr>
          <a:lstStyle/>
          <a:p>
            <a:r>
              <a:rPr lang="en-GB" sz="2400" dirty="0"/>
              <a:t>modern and functional</a:t>
            </a:r>
          </a:p>
          <a:p>
            <a:pPr marL="0" indent="0">
              <a:buNone/>
            </a:pPr>
            <a:r>
              <a:rPr lang="en-GB" sz="2400" dirty="0"/>
              <a:t>• asymmetric; irregular</a:t>
            </a:r>
          </a:p>
          <a:p>
            <a:pPr marL="0" indent="0">
              <a:buNone/>
            </a:pPr>
            <a:r>
              <a:rPr lang="en-GB" sz="2400" dirty="0"/>
              <a:t>• two wings set at right angles imply L-shaped plan, semi-enclosing an external space</a:t>
            </a:r>
          </a:p>
          <a:p>
            <a:pPr marL="0" indent="0">
              <a:buNone/>
            </a:pPr>
            <a:r>
              <a:rPr lang="en-GB" sz="2400" dirty="0"/>
              <a:t>• open and closed forms; geometric forms</a:t>
            </a:r>
          </a:p>
          <a:p>
            <a:pPr marL="0" indent="0">
              <a:buNone/>
            </a:pPr>
            <a:r>
              <a:rPr lang="en-GB" sz="2400" dirty="0"/>
              <a:t>• layered, composed of two main horizontals which are the balconies on the first </a:t>
            </a:r>
            <a:r>
              <a:rPr lang="en-GB" sz="2400" dirty="0" smtClean="0"/>
              <a:t>and second </a:t>
            </a:r>
            <a:r>
              <a:rPr lang="en-GB" sz="2400" dirty="0"/>
              <a:t>floor; there are further horizontals in balconies and roofs on the left-hand side</a:t>
            </a:r>
          </a:p>
          <a:p>
            <a:pPr marL="0" indent="0">
              <a:buNone/>
            </a:pPr>
            <a:r>
              <a:rPr lang="en-GB" sz="2400" dirty="0"/>
              <a:t>• counterbalanced by the verticals of the structure on both sides and the </a:t>
            </a:r>
            <a:r>
              <a:rPr lang="en-GB" sz="2400" dirty="0" smtClean="0"/>
              <a:t>ground floor supports</a:t>
            </a:r>
            <a:endParaRPr lang="en-GB" sz="2400" dirty="0"/>
          </a:p>
          <a:p>
            <a:pPr marL="0" indent="0">
              <a:buNone/>
            </a:pPr>
            <a:r>
              <a:rPr lang="en-GB" sz="2400" dirty="0"/>
              <a:t>• the horizontals of the balconies unite the structures of the two main blocks</a:t>
            </a:r>
          </a:p>
          <a:p>
            <a:pPr marL="0" indent="0">
              <a:buNone/>
            </a:pPr>
            <a:r>
              <a:rPr lang="en-GB" sz="2400" dirty="0"/>
              <a:t>• the block-like structures appear to sit on the floating balconies</a:t>
            </a:r>
          </a:p>
          <a:p>
            <a:pPr marL="0" indent="0">
              <a:buNone/>
            </a:pPr>
            <a:r>
              <a:rPr lang="en-GB" sz="2400" dirty="0"/>
              <a:t>• no external decoration or ornament; the geometric appearance of the structure gives </a:t>
            </a:r>
            <a:r>
              <a:rPr lang="en-GB" sz="2400" dirty="0" smtClean="0"/>
              <a:t>the building </a:t>
            </a:r>
            <a:r>
              <a:rPr lang="en-GB" sz="2400" dirty="0"/>
              <a:t>its aesthetic character</a:t>
            </a:r>
          </a:p>
          <a:p>
            <a:pPr marL="0" indent="0">
              <a:buNone/>
            </a:pPr>
            <a:r>
              <a:rPr lang="en-GB" sz="2400" dirty="0"/>
              <a:t>• the structure of the building is clearly expressed; columns at ground level support </a:t>
            </a:r>
            <a:r>
              <a:rPr lang="en-GB" sz="2400" dirty="0" smtClean="0"/>
              <a:t>the upper </a:t>
            </a:r>
            <a:r>
              <a:rPr lang="en-GB" sz="2400" dirty="0"/>
              <a:t>balconies</a:t>
            </a:r>
          </a:p>
          <a:p>
            <a:pPr marL="0" indent="0">
              <a:buNone/>
            </a:pPr>
            <a:r>
              <a:rPr lang="en-GB" sz="2400" dirty="0"/>
              <a:t>• multiple means of entry</a:t>
            </a:r>
          </a:p>
          <a:p>
            <a:pPr marL="0" indent="0">
              <a:buNone/>
            </a:pPr>
            <a:r>
              <a:rPr lang="en-GB" sz="2400" dirty="0"/>
              <a:t>• monochrome; white/grey reinforced concrete and glass</a:t>
            </a:r>
          </a:p>
          <a:p>
            <a:pPr marL="0" indent="0">
              <a:buNone/>
            </a:pPr>
            <a:r>
              <a:rPr lang="en-GB" sz="2400" dirty="0"/>
              <a:t>• large scale; complexity of constituent elements.</a:t>
            </a:r>
          </a:p>
        </p:txBody>
      </p:sp>
    </p:spTree>
    <p:extLst>
      <p:ext uri="{BB962C8B-B14F-4D97-AF65-F5344CB8AC3E}">
        <p14:creationId xmlns:p14="http://schemas.microsoft.com/office/powerpoint/2010/main" val="47140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reinforced concrete has tensile strength, allowing construction of cantilevered balconies and roofs, and the use of relatively slender supports</a:t>
            </a:r>
          </a:p>
          <a:p>
            <a:pPr marL="0" indent="0">
              <a:buNone/>
            </a:pPr>
            <a:r>
              <a:rPr lang="en-GB" dirty="0"/>
              <a:t>• reinforced concrete allows it to have a floating appearance</a:t>
            </a:r>
          </a:p>
          <a:p>
            <a:pPr marL="0" indent="0">
              <a:buNone/>
            </a:pPr>
            <a:r>
              <a:rPr lang="en-GB" dirty="0"/>
              <a:t>• the strength of the concrete allows for walls of glass</a:t>
            </a:r>
          </a:p>
          <a:p>
            <a:pPr marL="0" indent="0">
              <a:buNone/>
            </a:pPr>
            <a:r>
              <a:rPr lang="en-GB" dirty="0"/>
              <a:t>• undisguised use of materials; reinforced concrete and glass are not hidden changed or altered</a:t>
            </a:r>
          </a:p>
          <a:p>
            <a:pPr marL="0" indent="0">
              <a:buNone/>
            </a:pPr>
            <a:r>
              <a:rPr lang="en-GB" dirty="0"/>
              <a:t>• no applied decoration</a:t>
            </a:r>
          </a:p>
          <a:p>
            <a:pPr marL="0" indent="0">
              <a:buNone/>
            </a:pPr>
            <a:r>
              <a:rPr lang="en-GB" dirty="0"/>
              <a:t>• the material contributes to the building’s modern appearance</a:t>
            </a:r>
          </a:p>
          <a:p>
            <a:pPr marL="0" indent="0">
              <a:buNone/>
            </a:pPr>
            <a:r>
              <a:rPr lang="en-GB" dirty="0"/>
              <a:t>• surfaces of the towers broken up into grid-like pattern of concrete panels</a:t>
            </a:r>
          </a:p>
          <a:p>
            <a:pPr marL="0" indent="0">
              <a:buNone/>
            </a:pPr>
            <a:r>
              <a:rPr lang="en-GB" dirty="0"/>
              <a:t>• textures of shuttering imbedded in the concrete records the process used in the construction.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350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357" y="5067753"/>
            <a:ext cx="4762500" cy="1382032"/>
          </a:xfrm>
        </p:spPr>
        <p:txBody>
          <a:bodyPr>
            <a:normAutofit/>
          </a:bodyPr>
          <a:lstStyle/>
          <a:p>
            <a:r>
              <a:rPr lang="en-GB" sz="2400" dirty="0" smtClean="0">
                <a:effectLst/>
              </a:rPr>
              <a:t>Dancing House by </a:t>
            </a:r>
            <a:r>
              <a:rPr lang="en-GB" sz="2400" dirty="0" err="1" smtClean="0">
                <a:effectLst/>
              </a:rPr>
              <a:t>Vlado</a:t>
            </a:r>
            <a:r>
              <a:rPr lang="en-GB" sz="2400" dirty="0" smtClean="0">
                <a:effectLst/>
              </a:rPr>
              <a:t> </a:t>
            </a:r>
            <a:r>
              <a:rPr lang="en-GB" sz="2400" dirty="0" err="1" smtClean="0">
                <a:effectLst/>
              </a:rPr>
              <a:t>Milunić</a:t>
            </a:r>
            <a:r>
              <a:rPr lang="en-GB" sz="2400" dirty="0" smtClean="0">
                <a:effectLst/>
              </a:rPr>
              <a:t> and Frank </a:t>
            </a:r>
            <a:r>
              <a:rPr lang="en-GB" sz="2400" dirty="0" err="1" smtClean="0">
                <a:effectLst/>
              </a:rPr>
              <a:t>Gehry</a:t>
            </a:r>
            <a:r>
              <a:rPr lang="en-GB" sz="2400" dirty="0" smtClean="0">
                <a:effectLst/>
              </a:rPr>
              <a:t>, Prague, Czech Republic</a:t>
            </a:r>
            <a:endParaRPr lang="en-GB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214" y="0"/>
            <a:ext cx="6449786" cy="6852899"/>
          </a:xfrm>
        </p:spPr>
      </p:pic>
    </p:spTree>
    <p:extLst>
      <p:ext uri="{BB962C8B-B14F-4D97-AF65-F5344CB8AC3E}">
        <p14:creationId xmlns:p14="http://schemas.microsoft.com/office/powerpoint/2010/main" val="367580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357" y="5306785"/>
            <a:ext cx="5431971" cy="1273629"/>
          </a:xfrm>
        </p:spPr>
        <p:txBody>
          <a:bodyPr>
            <a:normAutofit/>
          </a:bodyPr>
          <a:lstStyle/>
          <a:p>
            <a:r>
              <a:rPr lang="en-GB" sz="2400" dirty="0" smtClean="0">
                <a:effectLst/>
              </a:rPr>
              <a:t>Seattle Central Library by Rem </a:t>
            </a:r>
            <a:r>
              <a:rPr lang="en-GB" sz="2400" dirty="0" err="1" smtClean="0">
                <a:effectLst/>
              </a:rPr>
              <a:t>Koolhaas</a:t>
            </a:r>
            <a:r>
              <a:rPr lang="en-GB" sz="2400" dirty="0" smtClean="0">
                <a:effectLst/>
              </a:rPr>
              <a:t> and OMA</a:t>
            </a:r>
            <a:endParaRPr lang="en-GB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114" y="0"/>
            <a:ext cx="5061857" cy="6751253"/>
          </a:xfrm>
        </p:spPr>
      </p:pic>
    </p:spTree>
    <p:extLst>
      <p:ext uri="{BB962C8B-B14F-4D97-AF65-F5344CB8AC3E}">
        <p14:creationId xmlns:p14="http://schemas.microsoft.com/office/powerpoint/2010/main" val="315687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929" y="4889961"/>
            <a:ext cx="2449286" cy="1681841"/>
          </a:xfrm>
        </p:spPr>
        <p:txBody>
          <a:bodyPr>
            <a:normAutofit/>
          </a:bodyPr>
          <a:lstStyle/>
          <a:p>
            <a:r>
              <a:rPr lang="en-GB" sz="2400" dirty="0" smtClean="0"/>
              <a:t>Terry Farrell Charing Cross Embankment Station 1990</a:t>
            </a:r>
            <a:endParaRPr lang="en-GB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142" y="197771"/>
            <a:ext cx="9084129" cy="6374031"/>
          </a:xfrm>
        </p:spPr>
      </p:pic>
    </p:spTree>
    <p:extLst>
      <p:ext uri="{BB962C8B-B14F-4D97-AF65-F5344CB8AC3E}">
        <p14:creationId xmlns:p14="http://schemas.microsoft.com/office/powerpoint/2010/main" val="406996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82" y="152853"/>
            <a:ext cx="11747036" cy="62865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671" y="332468"/>
            <a:ext cx="8142515" cy="467632"/>
          </a:xfrm>
        </p:spPr>
        <p:txBody>
          <a:bodyPr>
            <a:normAutofit/>
          </a:bodyPr>
          <a:lstStyle/>
          <a:p>
            <a:r>
              <a:rPr lang="en-GB" sz="2400" dirty="0" smtClean="0">
                <a:effectLst/>
              </a:rPr>
              <a:t>Denys </a:t>
            </a:r>
            <a:r>
              <a:rPr lang="en-GB" sz="2400" dirty="0" err="1" smtClean="0">
                <a:effectLst/>
              </a:rPr>
              <a:t>Lasdun's</a:t>
            </a:r>
            <a:r>
              <a:rPr lang="en-GB" sz="2400" dirty="0" smtClean="0">
                <a:effectLst/>
              </a:rPr>
              <a:t> halls of residence at the University of East Anglia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525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982686" cy="2361746"/>
          </a:xfrm>
        </p:spPr>
        <p:txBody>
          <a:bodyPr>
            <a:normAutofit/>
          </a:bodyPr>
          <a:lstStyle/>
          <a:p>
            <a:r>
              <a:rPr lang="en-GB" sz="2800" dirty="0" smtClean="0">
                <a:effectLst/>
              </a:rPr>
              <a:t>The John Hancock Centre, completed 1969, Chicago</a:t>
            </a:r>
            <a:endParaRPr lang="en-GB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771" y="-7371"/>
            <a:ext cx="4555671" cy="6833507"/>
          </a:xfrm>
        </p:spPr>
      </p:pic>
    </p:spTree>
    <p:extLst>
      <p:ext uri="{BB962C8B-B14F-4D97-AF65-F5344CB8AC3E}">
        <p14:creationId xmlns:p14="http://schemas.microsoft.com/office/powerpoint/2010/main" val="52143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671" y="5470071"/>
            <a:ext cx="5644243" cy="1061357"/>
          </a:xfrm>
        </p:spPr>
        <p:txBody>
          <a:bodyPr>
            <a:normAutofit/>
          </a:bodyPr>
          <a:lstStyle/>
          <a:p>
            <a:r>
              <a:rPr lang="en-GB" sz="2400" dirty="0" smtClean="0">
                <a:effectLst/>
              </a:rPr>
              <a:t>Buffalo City Court Building, built 1971–1974 by </a:t>
            </a:r>
            <a:r>
              <a:rPr lang="en-GB" sz="2400" dirty="0" err="1" smtClean="0">
                <a:effectLst/>
              </a:rPr>
              <a:t>Pfohl</a:t>
            </a:r>
            <a:r>
              <a:rPr lang="en-GB" sz="2400" dirty="0" smtClean="0">
                <a:effectLst/>
              </a:rPr>
              <a:t>, Roberts, and Biggie</a:t>
            </a:r>
            <a:endParaRPr lang="en-GB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242" y="48985"/>
            <a:ext cx="4539343" cy="6809015"/>
          </a:xfrm>
        </p:spPr>
      </p:pic>
    </p:spTree>
    <p:extLst>
      <p:ext uri="{BB962C8B-B14F-4D97-AF65-F5344CB8AC3E}">
        <p14:creationId xmlns:p14="http://schemas.microsoft.com/office/powerpoint/2010/main" val="227437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272" y="4169683"/>
            <a:ext cx="2759528" cy="2459718"/>
          </a:xfrm>
        </p:spPr>
        <p:txBody>
          <a:bodyPr>
            <a:normAutofit/>
          </a:bodyPr>
          <a:lstStyle/>
          <a:p>
            <a:r>
              <a:rPr lang="en-GB" sz="2400" dirty="0" smtClean="0"/>
              <a:t>Daniel </a:t>
            </a:r>
            <a:r>
              <a:rPr lang="en-GB" sz="2400" dirty="0" err="1" smtClean="0"/>
              <a:t>Libeskind</a:t>
            </a:r>
            <a:r>
              <a:rPr lang="en-GB" sz="2400" dirty="0" smtClean="0"/>
              <a:t> </a:t>
            </a:r>
            <a:br>
              <a:rPr lang="en-GB" sz="2400" dirty="0" smtClean="0"/>
            </a:br>
            <a:r>
              <a:rPr lang="en-GB" sz="2400" dirty="0" smtClean="0">
                <a:effectLst/>
              </a:rPr>
              <a:t>Imperial War Museum North in Trafford, Greater Manchester (2002). </a:t>
            </a:r>
            <a:endParaRPr lang="en-GB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259" y="0"/>
            <a:ext cx="9066741" cy="6800056"/>
          </a:xfrm>
        </p:spPr>
      </p:pic>
    </p:spTree>
    <p:extLst>
      <p:ext uri="{BB962C8B-B14F-4D97-AF65-F5344CB8AC3E}">
        <p14:creationId xmlns:p14="http://schemas.microsoft.com/office/powerpoint/2010/main" val="83206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444</Words>
  <Application>Microsoft Office PowerPoint</Application>
  <PresentationFormat>Widescreen</PresentationFormat>
  <Paragraphs>43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The HSBC Hong Kong headquarters, completed in 1985</vt:lpstr>
      <vt:lpstr>Trellick Tower, London, 1966–1972, designed by Ernő Goldfinger</vt:lpstr>
      <vt:lpstr>Dancing House by Vlado Milunić and Frank Gehry, Prague, Czech Republic</vt:lpstr>
      <vt:lpstr>Seattle Central Library by Rem Koolhaas and OMA</vt:lpstr>
      <vt:lpstr>Terry Farrell Charing Cross Embankment Station 1990</vt:lpstr>
      <vt:lpstr>Denys Lasdun's halls of residence at the University of East Anglia</vt:lpstr>
      <vt:lpstr>The John Hancock Centre, completed 1969, Chicago</vt:lpstr>
      <vt:lpstr>Buffalo City Court Building, built 1971–1974 by Pfohl, Roberts, and Biggie</vt:lpstr>
      <vt:lpstr>Daniel Libeskind  Imperial War Museum North in Trafford, Greater Manchester (2002). </vt:lpstr>
      <vt:lpstr>Venturi Episcopal Academy Chapel</vt:lpstr>
      <vt:lpstr>Richard Rogers The Lloyds Building, London completed 1986</vt:lpstr>
      <vt:lpstr>Richard Rogers &amp; Renzo Piano The Pompidou Centre Paris, 1977</vt:lpstr>
      <vt:lpstr>PowerPoint Presentation</vt:lpstr>
      <vt:lpstr>PowerPoint Presentation</vt:lpstr>
      <vt:lpstr>PowerPoint Presentation</vt:lpstr>
      <vt:lpstr>Farrell The MI6 Building, London 1994</vt:lpstr>
      <vt:lpstr>Hotel Porta Fira (left) in Barcelona by Toyo Ito</vt:lpstr>
      <vt:lpstr>Preston Bus station, Lancashire</vt:lpstr>
      <vt:lpstr>The Internationales Congress Centrum Berlin opened in 1979</vt:lpstr>
      <vt:lpstr>Stirling No 1 Poultry, London</vt:lpstr>
      <vt:lpstr>Guggenheim Museum, Bilbao </vt:lpstr>
      <vt:lpstr>Denys Lasdun and Partners, Royal National Theatre, 1967-76 (reinforced concrete and glass). Describe the appearance of the building and comment on how the architects have exploited the characteristics of the materials in this building.</vt:lpstr>
      <vt:lpstr>PowerPoint Presentation</vt:lpstr>
      <vt:lpstr>PowerPoint Presentation</vt:lpstr>
    </vt:vector>
  </TitlesOfParts>
  <Company>Godalming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HSBC Hong Kong headquarters, completed in 1985</dc:title>
  <dc:creator>Sarah Phillips</dc:creator>
  <cp:lastModifiedBy>Sarah Phillips</cp:lastModifiedBy>
  <cp:revision>8</cp:revision>
  <dcterms:created xsi:type="dcterms:W3CDTF">2019-10-14T08:40:06Z</dcterms:created>
  <dcterms:modified xsi:type="dcterms:W3CDTF">2019-10-14T12:04:05Z</dcterms:modified>
</cp:coreProperties>
</file>