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61" r:id="rId14"/>
    <p:sldId id="273" r:id="rId15"/>
    <p:sldId id="272" r:id="rId16"/>
    <p:sldId id="274" r:id="rId17"/>
    <p:sldId id="260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ECE7-868D-46AE-8F8C-CB2CB900B313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8E1F-CB89-4CB7-94EA-E9D143667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34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AC885-CADE-4E05-9065-D92A741AA2AE}" type="slidenum">
              <a:rPr lang="en-GB" smtClean="0"/>
              <a:pPr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2437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CEF92-70FC-4A5B-ADA3-DCB652BB6FD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65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CE5AA5-67AD-4B1E-8801-7300C61E92CC}" type="slidenum">
              <a:rPr lang="en-GB" smtClean="0"/>
              <a:pPr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554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CEF92-70FC-4A5B-ADA3-DCB652BB6FD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9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28AE0F-B918-4F23-8127-ADDE6F53FFE9}" type="slidenum">
              <a:rPr lang="en-GB" smtClean="0"/>
              <a:pPr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5915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D2E5FF-C94C-4B67-B1A0-A357686ECD6A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3828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B6111E-331D-41B6-909C-603DEF61533B}" type="slidenum">
              <a:rPr lang="en-GB" smtClean="0"/>
              <a:pPr/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649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FE7FB-B288-4205-8F59-B2D2A324BE21}" type="slidenum">
              <a:rPr lang="en-GB" smtClean="0"/>
              <a:pPr/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3147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0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4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0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9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5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53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1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151B-7265-4D24-9C9E-25959E45B091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75F9-0599-49CC-8460-9D34F7A36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0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SYoPGhyy_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aGitmYl6U9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4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Microsoft Sans Serif" pitchFamily="34" charset="0"/>
              </a:rPr>
              <a:t>Interior</a:t>
            </a:r>
            <a:endParaRPr lang="en-GB" dirty="0" smtClean="0">
              <a:latin typeface="Microsoft Sans Serif" pitchFamily="34" charset="0"/>
            </a:endParaRPr>
          </a:p>
        </p:txBody>
      </p:sp>
      <p:pic>
        <p:nvPicPr>
          <p:cNvPr id="62467" name="Picture 1027" descr="interior_re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752600"/>
            <a:ext cx="5846763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1029" descr="C:\Users\Andy\Desktop\Classics\Images\Athens\Athens Parthenon\025 Athena Parthenos (40-foot gold and ivory statue by Phid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588" y="1676400"/>
            <a:ext cx="33004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33600" y="11430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http://www.youtube.com/watch?v=TSYoPGhyy_o</a:t>
            </a:r>
            <a:r>
              <a:rPr lang="en-GB" dirty="0"/>
              <a:t> part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1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Form: the 4:9 ratio – the golden section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305800" cy="4953000"/>
          </a:xfrm>
        </p:spPr>
        <p:txBody>
          <a:bodyPr/>
          <a:lstStyle/>
          <a:p>
            <a:pPr eaLnBrk="1" hangingPunct="1"/>
            <a:r>
              <a:rPr lang="en-GB" sz="2400" dirty="0"/>
              <a:t>8 columns at ends – 17 on sides</a:t>
            </a:r>
          </a:p>
          <a:p>
            <a:pPr eaLnBrk="1" hangingPunct="1"/>
            <a:r>
              <a:rPr lang="en-GB" sz="2400" dirty="0"/>
              <a:t>Width of platform to length – 4:9</a:t>
            </a:r>
          </a:p>
          <a:p>
            <a:pPr eaLnBrk="1" hangingPunct="1"/>
            <a:r>
              <a:rPr lang="en-GB" sz="2400" dirty="0"/>
              <a:t>The height of the columns up to the horizontal cornice relative to the temple’s width is 4 to 9</a:t>
            </a:r>
          </a:p>
          <a:p>
            <a:pPr eaLnBrk="1" hangingPunct="1"/>
            <a:r>
              <a:rPr lang="en-GB" sz="2400" dirty="0"/>
              <a:t>The diameter of the columns relative to the inter-axial distance is 4 to 9</a:t>
            </a:r>
          </a:p>
          <a:p>
            <a:pPr eaLnBrk="1" hangingPunct="1"/>
            <a:r>
              <a:rPr lang="en-GB" sz="2400" dirty="0"/>
              <a:t>The Parthenon has a mathematical logic to it which seems to have created a perfectly proportioned building</a:t>
            </a:r>
          </a:p>
          <a:p>
            <a:r>
              <a:rPr lang="en-GB" sz="2400" dirty="0"/>
              <a:t>= Perfect balance, proportions – perfection &amp; purity</a:t>
            </a:r>
          </a:p>
          <a:p>
            <a:r>
              <a:rPr lang="en-GB" sz="2400" dirty="0"/>
              <a:t>Relationship between verticals, horizontals, as well as height and spacing of columns</a:t>
            </a:r>
          </a:p>
          <a:p>
            <a:pPr eaLnBrk="1" hangingPunct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68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Form: decoration and sculpture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600" dirty="0"/>
              <a:t>The Parthenon is an architectural setting for sculptural decoration which is a unique feature</a:t>
            </a:r>
          </a:p>
          <a:p>
            <a:pPr eaLnBrk="1" hangingPunct="1"/>
            <a:r>
              <a:rPr lang="en-GB" sz="2600" dirty="0"/>
              <a:t>Statue of Athena – 12 </a:t>
            </a:r>
            <a:r>
              <a:rPr lang="en-GB" sz="2600" dirty="0" err="1"/>
              <a:t>ms</a:t>
            </a:r>
            <a:r>
              <a:rPr lang="en-GB" sz="2600" dirty="0"/>
              <a:t> tall at back of eastern chamber of </a:t>
            </a:r>
            <a:r>
              <a:rPr lang="en-GB" sz="2600" dirty="0" err="1"/>
              <a:t>cella</a:t>
            </a:r>
            <a:r>
              <a:rPr lang="en-GB" sz="2600" dirty="0"/>
              <a:t> – not survived.</a:t>
            </a:r>
          </a:p>
          <a:p>
            <a:pPr eaLnBrk="1" hangingPunct="1"/>
            <a:r>
              <a:rPr lang="en-GB" sz="2600" dirty="0"/>
              <a:t>92 sculpted </a:t>
            </a:r>
            <a:r>
              <a:rPr lang="en-GB" sz="2600" dirty="0" err="1"/>
              <a:t>metopes</a:t>
            </a:r>
            <a:r>
              <a:rPr lang="en-GB" sz="2600" dirty="0"/>
              <a:t> and elaborate sculpture on pediments</a:t>
            </a:r>
          </a:p>
          <a:p>
            <a:pPr eaLnBrk="1" hangingPunct="1"/>
            <a:r>
              <a:rPr lang="en-GB" sz="2600" dirty="0"/>
              <a:t>Metre-high frieze in relief around the walls of the </a:t>
            </a:r>
            <a:r>
              <a:rPr lang="en-GB" sz="2600" dirty="0" err="1"/>
              <a:t>cella</a:t>
            </a:r>
            <a:endParaRPr lang="en-GB" sz="2600" dirty="0"/>
          </a:p>
          <a:p>
            <a:pPr eaLnBrk="1" hangingPunct="1"/>
            <a:r>
              <a:rPr lang="en-GB" sz="2600" dirty="0"/>
              <a:t>Significant part of the sculpture in the British museum. </a:t>
            </a:r>
          </a:p>
        </p:txBody>
      </p:sp>
    </p:spTree>
    <p:extLst>
      <p:ext uri="{BB962C8B-B14F-4D97-AF65-F5344CB8AC3E}">
        <p14:creationId xmlns:p14="http://schemas.microsoft.com/office/powerpoint/2010/main" val="231567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28" descr="C:\Users\Andy\Desktop\Classics\Images\London\London British Museum\BM Parthenon Frieze\East Frieze\DSC0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6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C:\Documents and Settings\Peter Northcroft\My Documents\My Pictures\Various\Greece\Parthenon\olymp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70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ndy\Desktop\Classics\Images\London\London British Museum\BM Parthenon gallery\DSC04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829800" cy="737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36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Pediments on Parthenon</a:t>
            </a:r>
          </a:p>
        </p:txBody>
      </p:sp>
      <p:pic>
        <p:nvPicPr>
          <p:cNvPr id="24579" name="Picture 4" descr="Parthenon%20Pediment%20Reconstruc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1371600"/>
            <a:ext cx="6781800" cy="2871788"/>
          </a:xfrm>
          <a:noFill/>
        </p:spPr>
      </p:pic>
      <p:pic>
        <p:nvPicPr>
          <p:cNvPr id="24580" name="Picture 5" descr="Parthenon%20Pediment%20River%20Goddes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86201"/>
            <a:ext cx="59055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41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0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0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2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parthen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055" y="365125"/>
            <a:ext cx="9141889" cy="62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9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corbisimages.com/images/Corbis-42-21436263.jpg?size=67&amp;uid=4401cfa9-272c-45fe-b5cb-806acc3b5d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605"/>
            <a:ext cx="10820400" cy="62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0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ttp://www.cgarena.com/freestuff/tutorials/ruinschallenge/parthenon/images/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57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 descr="gree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1"/>
            <a:ext cx="7391400" cy="5976823"/>
          </a:xfrm>
          <a:prstGeom prst="rect">
            <a:avLst/>
          </a:prstGeom>
          <a:noFill/>
        </p:spPr>
      </p:pic>
      <p:pic>
        <p:nvPicPr>
          <p:cNvPr id="5" name="Picture 4" descr="persian wa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33400"/>
            <a:ext cx="6972300" cy="550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93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Form: location on Acropolis</a:t>
            </a:r>
          </a:p>
        </p:txBody>
      </p:sp>
      <p:pic>
        <p:nvPicPr>
          <p:cNvPr id="10243" name="Picture 6" descr="acropol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676401"/>
            <a:ext cx="7994650" cy="4467225"/>
          </a:xfrm>
          <a:noFill/>
        </p:spPr>
      </p:pic>
    </p:spTree>
    <p:extLst>
      <p:ext uri="{BB962C8B-B14F-4D97-AF65-F5344CB8AC3E}">
        <p14:creationId xmlns:p14="http://schemas.microsoft.com/office/powerpoint/2010/main" val="144768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Form: Structure and layout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doric</a:t>
            </a:r>
            <a:r>
              <a:rPr lang="en-GB" dirty="0" smtClean="0"/>
              <a:t> </a:t>
            </a:r>
            <a:r>
              <a:rPr lang="en-GB" dirty="0" err="1" smtClean="0"/>
              <a:t>peripteral</a:t>
            </a:r>
            <a:r>
              <a:rPr lang="en-GB" dirty="0" smtClean="0"/>
              <a:t> temple:</a:t>
            </a:r>
          </a:p>
          <a:p>
            <a:pPr lvl="1"/>
            <a:r>
              <a:rPr lang="en-GB" dirty="0" smtClean="0"/>
              <a:t>Rectangular floor plan</a:t>
            </a:r>
          </a:p>
          <a:p>
            <a:pPr lvl="1"/>
            <a:r>
              <a:rPr lang="en-GB" dirty="0" smtClean="0"/>
              <a:t>Low steps on every side</a:t>
            </a:r>
          </a:p>
          <a:p>
            <a:pPr lvl="1"/>
            <a:r>
              <a:rPr lang="en-GB" dirty="0" smtClean="0"/>
              <a:t>Colonnade around the entire structure</a:t>
            </a:r>
          </a:p>
          <a:p>
            <a:r>
              <a:rPr lang="en-GB" dirty="0" smtClean="0"/>
              <a:t>Entrances have 6 additional columns in front</a:t>
            </a:r>
          </a:p>
          <a:p>
            <a:r>
              <a:rPr lang="en-GB" dirty="0" smtClean="0"/>
              <a:t>8x17 Doric columns on a </a:t>
            </a:r>
            <a:r>
              <a:rPr lang="en-GB" dirty="0" err="1" smtClean="0"/>
              <a:t>stylobate</a:t>
            </a:r>
            <a:r>
              <a:rPr lang="en-GB" dirty="0" smtClean="0"/>
              <a:t> </a:t>
            </a:r>
          </a:p>
          <a:p>
            <a:pPr lvl="1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34903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Form: location on Acropolis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2514600" cy="4267199"/>
          </a:xfrm>
        </p:spPr>
        <p:txBody>
          <a:bodyPr/>
          <a:lstStyle/>
          <a:p>
            <a:r>
              <a:rPr lang="en-GB" sz="2200" dirty="0"/>
              <a:t>designed to be viewed from a distance</a:t>
            </a:r>
          </a:p>
          <a:p>
            <a:r>
              <a:rPr lang="en-GB" sz="2200" dirty="0"/>
              <a:t>located on top of a hill as the largest and most imposing of a range of buildings.</a:t>
            </a:r>
          </a:p>
          <a:p>
            <a:endParaRPr lang="en-GB" sz="2200" dirty="0"/>
          </a:p>
          <a:p>
            <a:endParaRPr lang="en-GB" dirty="0"/>
          </a:p>
        </p:txBody>
      </p:sp>
      <p:pic>
        <p:nvPicPr>
          <p:cNvPr id="4" name="Picture 6" descr="acropolis_recon_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53144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5486401"/>
            <a:ext cx="6019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Parthenon was  a monument celebrating the power of Athens </a:t>
            </a:r>
            <a:r>
              <a:rPr lang="en-GB" b="1" u="sng" dirty="0"/>
              <a:t>constantly in view </a:t>
            </a:r>
            <a:r>
              <a:rPr lang="en-GB" dirty="0"/>
              <a:t>for Athenians to see.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2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Floor plan of Parthenon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5364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1"/>
            <a:ext cx="72390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2362200" y="4495800"/>
            <a:ext cx="3886200" cy="1817132"/>
            <a:chOff x="838200" y="4495800"/>
            <a:chExt cx="3886200" cy="1817132"/>
          </a:xfrm>
          <a:solidFill>
            <a:schemeClr val="accent1"/>
          </a:solidFill>
        </p:grpSpPr>
        <p:sp>
          <p:nvSpPr>
            <p:cNvPr id="6" name="TextBox 5"/>
            <p:cNvSpPr txBox="1"/>
            <p:nvPr/>
          </p:nvSpPr>
          <p:spPr>
            <a:xfrm>
              <a:off x="838200" y="5943600"/>
              <a:ext cx="3886200" cy="3693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Ionic columns in the western </a:t>
              </a:r>
              <a:r>
                <a:rPr lang="en-GB" dirty="0" err="1"/>
                <a:t>cella</a:t>
              </a:r>
              <a:r>
                <a:rPr lang="en-GB" dirty="0"/>
                <a:t> </a:t>
              </a:r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2781300" y="4610100"/>
              <a:ext cx="1524000" cy="129540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/>
          <p:nvPr/>
        </p:nvGrpSpPr>
        <p:grpSpPr>
          <a:xfrm>
            <a:off x="7315200" y="1676400"/>
            <a:ext cx="2057400" cy="2514600"/>
            <a:chOff x="5791200" y="1676400"/>
            <a:chExt cx="2057400" cy="2514600"/>
          </a:xfrm>
          <a:solidFill>
            <a:schemeClr val="accent1"/>
          </a:solidFill>
        </p:grpSpPr>
        <p:sp>
          <p:nvSpPr>
            <p:cNvPr id="5" name="TextBox 4"/>
            <p:cNvSpPr txBox="1"/>
            <p:nvPr/>
          </p:nvSpPr>
          <p:spPr>
            <a:xfrm>
              <a:off x="5943600" y="1676400"/>
              <a:ext cx="1905000" cy="3693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Statue of Athena</a:t>
              </a:r>
              <a:endParaRPr lang="en-GB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5143500" y="2628900"/>
              <a:ext cx="2209800" cy="914400"/>
            </a:xfrm>
            <a:prstGeom prst="line">
              <a:avLst/>
            </a:prstGeom>
            <a:grp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/>
          <p:nvPr/>
        </p:nvGrpSpPr>
        <p:grpSpPr>
          <a:xfrm>
            <a:off x="4038600" y="1371600"/>
            <a:ext cx="1828800" cy="1905000"/>
            <a:chOff x="2514600" y="1371600"/>
            <a:chExt cx="1828800" cy="1905000"/>
          </a:xfrm>
          <a:solidFill>
            <a:schemeClr val="accent1"/>
          </a:solidFill>
        </p:grpSpPr>
        <p:sp>
          <p:nvSpPr>
            <p:cNvPr id="14" name="TextBox 13"/>
            <p:cNvSpPr txBox="1"/>
            <p:nvPr/>
          </p:nvSpPr>
          <p:spPr>
            <a:xfrm>
              <a:off x="2514600" y="1371600"/>
              <a:ext cx="1447800" cy="92333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Sculpted frieze around </a:t>
              </a:r>
              <a:r>
                <a:rPr lang="en-GB" dirty="0" err="1"/>
                <a:t>cella</a:t>
              </a:r>
              <a:endParaRPr lang="en-GB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6200000" flipH="1">
              <a:off x="3352800" y="2286000"/>
              <a:ext cx="990600" cy="99060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341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41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Form: location on Acropolis</vt:lpstr>
      <vt:lpstr>Form: Structure and layout </vt:lpstr>
      <vt:lpstr>Form: location on Acropolis</vt:lpstr>
      <vt:lpstr>Floor plan of Parthenon</vt:lpstr>
      <vt:lpstr>Interior</vt:lpstr>
      <vt:lpstr>Form: the 4:9 ratio – the golden section</vt:lpstr>
      <vt:lpstr>Form: decoration and sculpture</vt:lpstr>
      <vt:lpstr>PowerPoint Presentation</vt:lpstr>
      <vt:lpstr>PowerPoint Presentation</vt:lpstr>
      <vt:lpstr>PowerPoint Presentation</vt:lpstr>
      <vt:lpstr>Pediments on Parthenon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2</cp:revision>
  <dcterms:created xsi:type="dcterms:W3CDTF">2017-09-06T14:20:17Z</dcterms:created>
  <dcterms:modified xsi:type="dcterms:W3CDTF">2017-09-06T14:20:54Z</dcterms:modified>
</cp:coreProperties>
</file>