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5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D4EE-484E-44AC-ABFB-624E0E260558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EF3F-6BA5-4BFC-AFC1-6A84A7BA1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9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D4EE-484E-44AC-ABFB-624E0E260558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EF3F-6BA5-4BFC-AFC1-6A84A7BA1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7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D4EE-484E-44AC-ABFB-624E0E260558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EF3F-6BA5-4BFC-AFC1-6A84A7BA1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808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7" y="228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885950"/>
            <a:ext cx="10905067" cy="417195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5733" y="622935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2935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4667" y="622935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53175-9F0D-435B-8367-70678ACEEF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502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7" y="228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885950"/>
            <a:ext cx="5350933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63734" y="1885950"/>
            <a:ext cx="5350933" cy="417195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5733" y="622935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2935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74667" y="622935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1786F-9F00-490A-AF34-07CED1BA0B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293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82C52-A9F0-412C-90C7-82F392B419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59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D4EE-484E-44AC-ABFB-624E0E260558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EF3F-6BA5-4BFC-AFC1-6A84A7BA1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58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D4EE-484E-44AC-ABFB-624E0E260558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EF3F-6BA5-4BFC-AFC1-6A84A7BA1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65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D4EE-484E-44AC-ABFB-624E0E260558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EF3F-6BA5-4BFC-AFC1-6A84A7BA1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8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D4EE-484E-44AC-ABFB-624E0E260558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EF3F-6BA5-4BFC-AFC1-6A84A7BA1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38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D4EE-484E-44AC-ABFB-624E0E260558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EF3F-6BA5-4BFC-AFC1-6A84A7BA1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4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D4EE-484E-44AC-ABFB-624E0E260558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EF3F-6BA5-4BFC-AFC1-6A84A7BA1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25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D4EE-484E-44AC-ABFB-624E0E260558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EF3F-6BA5-4BFC-AFC1-6A84A7BA1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23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D4EE-484E-44AC-ABFB-624E0E260558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EF3F-6BA5-4BFC-AFC1-6A84A7BA1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61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ED4EE-484E-44AC-ABFB-624E0E260558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EEF3F-6BA5-4BFC-AFC1-6A84A7BA1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17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fcGZCGdGV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.uk/url?sa=i&amp;rct=j&amp;q=&amp;esrc=s&amp;source=images&amp;cd=&amp;cad=rja&amp;uact=8&amp;ved=0ahUKEwjLkqipvdLJAhUFuRQKHY8wClcQjRwIBw&amp;url=https://guyvslife.wordpress.com/2015/03/25/i-almost-burned-down-the-house/&amp;psig=AFQjCNHkdneW-zahf6xrXLZ1lU1cp69NLg&amp;ust=1449877655008983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Ethology 2019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 brief guide to why we behave the way we do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788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Odd animal Behaviours – altruism in bees</a:t>
            </a:r>
          </a:p>
        </p:txBody>
      </p:sp>
      <p:pic>
        <p:nvPicPr>
          <p:cNvPr id="43011" name="Picture 2" descr="Image result for worker b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4" y="1417638"/>
            <a:ext cx="72548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606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26928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b="1">
                <a:solidFill>
                  <a:schemeClr val="accent1"/>
                </a:solidFill>
                <a:latin typeface="Tahoma" pitchFamily="34" charset="0"/>
              </a:rPr>
              <a:t>   Examples of Animal Altruism.</a:t>
            </a:r>
            <a:endParaRPr lang="en-US" altLang="en-US" b="1"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600200"/>
            <a:ext cx="4835525" cy="4876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GB" altLang="en-US" sz="2000" b="1"/>
              <a:t>Vampire bats will regurgitate and feed blood that they have collected from their prey to a hungry conspecific (</a:t>
            </a:r>
            <a:r>
              <a:rPr lang="en-GB" altLang="en-US" sz="2000" b="1">
                <a:solidFill>
                  <a:srgbClr val="3333FF"/>
                </a:solidFill>
              </a:rPr>
              <a:t>Wilkinson, 1990</a:t>
            </a:r>
            <a:r>
              <a:rPr lang="en-GB" altLang="en-US" sz="2000" b="1"/>
              <a:t>).</a:t>
            </a:r>
          </a:p>
          <a:p>
            <a:pPr algn="just">
              <a:lnSpc>
                <a:spcPct val="90000"/>
              </a:lnSpc>
            </a:pPr>
            <a:r>
              <a:rPr lang="en-GB" altLang="en-US" sz="2000" b="1"/>
              <a:t>Ground squirrels will warn others of the presence of a predator, even though making such a call may draw the attention of the predator to itself (</a:t>
            </a:r>
            <a:r>
              <a:rPr lang="en-GB" altLang="en-US" sz="2000" b="1">
                <a:solidFill>
                  <a:srgbClr val="3333FF"/>
                </a:solidFill>
              </a:rPr>
              <a:t>Sherman, 1977</a:t>
            </a:r>
            <a:r>
              <a:rPr lang="en-GB" altLang="en-US" sz="2000" b="1"/>
              <a:t>). </a:t>
            </a:r>
          </a:p>
          <a:p>
            <a:pPr algn="just">
              <a:lnSpc>
                <a:spcPct val="90000"/>
              </a:lnSpc>
            </a:pPr>
            <a:r>
              <a:rPr lang="en-GB" altLang="en-US" sz="2000" b="1"/>
              <a:t>In many species of social insects, workers forgo reproduction entirely (they are sterile) in order to help raise their sisters (</a:t>
            </a:r>
            <a:r>
              <a:rPr lang="en-GB" altLang="en-US" sz="2000" b="1">
                <a:solidFill>
                  <a:srgbClr val="3333FF"/>
                </a:solidFill>
              </a:rPr>
              <a:t>Wilson, 1971</a:t>
            </a:r>
            <a:r>
              <a:rPr lang="en-GB" altLang="en-US" sz="2000" b="1"/>
              <a:t>). </a:t>
            </a:r>
            <a:endParaRPr lang="en-US" altLang="en-US" sz="2000"/>
          </a:p>
        </p:txBody>
      </p:sp>
      <p:pic>
        <p:nvPicPr>
          <p:cNvPr id="51204" name="Picture 5" descr="Vampireb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1828800"/>
            <a:ext cx="32639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07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smtClean="0">
                <a:latin typeface="Times New Roman" panose="02020603050405020304" pitchFamily="18" charset="0"/>
              </a:rPr>
              <a:t>		</a:t>
            </a:r>
            <a:r>
              <a:rPr lang="en-GB" altLang="en-US" sz="3600" b="1">
                <a:solidFill>
                  <a:schemeClr val="accent1"/>
                </a:solidFill>
                <a:latin typeface="Tahoma" panose="020B0604030504040204" pitchFamily="34" charset="0"/>
              </a:rPr>
              <a:t>Theories of Altruism</a:t>
            </a:r>
            <a:r>
              <a:rPr lang="en-GB" altLang="en-US" sz="3600">
                <a:solidFill>
                  <a:schemeClr val="accent1"/>
                </a:solidFill>
                <a:latin typeface="Tahoma" panose="020B0604030504040204" pitchFamily="34" charset="0"/>
              </a:rPr>
              <a:t>.</a:t>
            </a:r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8178800" cy="4800600"/>
          </a:xfrm>
        </p:spPr>
        <p:txBody>
          <a:bodyPr/>
          <a:lstStyle/>
          <a:p>
            <a:pPr algn="just"/>
            <a:r>
              <a:rPr lang="en-GB" altLang="en-US" sz="2000" b="1">
                <a:solidFill>
                  <a:schemeClr val="accent1"/>
                </a:solidFill>
              </a:rPr>
              <a:t>1. Kin Selection</a:t>
            </a:r>
            <a:r>
              <a:rPr lang="en-GB" altLang="en-US" sz="2000" b="1"/>
              <a:t> (Proposed by </a:t>
            </a:r>
            <a:r>
              <a:rPr lang="en-GB" altLang="en-US" sz="2000" b="1">
                <a:solidFill>
                  <a:srgbClr val="3333FF"/>
                </a:solidFill>
              </a:rPr>
              <a:t>Hamilton, 1964</a:t>
            </a:r>
            <a:r>
              <a:rPr lang="en-GB" altLang="en-US" sz="2000" b="1"/>
              <a:t>).</a:t>
            </a:r>
          </a:p>
          <a:p>
            <a:pPr algn="just"/>
            <a:r>
              <a:rPr lang="en-GB" altLang="en-US" sz="2000" b="1"/>
              <a:t>By helping relatives to reproduce (even at the cost to your own reproductive success) then your shared genes can spread. Assisting a close relative thereby increases one’s ‘</a:t>
            </a:r>
            <a:r>
              <a:rPr lang="en-GB" altLang="en-US" sz="2000" b="1">
                <a:solidFill>
                  <a:srgbClr val="3333FF"/>
                </a:solidFill>
              </a:rPr>
              <a:t>Inclusive Fitness’</a:t>
            </a:r>
            <a:r>
              <a:rPr lang="en-GB" altLang="en-US" sz="2000" b="1"/>
              <a:t>. </a:t>
            </a:r>
          </a:p>
          <a:p>
            <a:pPr algn="just"/>
            <a:r>
              <a:rPr lang="en-GB" altLang="en-US" sz="2000" b="1"/>
              <a:t>Using mathematical modelling, Hamilton showed that an altruistic gene can spread through the population if it causes an individual to help a relative, whenever the cost to the individual is offset by the reproductive benefit gained by the receiver. </a:t>
            </a:r>
          </a:p>
          <a:p>
            <a:pPr algn="just"/>
            <a:r>
              <a:rPr lang="en-GB" altLang="en-US" sz="2000" b="1">
                <a:solidFill>
                  <a:schemeClr val="accent1"/>
                </a:solidFill>
              </a:rPr>
              <a:t>‘Hamilton’s Rule’ = r B&gt;c</a:t>
            </a:r>
            <a:r>
              <a:rPr lang="en-GB" altLang="en-US" sz="2000" b="1"/>
              <a:t> </a:t>
            </a:r>
          </a:p>
          <a:p>
            <a:pPr algn="just"/>
            <a:r>
              <a:rPr lang="en-GB" altLang="en-US" sz="2000" b="1"/>
              <a:t>where </a:t>
            </a:r>
            <a:r>
              <a:rPr lang="en-GB" altLang="en-US" sz="2000" b="1">
                <a:solidFill>
                  <a:srgbClr val="3333FF"/>
                </a:solidFill>
              </a:rPr>
              <a:t>r</a:t>
            </a:r>
            <a:r>
              <a:rPr lang="en-GB" altLang="en-US" sz="2000" b="1"/>
              <a:t>=coefficient of relatedness, </a:t>
            </a:r>
            <a:r>
              <a:rPr lang="en-GB" altLang="en-US" sz="2000" b="1">
                <a:solidFill>
                  <a:srgbClr val="3333FF"/>
                </a:solidFill>
              </a:rPr>
              <a:t>B</a:t>
            </a:r>
            <a:r>
              <a:rPr lang="en-GB" altLang="en-US" sz="2000" b="1"/>
              <a:t> = benefit to the recipient, </a:t>
            </a:r>
            <a:r>
              <a:rPr lang="en-GB" altLang="en-US" sz="2000" b="1">
                <a:solidFill>
                  <a:srgbClr val="3333FF"/>
                </a:solidFill>
              </a:rPr>
              <a:t>c</a:t>
            </a:r>
            <a:r>
              <a:rPr lang="en-GB" altLang="en-US" sz="2000" b="1"/>
              <a:t> = cost to the giver.</a:t>
            </a: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70133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>
                <a:solidFill>
                  <a:schemeClr val="accent1"/>
                </a:solidFill>
                <a:latin typeface="Tahoma" panose="020B0604030504040204" pitchFamily="34" charset="0"/>
              </a:rPr>
              <a:t>	   </a:t>
            </a:r>
            <a:r>
              <a:rPr lang="en-GB" altLang="en-US" sz="3600" b="1">
                <a:solidFill>
                  <a:schemeClr val="accent1"/>
                </a:solidFill>
                <a:latin typeface="Tahoma" panose="020B0604030504040204" pitchFamily="34" charset="0"/>
              </a:rPr>
              <a:t>Kin Selection in Humans.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8178800" cy="48768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altLang="en-US" sz="2000" b="1"/>
              <a:t>Studies amongst diverse human populations consistently support the existence of kin selection, some examples (cited in </a:t>
            </a:r>
            <a:r>
              <a:rPr lang="en-GB" altLang="en-US" sz="2000" b="1">
                <a:solidFill>
                  <a:srgbClr val="3333FF"/>
                </a:solidFill>
              </a:rPr>
              <a:t>Barrett et al., 2002</a:t>
            </a:r>
            <a:r>
              <a:rPr lang="en-GB" altLang="en-US" sz="2000" b="1"/>
              <a:t>) are as follows: </a:t>
            </a:r>
          </a:p>
          <a:p>
            <a:pPr algn="just">
              <a:defRPr/>
            </a:pPr>
            <a:endParaRPr lang="en-GB" altLang="en-US" sz="2000" b="1"/>
          </a:p>
          <a:p>
            <a:pPr algn="just">
              <a:defRPr/>
            </a:pPr>
            <a:r>
              <a:rPr lang="en-GB" altLang="en-US" sz="2000" b="1">
                <a:solidFill>
                  <a:srgbClr val="3333FF"/>
                </a:solidFill>
              </a:rPr>
              <a:t>Food sharing is more common amongst close relatives.</a:t>
            </a:r>
          </a:p>
          <a:p>
            <a:pPr algn="just">
              <a:defRPr/>
            </a:pPr>
            <a:r>
              <a:rPr lang="en-GB" altLang="en-US" sz="2000" b="1">
                <a:solidFill>
                  <a:srgbClr val="3333FF"/>
                </a:solidFill>
              </a:rPr>
              <a:t>Political alliances between kin are more stable than those formed between distantly related, or unrelated individuals and involve less preconditions. </a:t>
            </a:r>
          </a:p>
          <a:p>
            <a:pPr algn="just">
              <a:defRPr/>
            </a:pPr>
            <a:r>
              <a:rPr lang="en-GB" altLang="en-US" sz="2000" b="1">
                <a:solidFill>
                  <a:srgbClr val="3333FF"/>
                </a:solidFill>
              </a:rPr>
              <a:t>The passing on of wealth to lineal descendants (excluding spouses) is far more common than giving to less closely related or unrelated individuals.</a:t>
            </a:r>
          </a:p>
          <a:p>
            <a:pPr algn="just">
              <a:defRPr/>
            </a:pPr>
            <a:r>
              <a:rPr lang="en-GB" altLang="en-US" sz="2000" b="1">
                <a:solidFill>
                  <a:srgbClr val="3333FF"/>
                </a:solidFill>
              </a:rPr>
              <a:t>Close relatives are preferentially sought out in times of need and such help is less likely to be reciprocal</a:t>
            </a:r>
            <a:r>
              <a:rPr lang="en-GB" altLang="en-US" sz="2000" b="1"/>
              <a:t>.</a:t>
            </a:r>
            <a:r>
              <a:rPr lang="en-GB" altLang="en-US"/>
              <a:t> </a:t>
            </a:r>
          </a:p>
          <a:p>
            <a:pPr>
              <a:defRPr/>
            </a:pPr>
            <a:r>
              <a:rPr lang="en-GB" altLang="en-US" sz="2000" b="1">
                <a:solidFill>
                  <a:srgbClr val="3333FF"/>
                </a:solidFill>
              </a:rPr>
              <a:t>Relatives typically receive more expensive presents.</a:t>
            </a:r>
            <a:r>
              <a:rPr lang="en-GB" altLang="en-US" sz="20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680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356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sz="3200" b="1">
                <a:solidFill>
                  <a:schemeClr val="accent1"/>
                </a:solidFill>
                <a:latin typeface="Tahoma" pitchFamily="34" charset="0"/>
              </a:rPr>
              <a:t>	</a:t>
            </a:r>
            <a:r>
              <a:rPr lang="en-GB" altLang="en-US" sz="3600" b="1">
                <a:solidFill>
                  <a:schemeClr val="accent1"/>
                </a:solidFill>
                <a:latin typeface="Tahoma" pitchFamily="34" charset="0"/>
              </a:rPr>
              <a:t>How Much Pain Will You Suffer </a:t>
            </a:r>
            <a:br>
              <a:rPr lang="en-GB" altLang="en-US" sz="3600" b="1">
                <a:solidFill>
                  <a:schemeClr val="accent1"/>
                </a:solidFill>
                <a:latin typeface="Tahoma" pitchFamily="34" charset="0"/>
              </a:rPr>
            </a:br>
            <a:r>
              <a:rPr lang="en-GB" altLang="en-US" sz="3600" b="1">
                <a:solidFill>
                  <a:schemeClr val="accent1"/>
                </a:solidFill>
                <a:latin typeface="Tahoma" pitchFamily="34" charset="0"/>
              </a:rPr>
              <a:t>			For Your Kin?</a:t>
            </a:r>
            <a:endParaRPr lang="en-GB" altLang="en-US" sz="360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52600"/>
            <a:ext cx="8178800" cy="4648200"/>
          </a:xfrm>
        </p:spPr>
        <p:txBody>
          <a:bodyPr/>
          <a:lstStyle/>
          <a:p>
            <a:pPr algn="just"/>
            <a:r>
              <a:rPr lang="en-GB" altLang="en-US" sz="2000" b="1"/>
              <a:t>In an interesting experiment </a:t>
            </a:r>
            <a:r>
              <a:rPr lang="en-GB" altLang="en-US" sz="2000" b="1">
                <a:solidFill>
                  <a:srgbClr val="3333FF"/>
                </a:solidFill>
              </a:rPr>
              <a:t>Fieldman et al</a:t>
            </a:r>
            <a:r>
              <a:rPr lang="en-GB" altLang="en-US" sz="2000" b="1"/>
              <a:t>., (cited in Barrett et al., 2002) asked participants to maintain a painful position. The longer they held the position the more money they would earn.</a:t>
            </a:r>
          </a:p>
          <a:p>
            <a:pPr algn="just"/>
            <a:r>
              <a:rPr lang="en-GB" altLang="en-US" sz="2000" b="1"/>
              <a:t>In different conditions participants could earn money for individuals differing in relatedness:</a:t>
            </a:r>
          </a:p>
          <a:p>
            <a:pPr algn="just"/>
            <a:r>
              <a:rPr lang="en-GB" altLang="en-US" sz="2000" b="1">
                <a:solidFill>
                  <a:srgbClr val="3333FF"/>
                </a:solidFill>
              </a:rPr>
              <a:t>Themselves.</a:t>
            </a:r>
          </a:p>
          <a:p>
            <a:pPr algn="just"/>
            <a:r>
              <a:rPr lang="en-GB" altLang="en-US" sz="2000" b="1">
                <a:solidFill>
                  <a:srgbClr val="3333FF"/>
                </a:solidFill>
              </a:rPr>
              <a:t>Parent or sibling.</a:t>
            </a:r>
          </a:p>
          <a:p>
            <a:pPr algn="just"/>
            <a:r>
              <a:rPr lang="en-GB" altLang="en-US" sz="2000" b="1">
                <a:solidFill>
                  <a:srgbClr val="3333FF"/>
                </a:solidFill>
              </a:rPr>
              <a:t>Grandparent / niece / nephew, a cousin.</a:t>
            </a:r>
          </a:p>
          <a:p>
            <a:pPr algn="just"/>
            <a:r>
              <a:rPr lang="en-GB" altLang="en-US" sz="2000" b="1">
                <a:solidFill>
                  <a:srgbClr val="3333FF"/>
                </a:solidFill>
              </a:rPr>
              <a:t>Unrelated friend</a:t>
            </a:r>
            <a:r>
              <a:rPr lang="en-GB" altLang="en-US" sz="2000" b="1"/>
              <a:t>. </a:t>
            </a:r>
          </a:p>
          <a:p>
            <a:pPr algn="just"/>
            <a:r>
              <a:rPr lang="en-GB" altLang="en-US" sz="2000" b="1"/>
              <a:t>The duration of maintaining the painful position varied as a direct proportion of relatedness, with more pain being sustained for closer relatives.</a:t>
            </a:r>
          </a:p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76916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>
                <a:solidFill>
                  <a:schemeClr val="accent1"/>
                </a:solidFill>
                <a:latin typeface="Tahoma" panose="020B0604030504040204" pitchFamily="34" charset="0"/>
              </a:rPr>
              <a:t>	</a:t>
            </a:r>
            <a:r>
              <a:rPr lang="en-GB" altLang="en-US" sz="3600" b="1">
                <a:solidFill>
                  <a:schemeClr val="accent1"/>
                </a:solidFill>
                <a:latin typeface="Tahoma" panose="020B0604030504040204" pitchFamily="34" charset="0"/>
              </a:rPr>
              <a:t>Problems for Kin Selection.</a:t>
            </a:r>
            <a:endParaRPr lang="en-GB" altLang="en-US" sz="3600"/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8458200" cy="4953000"/>
          </a:xfrm>
        </p:spPr>
        <p:txBody>
          <a:bodyPr/>
          <a:lstStyle/>
          <a:p>
            <a:r>
              <a:rPr lang="en-GB" altLang="en-US" sz="2000" b="1"/>
              <a:t>Kin selection does not explain observed incidences of animals helping non-relatives for example:</a:t>
            </a:r>
          </a:p>
          <a:p>
            <a:r>
              <a:rPr lang="en-GB" altLang="en-US" sz="2000" b="1"/>
              <a:t>Unrelated chimpanzees come to one another’s aid when threatened (</a:t>
            </a:r>
            <a:r>
              <a:rPr lang="en-GB" altLang="en-US" sz="2000" b="1">
                <a:solidFill>
                  <a:srgbClr val="3333FF"/>
                </a:solidFill>
              </a:rPr>
              <a:t>de Waal &amp; Luttrell, 1988</a:t>
            </a:r>
            <a:r>
              <a:rPr lang="en-GB" altLang="en-US" sz="2000" b="1"/>
              <a:t>). </a:t>
            </a:r>
          </a:p>
          <a:p>
            <a:r>
              <a:rPr lang="en-GB" altLang="en-US" sz="2000" b="1"/>
              <a:t>Vampire bats will feed non-relatives (</a:t>
            </a:r>
            <a:r>
              <a:rPr lang="en-GB" altLang="en-US" sz="2000" b="1">
                <a:solidFill>
                  <a:srgbClr val="3333FF"/>
                </a:solidFill>
              </a:rPr>
              <a:t>Wilkinson, 1990</a:t>
            </a:r>
            <a:r>
              <a:rPr lang="en-GB" altLang="en-US" sz="2000" b="1"/>
              <a:t>).</a:t>
            </a:r>
          </a:p>
          <a:p>
            <a:r>
              <a:rPr lang="en-GB" altLang="en-US" sz="2000" b="1"/>
              <a:t>Humans often engage in apparently altruistic acts such as:</a:t>
            </a:r>
          </a:p>
          <a:p>
            <a:r>
              <a:rPr lang="en-GB" altLang="en-US" sz="2000" b="1">
                <a:solidFill>
                  <a:schemeClr val="accent1"/>
                </a:solidFill>
              </a:rPr>
              <a:t>Giving blood.</a:t>
            </a:r>
          </a:p>
          <a:p>
            <a:r>
              <a:rPr lang="en-GB" altLang="en-US" sz="2000" b="1">
                <a:solidFill>
                  <a:schemeClr val="accent1"/>
                </a:solidFill>
              </a:rPr>
              <a:t>Donating to charity.</a:t>
            </a:r>
          </a:p>
          <a:p>
            <a:r>
              <a:rPr lang="en-GB" altLang="en-US" sz="2000" b="1">
                <a:solidFill>
                  <a:schemeClr val="accent1"/>
                </a:solidFill>
              </a:rPr>
              <a:t>Forgoing reproduction.</a:t>
            </a:r>
          </a:p>
          <a:p>
            <a:r>
              <a:rPr lang="en-GB" altLang="en-US" sz="2000" b="1">
                <a:solidFill>
                  <a:schemeClr val="accent1"/>
                </a:solidFill>
              </a:rPr>
              <a:t>Rescuing unrelated individuals (and even animals). </a:t>
            </a:r>
          </a:p>
          <a:p>
            <a:r>
              <a:rPr lang="en-GB" altLang="en-US" sz="2000" b="1">
                <a:solidFill>
                  <a:schemeClr val="accent1"/>
                </a:solidFill>
              </a:rPr>
              <a:t>Sacrificing their lives for moral or ethical principles</a:t>
            </a:r>
            <a:r>
              <a:rPr lang="en-GB" altLang="en-US" sz="2000" b="1"/>
              <a:t>.</a:t>
            </a:r>
          </a:p>
          <a:p>
            <a:endParaRPr lang="en-GB" altLang="en-US" sz="2000" b="1"/>
          </a:p>
          <a:p>
            <a:r>
              <a:rPr lang="en-GB" altLang="en-US" sz="2000" b="1"/>
              <a:t>How can such behaviours be explained?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94305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7772400" cy="1066800"/>
          </a:xfrm>
        </p:spPr>
        <p:txBody>
          <a:bodyPr/>
          <a:lstStyle/>
          <a:p>
            <a:r>
              <a:rPr lang="en-GB" altLang="en-US" sz="3200" b="1">
                <a:solidFill>
                  <a:schemeClr val="accent1"/>
                </a:solidFill>
                <a:latin typeface="Times New Roman" panose="02020603050405020304" pitchFamily="18" charset="0"/>
              </a:rPr>
              <a:t>		</a:t>
            </a:r>
            <a:r>
              <a:rPr lang="en-GB" altLang="en-US" sz="3600" b="1">
                <a:solidFill>
                  <a:schemeClr val="accent1"/>
                </a:solidFill>
                <a:latin typeface="Tahoma" panose="020B0604030504040204" pitchFamily="34" charset="0"/>
              </a:rPr>
              <a:t>2. Reciprocal Altruism.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178800" cy="4876800"/>
          </a:xfrm>
        </p:spPr>
        <p:txBody>
          <a:bodyPr/>
          <a:lstStyle/>
          <a:p>
            <a:pPr algn="just"/>
            <a:r>
              <a:rPr lang="en-GB" altLang="en-US" sz="2000" b="1"/>
              <a:t>Proposed by</a:t>
            </a:r>
            <a:r>
              <a:rPr lang="en-GB" altLang="en-US" sz="2000" b="1">
                <a:solidFill>
                  <a:schemeClr val="accent1"/>
                </a:solidFill>
              </a:rPr>
              <a:t> </a:t>
            </a:r>
            <a:r>
              <a:rPr lang="en-GB" altLang="en-US" sz="2000" b="1">
                <a:solidFill>
                  <a:srgbClr val="3333FF"/>
                </a:solidFill>
              </a:rPr>
              <a:t>Trivers (1971).</a:t>
            </a:r>
            <a:r>
              <a:rPr lang="en-GB" altLang="en-US" sz="2000" b="1"/>
              <a:t> </a:t>
            </a:r>
          </a:p>
          <a:p>
            <a:pPr algn="just"/>
            <a:r>
              <a:rPr lang="en-GB" altLang="en-US" sz="2000" b="1"/>
              <a:t>Natural Selection may create psychological mechanisms designed to deliver benefits even to non-relatives, provided that such actions lead to reciprocal beneficial actions in the future. </a:t>
            </a:r>
          </a:p>
          <a:p>
            <a:pPr algn="just"/>
            <a:r>
              <a:rPr lang="en-GB" altLang="en-US" sz="2000" b="1"/>
              <a:t>‘</a:t>
            </a:r>
            <a:r>
              <a:rPr lang="en-GB" altLang="en-US" sz="2000" b="1" i="1">
                <a:solidFill>
                  <a:schemeClr val="accent1"/>
                </a:solidFill>
              </a:rPr>
              <a:t>you scratch my back…</a:t>
            </a:r>
            <a:r>
              <a:rPr lang="en-GB" altLang="en-US" sz="2000" b="1"/>
              <a:t>’. </a:t>
            </a:r>
          </a:p>
          <a:p>
            <a:pPr algn="just"/>
            <a:r>
              <a:rPr lang="en-GB" altLang="en-US" sz="2000" b="1"/>
              <a:t>This is not necessarily limited to the same species e.g. cleaner fish. </a:t>
            </a:r>
          </a:p>
          <a:p>
            <a:pPr algn="just"/>
            <a:r>
              <a:rPr lang="en-GB" altLang="en-US" sz="2000" b="1"/>
              <a:t>If the benefit received is larger than the cost incurred, then individuals who engage in such behaviour will out-reproduce those who do not.</a:t>
            </a:r>
          </a:p>
          <a:p>
            <a:pPr algn="just"/>
            <a:r>
              <a:rPr lang="en-GB" altLang="en-US" sz="2000" b="1"/>
              <a:t>Eg, in vampire bats, an individual will share food with a conspecific (whether related or not) if the other has shared food with that individual in the past (</a:t>
            </a:r>
            <a:r>
              <a:rPr lang="en-GB" altLang="en-US" sz="2000" b="1">
                <a:solidFill>
                  <a:srgbClr val="3333FF"/>
                </a:solidFill>
              </a:rPr>
              <a:t>Wilkinson, 1990</a:t>
            </a:r>
            <a:r>
              <a:rPr lang="en-GB" altLang="en-US" sz="2000" b="1"/>
              <a:t>). </a:t>
            </a:r>
          </a:p>
          <a:p>
            <a:pPr algn="just"/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96058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77724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sz="3200" b="1">
                <a:solidFill>
                  <a:schemeClr val="accent1"/>
                </a:solidFill>
                <a:latin typeface="Tahoma" pitchFamily="34" charset="0"/>
              </a:rPr>
              <a:t>	</a:t>
            </a:r>
            <a:r>
              <a:rPr lang="en-GB" altLang="en-US" sz="3600" b="1">
                <a:solidFill>
                  <a:schemeClr val="accent1"/>
                </a:solidFill>
                <a:latin typeface="Tahoma" pitchFamily="34" charset="0"/>
              </a:rPr>
              <a:t>Conditions Under Which 		Reciprocation Flourishes.</a:t>
            </a:r>
            <a:r>
              <a:rPr lang="en-GB" altLang="en-US" sz="3200" b="1">
                <a:solidFill>
                  <a:schemeClr val="accent1"/>
                </a:solidFill>
                <a:latin typeface="Tahoma" pitchFamily="34" charset="0"/>
              </a:rPr>
              <a:t> 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8178800" cy="4724400"/>
          </a:xfrm>
        </p:spPr>
        <p:txBody>
          <a:bodyPr/>
          <a:lstStyle/>
          <a:p>
            <a:pPr algn="just"/>
            <a:r>
              <a:rPr lang="en-GB" altLang="en-US" sz="2000" b="1">
                <a:solidFill>
                  <a:srgbClr val="3333FF"/>
                </a:solidFill>
              </a:rPr>
              <a:t>1</a:t>
            </a:r>
            <a:r>
              <a:rPr lang="en-GB" altLang="en-US" sz="2000" b="1"/>
              <a:t>. Individuals must associate for long-enough periods of time to develop reciprocal interactions. </a:t>
            </a:r>
          </a:p>
          <a:p>
            <a:pPr algn="just"/>
            <a:r>
              <a:rPr lang="en-GB" altLang="en-US" sz="2000" b="1">
                <a:solidFill>
                  <a:srgbClr val="3333FF"/>
                </a:solidFill>
              </a:rPr>
              <a:t>2</a:t>
            </a:r>
            <a:r>
              <a:rPr lang="en-GB" altLang="en-US" sz="2000" b="1"/>
              <a:t>. The likelihood of one individual performing some social exchange with another should be predicted on the basis of their past associations.</a:t>
            </a:r>
          </a:p>
          <a:p>
            <a:pPr algn="just"/>
            <a:r>
              <a:rPr lang="en-GB" altLang="en-US" sz="2000" b="1">
                <a:solidFill>
                  <a:srgbClr val="3333FF"/>
                </a:solidFill>
              </a:rPr>
              <a:t>3</a:t>
            </a:r>
            <a:r>
              <a:rPr lang="en-GB" altLang="en-US" sz="2000" b="1"/>
              <a:t>. The roles of giver and receiver should reverse at least once.</a:t>
            </a:r>
          </a:p>
          <a:p>
            <a:pPr algn="just"/>
            <a:r>
              <a:rPr lang="en-GB" altLang="en-US" sz="2000" b="1">
                <a:solidFill>
                  <a:srgbClr val="3333FF"/>
                </a:solidFill>
              </a:rPr>
              <a:t>4</a:t>
            </a:r>
            <a:r>
              <a:rPr lang="en-GB" altLang="en-US" sz="2000" b="1"/>
              <a:t>. The short-term benefits to the recipient are greater than the costs to the donor.</a:t>
            </a:r>
          </a:p>
          <a:p>
            <a:pPr algn="just"/>
            <a:r>
              <a:rPr lang="en-GB" altLang="en-US" sz="2000" b="1">
                <a:solidFill>
                  <a:srgbClr val="3333FF"/>
                </a:solidFill>
              </a:rPr>
              <a:t>5</a:t>
            </a:r>
            <a:r>
              <a:rPr lang="en-GB" altLang="en-US" sz="2000" b="1"/>
              <a:t>. Givers should be able to recognise and expel cheaters from the system.</a:t>
            </a:r>
            <a:r>
              <a:rPr lang="en-GB" altLang="en-US" sz="2000">
                <a:latin typeface="Times New Roman" panose="02020603050405020304" pitchFamily="18" charset="0"/>
              </a:rPr>
              <a:t> </a:t>
            </a:r>
            <a:endParaRPr lang="en-GB" altLang="en-US" sz="2000" b="1"/>
          </a:p>
          <a:p>
            <a:r>
              <a:rPr lang="en-GB" altLang="en-US" sz="2000" b="1">
                <a:solidFill>
                  <a:srgbClr val="3333FF"/>
                </a:solidFill>
              </a:rPr>
              <a:t>Do such conditions apply to human social interactions?</a:t>
            </a:r>
            <a:r>
              <a:rPr lang="en-GB" altLang="en-US" sz="2000" b="1"/>
              <a:t> </a:t>
            </a:r>
            <a:endParaRPr lang="en-US" altLang="en-US" sz="2000" b="1"/>
          </a:p>
        </p:txBody>
      </p:sp>
    </p:spTree>
    <p:extLst>
      <p:ext uri="{BB962C8B-B14F-4D97-AF65-F5344CB8AC3E}">
        <p14:creationId xmlns:p14="http://schemas.microsoft.com/office/powerpoint/2010/main" val="233877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Prisoners’ Dilemma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1" y="1981200"/>
            <a:ext cx="3814763" cy="4114800"/>
          </a:xfrm>
        </p:spPr>
        <p:txBody>
          <a:bodyPr/>
          <a:lstStyle/>
          <a:p>
            <a:r>
              <a:rPr lang="en-US" altLang="en-US" sz="2400"/>
              <a:t>Scenario:</a:t>
            </a:r>
          </a:p>
          <a:p>
            <a:r>
              <a:rPr lang="en-US" altLang="en-US" sz="2400"/>
              <a:t>You and an accomplice are arrested on suspicion of committing some nasty crime</a:t>
            </a:r>
          </a:p>
          <a:p>
            <a:r>
              <a:rPr lang="en-US" altLang="en-US" sz="2400"/>
              <a:t>The District Attorney and the police have been unable to produce enough evidence to convict you of that offense</a:t>
            </a:r>
          </a:p>
        </p:txBody>
      </p:sp>
      <p:pic>
        <p:nvPicPr>
          <p:cNvPr id="73732" name="Picture 4" descr="Boys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9238" y="2465388"/>
            <a:ext cx="2239962" cy="2119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4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Prisoners’ Dilemma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We do have enough evidence to convict you of some lesser charge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only way the DA can nail you for the more serious offense is if one of you rats out the other</a:t>
            </a:r>
          </a:p>
          <a:p>
            <a:pPr>
              <a:lnSpc>
                <a:spcPct val="90000"/>
              </a:lnSpc>
            </a:pPr>
            <a:r>
              <a:rPr lang="en-US" altLang="en-US"/>
              <a:t>Conversely, you and your partner can largely elude prosecution if you both stay silent	</a:t>
            </a:r>
          </a:p>
          <a:p>
            <a:pPr>
              <a:lnSpc>
                <a:spcPct val="90000"/>
              </a:lnSpc>
            </a:pPr>
            <a:r>
              <a:rPr lang="en-US" altLang="en-US"/>
              <a:t>You and your partner are placed in separate holding cells and are unable to communicate with each other</a:t>
            </a:r>
          </a:p>
          <a:p>
            <a:pPr>
              <a:lnSpc>
                <a:spcPct val="90000"/>
              </a:lnSpc>
            </a:pPr>
            <a:r>
              <a:rPr lang="en-US" altLang="en-US"/>
              <a:t>DA enters and offers you the following:</a:t>
            </a:r>
          </a:p>
        </p:txBody>
      </p:sp>
    </p:spTree>
    <p:extLst>
      <p:ext uri="{BB962C8B-B14F-4D97-AF65-F5344CB8AC3E}">
        <p14:creationId xmlns:p14="http://schemas.microsoft.com/office/powerpoint/2010/main" val="178928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Unpicking the Biology behind the Season of Goodwill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1375367"/>
            <a:ext cx="7978140" cy="503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39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Group 2"/>
          <p:cNvGraphicFramePr>
            <a:graphicFrameLocks noGrp="1"/>
          </p:cNvGraphicFramePr>
          <p:nvPr/>
        </p:nvGraphicFramePr>
        <p:xfrm>
          <a:off x="3962400" y="1820863"/>
          <a:ext cx="5410200" cy="3708400"/>
        </p:xfrm>
        <a:graphic>
          <a:graphicData uri="http://schemas.openxmlformats.org/drawingml/2006/table">
            <a:tbl>
              <a:tblPr/>
              <a:tblGrid>
                <a:gridCol w="270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6499225" y="974726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4876800" y="1287463"/>
            <a:ext cx="53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Rat</a:t>
            </a: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3048000" y="2735263"/>
            <a:ext cx="53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Rat</a:t>
            </a: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7467600" y="1287463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Hang Tough</a:t>
            </a:r>
          </a:p>
        </p:txBody>
      </p:sp>
      <p:sp>
        <p:nvSpPr>
          <p:cNvPr id="75793" name="Rectangle 17"/>
          <p:cNvSpPr>
            <a:spLocks noChangeArrowheads="1"/>
          </p:cNvSpPr>
          <p:nvPr/>
        </p:nvSpPr>
        <p:spPr bwMode="auto">
          <a:xfrm>
            <a:off x="2819400" y="4183063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Hang Tough</a:t>
            </a:r>
          </a:p>
        </p:txBody>
      </p: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5257801" y="6392863"/>
            <a:ext cx="21766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Prisoners’ Dilemma</a:t>
            </a:r>
          </a:p>
        </p:txBody>
      </p:sp>
    </p:spTree>
    <p:extLst>
      <p:ext uri="{BB962C8B-B14F-4D97-AF65-F5344CB8AC3E}">
        <p14:creationId xmlns:p14="http://schemas.microsoft.com/office/powerpoint/2010/main" val="156059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Group 2"/>
          <p:cNvGraphicFramePr>
            <a:graphicFrameLocks noGrp="1"/>
          </p:cNvGraphicFramePr>
          <p:nvPr/>
        </p:nvGraphicFramePr>
        <p:xfrm>
          <a:off x="3962400" y="1820863"/>
          <a:ext cx="5410200" cy="3708400"/>
        </p:xfrm>
        <a:graphic>
          <a:graphicData uri="http://schemas.openxmlformats.org/drawingml/2006/table">
            <a:tbl>
              <a:tblPr/>
              <a:tblGrid>
                <a:gridCol w="270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6499225" y="974726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6814" name="Text Box 14"/>
          <p:cNvSpPr txBox="1">
            <a:spLocks noChangeArrowheads="1"/>
          </p:cNvSpPr>
          <p:nvPr/>
        </p:nvSpPr>
        <p:spPr bwMode="auto">
          <a:xfrm>
            <a:off x="4267200" y="914400"/>
            <a:ext cx="1981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Don’t Cooperate with each other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(rat)</a:t>
            </a:r>
          </a:p>
        </p:txBody>
      </p:sp>
      <p:sp>
        <p:nvSpPr>
          <p:cNvPr id="76815" name="Text Box 15"/>
          <p:cNvSpPr txBox="1">
            <a:spLocks noChangeArrowheads="1"/>
          </p:cNvSpPr>
          <p:nvPr/>
        </p:nvSpPr>
        <p:spPr bwMode="auto">
          <a:xfrm>
            <a:off x="1752600" y="2286000"/>
            <a:ext cx="2133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Don’t Cooperate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 with each other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(rat)</a:t>
            </a:r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6858000" y="914400"/>
            <a:ext cx="2590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Cooperate with each other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(hang tough)</a:t>
            </a:r>
          </a:p>
        </p:txBody>
      </p:sp>
      <p:sp>
        <p:nvSpPr>
          <p:cNvPr id="76817" name="Rectangle 17"/>
          <p:cNvSpPr>
            <a:spLocks noChangeArrowheads="1"/>
          </p:cNvSpPr>
          <p:nvPr/>
        </p:nvSpPr>
        <p:spPr bwMode="auto">
          <a:xfrm>
            <a:off x="2057400" y="3962401"/>
            <a:ext cx="1676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Cooperate with each other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(hang tough)</a:t>
            </a:r>
          </a:p>
        </p:txBody>
      </p:sp>
      <p:sp>
        <p:nvSpPr>
          <p:cNvPr id="76818" name="Text Box 18"/>
          <p:cNvSpPr txBox="1">
            <a:spLocks noChangeArrowheads="1"/>
          </p:cNvSpPr>
          <p:nvPr/>
        </p:nvSpPr>
        <p:spPr bwMode="auto">
          <a:xfrm>
            <a:off x="5257801" y="6392863"/>
            <a:ext cx="21766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Prisoners’ Dilemma</a:t>
            </a:r>
          </a:p>
        </p:txBody>
      </p:sp>
      <p:sp>
        <p:nvSpPr>
          <p:cNvPr id="76819" name="Text Box 19"/>
          <p:cNvSpPr txBox="1">
            <a:spLocks noChangeArrowheads="1"/>
          </p:cNvSpPr>
          <p:nvPr/>
        </p:nvSpPr>
        <p:spPr bwMode="auto">
          <a:xfrm>
            <a:off x="2193925" y="493713"/>
            <a:ext cx="799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From your perspective, you and your accomplice are faced with the following:</a:t>
            </a:r>
          </a:p>
        </p:txBody>
      </p:sp>
    </p:spTree>
    <p:extLst>
      <p:ext uri="{BB962C8B-B14F-4D97-AF65-F5344CB8AC3E}">
        <p14:creationId xmlns:p14="http://schemas.microsoft.com/office/powerpoint/2010/main" val="134211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Group 2"/>
          <p:cNvGraphicFramePr>
            <a:graphicFrameLocks noGrp="1"/>
          </p:cNvGraphicFramePr>
          <p:nvPr/>
        </p:nvGraphicFramePr>
        <p:xfrm>
          <a:off x="3962400" y="1820863"/>
          <a:ext cx="5410200" cy="3708400"/>
        </p:xfrm>
        <a:graphic>
          <a:graphicData uri="http://schemas.openxmlformats.org/drawingml/2006/table">
            <a:tbl>
              <a:tblPr/>
              <a:tblGrid>
                <a:gridCol w="270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6499225" y="974726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4876800" y="1287463"/>
            <a:ext cx="53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Rat</a:t>
            </a:r>
          </a:p>
        </p:txBody>
      </p:sp>
      <p:sp>
        <p:nvSpPr>
          <p:cNvPr id="77839" name="Text Box 15"/>
          <p:cNvSpPr txBox="1">
            <a:spLocks noChangeArrowheads="1"/>
          </p:cNvSpPr>
          <p:nvPr/>
        </p:nvSpPr>
        <p:spPr bwMode="auto">
          <a:xfrm>
            <a:off x="3048000" y="2735263"/>
            <a:ext cx="53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Rat</a:t>
            </a:r>
          </a:p>
        </p:txBody>
      </p:sp>
      <p:sp>
        <p:nvSpPr>
          <p:cNvPr id="77840" name="Text Box 16"/>
          <p:cNvSpPr txBox="1">
            <a:spLocks noChangeArrowheads="1"/>
          </p:cNvSpPr>
          <p:nvPr/>
        </p:nvSpPr>
        <p:spPr bwMode="auto">
          <a:xfrm>
            <a:off x="7467600" y="1287463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Hang Tough</a:t>
            </a:r>
          </a:p>
        </p:txBody>
      </p:sp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2819400" y="4183063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Hang Tough</a:t>
            </a:r>
          </a:p>
        </p:txBody>
      </p:sp>
      <p:sp>
        <p:nvSpPr>
          <p:cNvPr id="77842" name="Text Box 18"/>
          <p:cNvSpPr txBox="1">
            <a:spLocks noChangeArrowheads="1"/>
          </p:cNvSpPr>
          <p:nvPr/>
        </p:nvSpPr>
        <p:spPr bwMode="auto">
          <a:xfrm>
            <a:off x="5257801" y="6392863"/>
            <a:ext cx="21766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Prisoners’ Dilemma</a:t>
            </a:r>
          </a:p>
        </p:txBody>
      </p:sp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6934201" y="2582863"/>
            <a:ext cx="2035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0, 10</a:t>
            </a:r>
          </a:p>
        </p:txBody>
      </p:sp>
    </p:spTree>
    <p:extLst>
      <p:ext uri="{BB962C8B-B14F-4D97-AF65-F5344CB8AC3E}">
        <p14:creationId xmlns:p14="http://schemas.microsoft.com/office/powerpoint/2010/main" val="32903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4038600" y="1828800"/>
          <a:ext cx="5334000" cy="3708400"/>
        </p:xfrm>
        <a:graphic>
          <a:graphicData uri="http://schemas.openxmlformats.org/drawingml/2006/table">
            <a:tbl>
              <a:tblPr/>
              <a:tblGrid>
                <a:gridCol w="261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10, 0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6499225" y="9826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4876800" y="1295401"/>
            <a:ext cx="53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Rat</a:t>
            </a:r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3048000" y="2743201"/>
            <a:ext cx="53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Rat</a:t>
            </a:r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7467600" y="1295401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Hang Tough</a:t>
            </a:r>
          </a:p>
        </p:txBody>
      </p:sp>
      <p:sp>
        <p:nvSpPr>
          <p:cNvPr id="78865" name="Rectangle 17"/>
          <p:cNvSpPr>
            <a:spLocks noChangeArrowheads="1"/>
          </p:cNvSpPr>
          <p:nvPr/>
        </p:nvSpPr>
        <p:spPr bwMode="auto">
          <a:xfrm>
            <a:off x="2819400" y="419100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Hang Tough</a:t>
            </a:r>
          </a:p>
        </p:txBody>
      </p:sp>
      <p:sp>
        <p:nvSpPr>
          <p:cNvPr id="78866" name="Text Box 18"/>
          <p:cNvSpPr txBox="1">
            <a:spLocks noChangeArrowheads="1"/>
          </p:cNvSpPr>
          <p:nvPr/>
        </p:nvSpPr>
        <p:spPr bwMode="auto">
          <a:xfrm>
            <a:off x="5584747" y="6400800"/>
            <a:ext cx="21766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Prisoners’ Dilemma</a:t>
            </a:r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>
            <a:off x="6934201" y="2590800"/>
            <a:ext cx="2035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0, 10</a:t>
            </a:r>
          </a:p>
        </p:txBody>
      </p:sp>
    </p:spTree>
    <p:extLst>
      <p:ext uri="{BB962C8B-B14F-4D97-AF65-F5344CB8AC3E}">
        <p14:creationId xmlns:p14="http://schemas.microsoft.com/office/powerpoint/2010/main" val="407318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Group 2"/>
          <p:cNvGraphicFramePr>
            <a:graphicFrameLocks noGrp="1"/>
          </p:cNvGraphicFramePr>
          <p:nvPr/>
        </p:nvGraphicFramePr>
        <p:xfrm>
          <a:off x="3962400" y="1828800"/>
          <a:ext cx="5410200" cy="3708400"/>
        </p:xfrm>
        <a:graphic>
          <a:graphicData uri="http://schemas.openxmlformats.org/drawingml/2006/table">
            <a:tbl>
              <a:tblPr/>
              <a:tblGrid>
                <a:gridCol w="270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6499225" y="9826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4876800" y="1295401"/>
            <a:ext cx="53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Rat</a:t>
            </a:r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3048000" y="2743201"/>
            <a:ext cx="53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Rat</a:t>
            </a:r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7467600" y="1295401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Hang Tough</a:t>
            </a:r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2819400" y="419100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Hang Tough</a:t>
            </a:r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5257801" y="6400800"/>
            <a:ext cx="21766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Prisoners’ Dilemma</a:t>
            </a:r>
          </a:p>
        </p:txBody>
      </p:sp>
      <p:sp>
        <p:nvSpPr>
          <p:cNvPr id="79891" name="Text Box 19"/>
          <p:cNvSpPr txBox="1">
            <a:spLocks noChangeArrowheads="1"/>
          </p:cNvSpPr>
          <p:nvPr/>
        </p:nvSpPr>
        <p:spPr bwMode="auto">
          <a:xfrm>
            <a:off x="4191001" y="4419600"/>
            <a:ext cx="2035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10 , 0</a:t>
            </a:r>
          </a:p>
        </p:txBody>
      </p:sp>
      <p:sp>
        <p:nvSpPr>
          <p:cNvPr id="79892" name="Text Box 20"/>
          <p:cNvSpPr txBox="1">
            <a:spLocks noChangeArrowheads="1"/>
          </p:cNvSpPr>
          <p:nvPr/>
        </p:nvSpPr>
        <p:spPr bwMode="auto">
          <a:xfrm>
            <a:off x="6934201" y="2590800"/>
            <a:ext cx="2035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0 , 10</a:t>
            </a:r>
          </a:p>
        </p:txBody>
      </p:sp>
      <p:sp>
        <p:nvSpPr>
          <p:cNvPr id="79893" name="Line 21"/>
          <p:cNvSpPr>
            <a:spLocks noChangeShapeType="1"/>
          </p:cNvSpPr>
          <p:nvPr/>
        </p:nvSpPr>
        <p:spPr bwMode="auto">
          <a:xfrm>
            <a:off x="2743200" y="3505200"/>
            <a:ext cx="1981200" cy="1066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9894" name="Line 22"/>
          <p:cNvSpPr>
            <a:spLocks noChangeShapeType="1"/>
          </p:cNvSpPr>
          <p:nvPr/>
        </p:nvSpPr>
        <p:spPr bwMode="auto">
          <a:xfrm flipV="1">
            <a:off x="2743200" y="2895600"/>
            <a:ext cx="4495800" cy="609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9895" name="Oval 23"/>
          <p:cNvSpPr>
            <a:spLocks noChangeArrowheads="1"/>
          </p:cNvSpPr>
          <p:nvPr/>
        </p:nvSpPr>
        <p:spPr bwMode="auto">
          <a:xfrm>
            <a:off x="4724400" y="4343400"/>
            <a:ext cx="533400" cy="6096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79896" name="Oval 24"/>
          <p:cNvSpPr>
            <a:spLocks noChangeArrowheads="1"/>
          </p:cNvSpPr>
          <p:nvPr/>
        </p:nvSpPr>
        <p:spPr bwMode="auto">
          <a:xfrm>
            <a:off x="7315200" y="2514600"/>
            <a:ext cx="533400" cy="6096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79897" name="Text Box 25"/>
          <p:cNvSpPr txBox="1">
            <a:spLocks noChangeArrowheads="1"/>
          </p:cNvSpPr>
          <p:nvPr/>
        </p:nvSpPr>
        <p:spPr bwMode="auto">
          <a:xfrm>
            <a:off x="1981200" y="3200400"/>
            <a:ext cx="86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Row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Player</a:t>
            </a:r>
          </a:p>
        </p:txBody>
      </p:sp>
      <p:sp>
        <p:nvSpPr>
          <p:cNvPr id="79898" name="Oval 26"/>
          <p:cNvSpPr>
            <a:spLocks noChangeArrowheads="1"/>
          </p:cNvSpPr>
          <p:nvPr/>
        </p:nvSpPr>
        <p:spPr bwMode="auto">
          <a:xfrm>
            <a:off x="5257800" y="4343400"/>
            <a:ext cx="533400" cy="533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79899" name="Oval 27"/>
          <p:cNvSpPr>
            <a:spLocks noChangeArrowheads="1"/>
          </p:cNvSpPr>
          <p:nvPr/>
        </p:nvSpPr>
        <p:spPr bwMode="auto">
          <a:xfrm>
            <a:off x="7848600" y="2514600"/>
            <a:ext cx="685800" cy="6096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79900" name="Line 28"/>
          <p:cNvSpPr>
            <a:spLocks noChangeShapeType="1"/>
          </p:cNvSpPr>
          <p:nvPr/>
        </p:nvSpPr>
        <p:spPr bwMode="auto">
          <a:xfrm flipH="1">
            <a:off x="5562600" y="1143000"/>
            <a:ext cx="1143000" cy="3200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9901" name="Line 29"/>
          <p:cNvSpPr>
            <a:spLocks noChangeShapeType="1"/>
          </p:cNvSpPr>
          <p:nvPr/>
        </p:nvSpPr>
        <p:spPr bwMode="auto">
          <a:xfrm>
            <a:off x="6705600" y="1143000"/>
            <a:ext cx="1295400" cy="1371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9902" name="Text Box 30"/>
          <p:cNvSpPr txBox="1">
            <a:spLocks noChangeArrowheads="1"/>
          </p:cNvSpPr>
          <p:nvPr/>
        </p:nvSpPr>
        <p:spPr bwMode="auto">
          <a:xfrm>
            <a:off x="5927725" y="493713"/>
            <a:ext cx="178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hlink"/>
                </a:solidFill>
              </a:rPr>
              <a:t>Column Player</a:t>
            </a:r>
          </a:p>
        </p:txBody>
      </p:sp>
    </p:spTree>
    <p:extLst>
      <p:ext uri="{BB962C8B-B14F-4D97-AF65-F5344CB8AC3E}">
        <p14:creationId xmlns:p14="http://schemas.microsoft.com/office/powerpoint/2010/main" val="418756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Group 2"/>
          <p:cNvGraphicFramePr>
            <a:graphicFrameLocks noGrp="1"/>
          </p:cNvGraphicFramePr>
          <p:nvPr/>
        </p:nvGraphicFramePr>
        <p:xfrm>
          <a:off x="3962400" y="1828800"/>
          <a:ext cx="5410200" cy="3708400"/>
        </p:xfrm>
        <a:graphic>
          <a:graphicData uri="http://schemas.openxmlformats.org/drawingml/2006/table">
            <a:tbl>
              <a:tblPr/>
              <a:tblGrid>
                <a:gridCol w="270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6499225" y="9826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4876800" y="1295401"/>
            <a:ext cx="53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Rat</a:t>
            </a:r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3048000" y="2743201"/>
            <a:ext cx="53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Rat</a:t>
            </a:r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7467600" y="1295401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Hang Tough</a:t>
            </a:r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2819400" y="419100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Hang Tough</a:t>
            </a:r>
          </a:p>
        </p:txBody>
      </p:sp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5257801" y="6400800"/>
            <a:ext cx="21766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Prisoners’ Dilemma</a:t>
            </a:r>
          </a:p>
        </p:txBody>
      </p:sp>
      <p:sp>
        <p:nvSpPr>
          <p:cNvPr id="80915" name="Text Box 19"/>
          <p:cNvSpPr txBox="1">
            <a:spLocks noChangeArrowheads="1"/>
          </p:cNvSpPr>
          <p:nvPr/>
        </p:nvSpPr>
        <p:spPr bwMode="auto">
          <a:xfrm>
            <a:off x="4191001" y="4419600"/>
            <a:ext cx="2035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10, 0</a:t>
            </a:r>
          </a:p>
        </p:txBody>
      </p:sp>
      <p:sp>
        <p:nvSpPr>
          <p:cNvPr id="80916" name="Text Box 20"/>
          <p:cNvSpPr txBox="1">
            <a:spLocks noChangeArrowheads="1"/>
          </p:cNvSpPr>
          <p:nvPr/>
        </p:nvSpPr>
        <p:spPr bwMode="auto">
          <a:xfrm>
            <a:off x="4267201" y="2590800"/>
            <a:ext cx="2035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5, 5</a:t>
            </a:r>
          </a:p>
        </p:txBody>
      </p:sp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6934201" y="2590800"/>
            <a:ext cx="2035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0, 10</a:t>
            </a:r>
          </a:p>
        </p:txBody>
      </p:sp>
      <p:sp>
        <p:nvSpPr>
          <p:cNvPr id="80918" name="Text Box 22"/>
          <p:cNvSpPr txBox="1">
            <a:spLocks noChangeArrowheads="1"/>
          </p:cNvSpPr>
          <p:nvPr/>
        </p:nvSpPr>
        <p:spPr bwMode="auto">
          <a:xfrm>
            <a:off x="6934201" y="4419601"/>
            <a:ext cx="2035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59747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Group 2"/>
          <p:cNvGraphicFramePr>
            <a:graphicFrameLocks noGrp="1"/>
          </p:cNvGraphicFramePr>
          <p:nvPr/>
        </p:nvGraphicFramePr>
        <p:xfrm>
          <a:off x="3962400" y="1820864"/>
          <a:ext cx="5410200" cy="3690937"/>
        </p:xfrm>
        <a:graphic>
          <a:graphicData uri="http://schemas.openxmlformats.org/drawingml/2006/table">
            <a:tbl>
              <a:tblPr/>
              <a:tblGrid>
                <a:gridCol w="270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29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6499225" y="974726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4876800" y="1287463"/>
            <a:ext cx="53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Rat</a:t>
            </a:r>
          </a:p>
        </p:txBody>
      </p:sp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3048000" y="2735263"/>
            <a:ext cx="53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Rat</a:t>
            </a:r>
          </a:p>
        </p:txBody>
      </p:sp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7467600" y="1287463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Hang Tough</a:t>
            </a:r>
          </a:p>
        </p:txBody>
      </p:sp>
      <p:sp>
        <p:nvSpPr>
          <p:cNvPr id="81937" name="Rectangle 17"/>
          <p:cNvSpPr>
            <a:spLocks noChangeArrowheads="1"/>
          </p:cNvSpPr>
          <p:nvPr/>
        </p:nvSpPr>
        <p:spPr bwMode="auto">
          <a:xfrm>
            <a:off x="2819400" y="4183063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Hang Tough</a:t>
            </a:r>
          </a:p>
        </p:txBody>
      </p:sp>
      <p:sp>
        <p:nvSpPr>
          <p:cNvPr id="81938" name="Text Box 18"/>
          <p:cNvSpPr txBox="1">
            <a:spLocks noChangeArrowheads="1"/>
          </p:cNvSpPr>
          <p:nvPr/>
        </p:nvSpPr>
        <p:spPr bwMode="auto">
          <a:xfrm>
            <a:off x="5257801" y="6392863"/>
            <a:ext cx="21766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Prisoners’ Dilemma</a:t>
            </a:r>
          </a:p>
        </p:txBody>
      </p:sp>
      <p:sp>
        <p:nvSpPr>
          <p:cNvPr id="81939" name="Text Box 19"/>
          <p:cNvSpPr txBox="1">
            <a:spLocks noChangeArrowheads="1"/>
          </p:cNvSpPr>
          <p:nvPr/>
        </p:nvSpPr>
        <p:spPr bwMode="auto">
          <a:xfrm>
            <a:off x="4191001" y="4411663"/>
            <a:ext cx="2035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10, 0</a:t>
            </a: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4267201" y="2582863"/>
            <a:ext cx="2035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5, 5</a:t>
            </a:r>
          </a:p>
        </p:txBody>
      </p:sp>
      <p:sp>
        <p:nvSpPr>
          <p:cNvPr id="81941" name="Text Box 21"/>
          <p:cNvSpPr txBox="1">
            <a:spLocks noChangeArrowheads="1"/>
          </p:cNvSpPr>
          <p:nvPr/>
        </p:nvSpPr>
        <p:spPr bwMode="auto">
          <a:xfrm>
            <a:off x="6934201" y="2582863"/>
            <a:ext cx="2035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0, 10</a:t>
            </a:r>
          </a:p>
        </p:txBody>
      </p:sp>
      <p:sp>
        <p:nvSpPr>
          <p:cNvPr id="81942" name="Text Box 22"/>
          <p:cNvSpPr txBox="1">
            <a:spLocks noChangeArrowheads="1"/>
          </p:cNvSpPr>
          <p:nvPr/>
        </p:nvSpPr>
        <p:spPr bwMode="auto">
          <a:xfrm>
            <a:off x="6934201" y="4411663"/>
            <a:ext cx="2035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1, 1</a:t>
            </a:r>
          </a:p>
        </p:txBody>
      </p:sp>
    </p:spTree>
    <p:extLst>
      <p:ext uri="{BB962C8B-B14F-4D97-AF65-F5344CB8AC3E}">
        <p14:creationId xmlns:p14="http://schemas.microsoft.com/office/powerpoint/2010/main" val="379268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Group 2"/>
          <p:cNvGraphicFramePr>
            <a:graphicFrameLocks noGrp="1"/>
          </p:cNvGraphicFramePr>
          <p:nvPr/>
        </p:nvGraphicFramePr>
        <p:xfrm>
          <a:off x="3962400" y="1820863"/>
          <a:ext cx="5410200" cy="3708400"/>
        </p:xfrm>
        <a:graphic>
          <a:graphicData uri="http://schemas.openxmlformats.org/drawingml/2006/table">
            <a:tbl>
              <a:tblPr/>
              <a:tblGrid>
                <a:gridCol w="270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6499225" y="974726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4876800" y="1287463"/>
            <a:ext cx="53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Rat</a:t>
            </a:r>
          </a:p>
        </p:txBody>
      </p:sp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3048000" y="2735263"/>
            <a:ext cx="53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Rat</a:t>
            </a:r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7467600" y="1287463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Hang Tough</a:t>
            </a:r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2819400" y="4183063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Hang Tough</a:t>
            </a:r>
          </a:p>
        </p:txBody>
      </p:sp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5257801" y="6392863"/>
            <a:ext cx="21766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Prisoners’ Dilemma</a:t>
            </a:r>
          </a:p>
        </p:txBody>
      </p:sp>
      <p:sp>
        <p:nvSpPr>
          <p:cNvPr id="82963" name="Text Box 19"/>
          <p:cNvSpPr txBox="1">
            <a:spLocks noChangeArrowheads="1"/>
          </p:cNvSpPr>
          <p:nvPr/>
        </p:nvSpPr>
        <p:spPr bwMode="auto">
          <a:xfrm>
            <a:off x="4191001" y="4411663"/>
            <a:ext cx="2035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10, 0</a:t>
            </a:r>
          </a:p>
        </p:txBody>
      </p:sp>
      <p:sp>
        <p:nvSpPr>
          <p:cNvPr id="82964" name="Text Box 20"/>
          <p:cNvSpPr txBox="1">
            <a:spLocks noChangeArrowheads="1"/>
          </p:cNvSpPr>
          <p:nvPr/>
        </p:nvSpPr>
        <p:spPr bwMode="auto">
          <a:xfrm>
            <a:off x="4267201" y="2582863"/>
            <a:ext cx="2035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5, 5</a:t>
            </a:r>
          </a:p>
        </p:txBody>
      </p:sp>
      <p:sp>
        <p:nvSpPr>
          <p:cNvPr id="82965" name="Text Box 21"/>
          <p:cNvSpPr txBox="1">
            <a:spLocks noChangeArrowheads="1"/>
          </p:cNvSpPr>
          <p:nvPr/>
        </p:nvSpPr>
        <p:spPr bwMode="auto">
          <a:xfrm>
            <a:off x="6934201" y="2582863"/>
            <a:ext cx="2035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0, 10</a:t>
            </a:r>
          </a:p>
        </p:txBody>
      </p:sp>
      <p:sp>
        <p:nvSpPr>
          <p:cNvPr id="82966" name="Text Box 22"/>
          <p:cNvSpPr txBox="1">
            <a:spLocks noChangeArrowheads="1"/>
          </p:cNvSpPr>
          <p:nvPr/>
        </p:nvSpPr>
        <p:spPr bwMode="auto">
          <a:xfrm>
            <a:off x="6934201" y="4411663"/>
            <a:ext cx="2035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1, 1</a:t>
            </a:r>
          </a:p>
        </p:txBody>
      </p:sp>
      <p:sp>
        <p:nvSpPr>
          <p:cNvPr id="82967" name="Text Box 23"/>
          <p:cNvSpPr txBox="1">
            <a:spLocks noChangeArrowheads="1"/>
          </p:cNvSpPr>
          <p:nvPr/>
        </p:nvSpPr>
        <p:spPr bwMode="auto">
          <a:xfrm>
            <a:off x="3962400" y="381001"/>
            <a:ext cx="501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What to do?  Which strategy should you select?</a:t>
            </a:r>
          </a:p>
        </p:txBody>
      </p:sp>
    </p:spTree>
    <p:extLst>
      <p:ext uri="{BB962C8B-B14F-4D97-AF65-F5344CB8AC3E}">
        <p14:creationId xmlns:p14="http://schemas.microsoft.com/office/powerpoint/2010/main" val="12065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Group 2"/>
          <p:cNvGraphicFramePr>
            <a:graphicFrameLocks noGrp="1"/>
          </p:cNvGraphicFramePr>
          <p:nvPr/>
        </p:nvGraphicFramePr>
        <p:xfrm>
          <a:off x="3940175" y="1828800"/>
          <a:ext cx="5410200" cy="3690938"/>
        </p:xfrm>
        <a:graphic>
          <a:graphicData uri="http://schemas.openxmlformats.org/drawingml/2006/table">
            <a:tbl>
              <a:tblPr/>
              <a:tblGrid>
                <a:gridCol w="270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2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6477000" y="9826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4854575" y="1295401"/>
            <a:ext cx="53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Rat</a:t>
            </a:r>
          </a:p>
        </p:txBody>
      </p:sp>
      <p:sp>
        <p:nvSpPr>
          <p:cNvPr id="83983" name="Text Box 15"/>
          <p:cNvSpPr txBox="1">
            <a:spLocks noChangeArrowheads="1"/>
          </p:cNvSpPr>
          <p:nvPr/>
        </p:nvSpPr>
        <p:spPr bwMode="auto">
          <a:xfrm>
            <a:off x="3025775" y="2743201"/>
            <a:ext cx="53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Rat</a:t>
            </a:r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7445375" y="1295401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Hang Tough</a:t>
            </a: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2797175" y="419100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Hang Tough</a:t>
            </a:r>
          </a:p>
        </p:txBody>
      </p:sp>
      <p:sp>
        <p:nvSpPr>
          <p:cNvPr id="83986" name="Text Box 18"/>
          <p:cNvSpPr txBox="1">
            <a:spLocks noChangeArrowheads="1"/>
          </p:cNvSpPr>
          <p:nvPr/>
        </p:nvSpPr>
        <p:spPr bwMode="auto">
          <a:xfrm>
            <a:off x="5235576" y="6400800"/>
            <a:ext cx="21766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Prisoners’ Dilemma</a:t>
            </a:r>
          </a:p>
        </p:txBody>
      </p:sp>
      <p:sp>
        <p:nvSpPr>
          <p:cNvPr id="83987" name="Text Box 19"/>
          <p:cNvSpPr txBox="1">
            <a:spLocks noChangeArrowheads="1"/>
          </p:cNvSpPr>
          <p:nvPr/>
        </p:nvSpPr>
        <p:spPr bwMode="auto">
          <a:xfrm>
            <a:off x="4168776" y="4419600"/>
            <a:ext cx="2035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10, 0</a:t>
            </a:r>
          </a:p>
        </p:txBody>
      </p:sp>
      <p:sp>
        <p:nvSpPr>
          <p:cNvPr id="83988" name="Text Box 20"/>
          <p:cNvSpPr txBox="1">
            <a:spLocks noChangeArrowheads="1"/>
          </p:cNvSpPr>
          <p:nvPr/>
        </p:nvSpPr>
        <p:spPr bwMode="auto">
          <a:xfrm>
            <a:off x="4244976" y="2590800"/>
            <a:ext cx="2035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5, 5</a:t>
            </a:r>
          </a:p>
        </p:txBody>
      </p:sp>
      <p:sp>
        <p:nvSpPr>
          <p:cNvPr id="83989" name="Text Box 21"/>
          <p:cNvSpPr txBox="1">
            <a:spLocks noChangeArrowheads="1"/>
          </p:cNvSpPr>
          <p:nvPr/>
        </p:nvSpPr>
        <p:spPr bwMode="auto">
          <a:xfrm>
            <a:off x="6911976" y="2590800"/>
            <a:ext cx="2035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0, 10</a:t>
            </a:r>
          </a:p>
        </p:txBody>
      </p:sp>
      <p:sp>
        <p:nvSpPr>
          <p:cNvPr id="83990" name="Text Box 22"/>
          <p:cNvSpPr txBox="1">
            <a:spLocks noChangeArrowheads="1"/>
          </p:cNvSpPr>
          <p:nvPr/>
        </p:nvSpPr>
        <p:spPr bwMode="auto">
          <a:xfrm>
            <a:off x="6911976" y="4419600"/>
            <a:ext cx="2035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1, 1</a:t>
            </a:r>
          </a:p>
        </p:txBody>
      </p:sp>
      <p:sp>
        <p:nvSpPr>
          <p:cNvPr id="83991" name="Line 23"/>
          <p:cNvSpPr>
            <a:spLocks noChangeShapeType="1"/>
          </p:cNvSpPr>
          <p:nvPr/>
        </p:nvSpPr>
        <p:spPr bwMode="auto">
          <a:xfrm>
            <a:off x="2286000" y="27432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992" name="Line 24"/>
          <p:cNvSpPr>
            <a:spLocks noChangeShapeType="1"/>
          </p:cNvSpPr>
          <p:nvPr/>
        </p:nvSpPr>
        <p:spPr bwMode="auto">
          <a:xfrm>
            <a:off x="5715000" y="3810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993" name="Text Box 25"/>
          <p:cNvSpPr txBox="1">
            <a:spLocks noChangeArrowheads="1"/>
          </p:cNvSpPr>
          <p:nvPr/>
        </p:nvSpPr>
        <p:spPr bwMode="auto">
          <a:xfrm>
            <a:off x="2438400" y="1981200"/>
            <a:ext cx="116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Dominant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Strategy</a:t>
            </a:r>
          </a:p>
        </p:txBody>
      </p:sp>
      <p:sp>
        <p:nvSpPr>
          <p:cNvPr id="83994" name="Text Box 26"/>
          <p:cNvSpPr txBox="1">
            <a:spLocks noChangeArrowheads="1"/>
          </p:cNvSpPr>
          <p:nvPr/>
        </p:nvSpPr>
        <p:spPr bwMode="auto">
          <a:xfrm>
            <a:off x="4327525" y="493713"/>
            <a:ext cx="116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Dominant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Strategy</a:t>
            </a:r>
          </a:p>
        </p:txBody>
      </p:sp>
      <p:sp>
        <p:nvSpPr>
          <p:cNvPr id="83995" name="Oval 27"/>
          <p:cNvSpPr>
            <a:spLocks noChangeArrowheads="1"/>
          </p:cNvSpPr>
          <p:nvPr/>
        </p:nvSpPr>
        <p:spPr bwMode="auto">
          <a:xfrm>
            <a:off x="4724400" y="2514600"/>
            <a:ext cx="1066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23466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Group 2"/>
          <p:cNvGraphicFramePr>
            <a:graphicFrameLocks noGrp="1"/>
          </p:cNvGraphicFramePr>
          <p:nvPr/>
        </p:nvGraphicFramePr>
        <p:xfrm>
          <a:off x="3940175" y="1828800"/>
          <a:ext cx="5410200" cy="3690938"/>
        </p:xfrm>
        <a:graphic>
          <a:graphicData uri="http://schemas.openxmlformats.org/drawingml/2006/table">
            <a:tbl>
              <a:tblPr/>
              <a:tblGrid>
                <a:gridCol w="270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2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6477000" y="9826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4854575" y="1295401"/>
            <a:ext cx="53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Rat</a:t>
            </a:r>
          </a:p>
        </p:txBody>
      </p:sp>
      <p:sp>
        <p:nvSpPr>
          <p:cNvPr id="85007" name="Text Box 15"/>
          <p:cNvSpPr txBox="1">
            <a:spLocks noChangeArrowheads="1"/>
          </p:cNvSpPr>
          <p:nvPr/>
        </p:nvSpPr>
        <p:spPr bwMode="auto">
          <a:xfrm>
            <a:off x="3025775" y="2743201"/>
            <a:ext cx="53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Rat</a:t>
            </a:r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7445375" y="1295401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Hang Tough</a:t>
            </a:r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2797175" y="419100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Hang Tough</a:t>
            </a:r>
          </a:p>
        </p:txBody>
      </p:sp>
      <p:sp>
        <p:nvSpPr>
          <p:cNvPr id="85010" name="Text Box 18"/>
          <p:cNvSpPr txBox="1">
            <a:spLocks noChangeArrowheads="1"/>
          </p:cNvSpPr>
          <p:nvPr/>
        </p:nvSpPr>
        <p:spPr bwMode="auto">
          <a:xfrm>
            <a:off x="5235576" y="6400800"/>
            <a:ext cx="21766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Prisoners’ Dilemma</a:t>
            </a:r>
          </a:p>
        </p:txBody>
      </p:sp>
      <p:sp>
        <p:nvSpPr>
          <p:cNvPr id="85011" name="Text Box 19"/>
          <p:cNvSpPr txBox="1">
            <a:spLocks noChangeArrowheads="1"/>
          </p:cNvSpPr>
          <p:nvPr/>
        </p:nvSpPr>
        <p:spPr bwMode="auto">
          <a:xfrm>
            <a:off x="4168776" y="4419600"/>
            <a:ext cx="2035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10, 0</a:t>
            </a:r>
          </a:p>
        </p:txBody>
      </p:sp>
      <p:sp>
        <p:nvSpPr>
          <p:cNvPr id="85012" name="Text Box 20"/>
          <p:cNvSpPr txBox="1">
            <a:spLocks noChangeArrowheads="1"/>
          </p:cNvSpPr>
          <p:nvPr/>
        </p:nvSpPr>
        <p:spPr bwMode="auto">
          <a:xfrm>
            <a:off x="4244976" y="2590800"/>
            <a:ext cx="2035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5, 5</a:t>
            </a:r>
          </a:p>
        </p:txBody>
      </p:sp>
      <p:sp>
        <p:nvSpPr>
          <p:cNvPr id="85013" name="Text Box 21"/>
          <p:cNvSpPr txBox="1">
            <a:spLocks noChangeArrowheads="1"/>
          </p:cNvSpPr>
          <p:nvPr/>
        </p:nvSpPr>
        <p:spPr bwMode="auto">
          <a:xfrm>
            <a:off x="6911976" y="2590800"/>
            <a:ext cx="2035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0, 10</a:t>
            </a:r>
          </a:p>
        </p:txBody>
      </p:sp>
      <p:sp>
        <p:nvSpPr>
          <p:cNvPr id="85014" name="Text Box 22"/>
          <p:cNvSpPr txBox="1">
            <a:spLocks noChangeArrowheads="1"/>
          </p:cNvSpPr>
          <p:nvPr/>
        </p:nvSpPr>
        <p:spPr bwMode="auto">
          <a:xfrm>
            <a:off x="6911976" y="4419600"/>
            <a:ext cx="2035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1, 1</a:t>
            </a:r>
          </a:p>
        </p:txBody>
      </p:sp>
      <p:sp>
        <p:nvSpPr>
          <p:cNvPr id="85015" name="Line 23"/>
          <p:cNvSpPr>
            <a:spLocks noChangeShapeType="1"/>
          </p:cNvSpPr>
          <p:nvPr/>
        </p:nvSpPr>
        <p:spPr bwMode="auto">
          <a:xfrm>
            <a:off x="2286000" y="27432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5016" name="Line 24"/>
          <p:cNvSpPr>
            <a:spLocks noChangeShapeType="1"/>
          </p:cNvSpPr>
          <p:nvPr/>
        </p:nvSpPr>
        <p:spPr bwMode="auto">
          <a:xfrm>
            <a:off x="5715000" y="3810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5017" name="Text Box 25"/>
          <p:cNvSpPr txBox="1">
            <a:spLocks noChangeArrowheads="1"/>
          </p:cNvSpPr>
          <p:nvPr/>
        </p:nvSpPr>
        <p:spPr bwMode="auto">
          <a:xfrm>
            <a:off x="2438400" y="1981200"/>
            <a:ext cx="116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Dominant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Strategy</a:t>
            </a:r>
          </a:p>
        </p:txBody>
      </p:sp>
      <p:sp>
        <p:nvSpPr>
          <p:cNvPr id="85018" name="Text Box 26"/>
          <p:cNvSpPr txBox="1">
            <a:spLocks noChangeArrowheads="1"/>
          </p:cNvSpPr>
          <p:nvPr/>
        </p:nvSpPr>
        <p:spPr bwMode="auto">
          <a:xfrm>
            <a:off x="4327525" y="493713"/>
            <a:ext cx="116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Dominant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Strategy</a:t>
            </a:r>
          </a:p>
        </p:txBody>
      </p:sp>
      <p:sp>
        <p:nvSpPr>
          <p:cNvPr id="85019" name="Oval 27"/>
          <p:cNvSpPr>
            <a:spLocks noChangeArrowheads="1"/>
          </p:cNvSpPr>
          <p:nvPr/>
        </p:nvSpPr>
        <p:spPr bwMode="auto">
          <a:xfrm>
            <a:off x="7391400" y="4343400"/>
            <a:ext cx="1066800" cy="685800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3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behaviour genetic?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Evidence from animal kingdom:</a:t>
            </a:r>
            <a:endParaRPr lang="en-GB" dirty="0"/>
          </a:p>
        </p:txBody>
      </p:sp>
      <p:pic>
        <p:nvPicPr>
          <p:cNvPr id="4" name="Picture 2" descr="Map of hybrid thrush mig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0" b="15581"/>
          <a:stretch>
            <a:fillRect/>
          </a:stretch>
        </p:blipFill>
        <p:spPr bwMode="auto">
          <a:xfrm>
            <a:off x="762000" y="2420938"/>
            <a:ext cx="7620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35390" y="2091690"/>
            <a:ext cx="2720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Migratory routes – called fixed action patterns, seem to show heritability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994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7772400" cy="990600"/>
          </a:xfrm>
        </p:spPr>
        <p:txBody>
          <a:bodyPr/>
          <a:lstStyle/>
          <a:p>
            <a:r>
              <a:rPr lang="en-GB" altLang="en-US" b="1" smtClean="0">
                <a:latin typeface="Times New Roman" panose="02020603050405020304" pitchFamily="18" charset="0"/>
              </a:rPr>
              <a:t>		</a:t>
            </a:r>
            <a:r>
              <a:rPr lang="en-GB" altLang="en-US" sz="3600" b="1">
                <a:solidFill>
                  <a:schemeClr val="accent1"/>
                </a:solidFill>
                <a:latin typeface="Tahoma" panose="020B0604030504040204" pitchFamily="34" charset="0"/>
              </a:rPr>
              <a:t>Prisoner’s Dilemma.</a:t>
            </a:r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8178800" cy="4876800"/>
          </a:xfrm>
        </p:spPr>
        <p:txBody>
          <a:bodyPr/>
          <a:lstStyle/>
          <a:p>
            <a:pPr algn="just"/>
            <a:r>
              <a:rPr lang="en-GB" altLang="en-US" sz="2000" b="1" dirty="0"/>
              <a:t>Described by </a:t>
            </a:r>
            <a:r>
              <a:rPr lang="en-GB" altLang="en-US" sz="2000" b="1" dirty="0">
                <a:solidFill>
                  <a:srgbClr val="3333FF"/>
                </a:solidFill>
              </a:rPr>
              <a:t>Axelrod &amp; Hamilton (1981).</a:t>
            </a:r>
            <a:r>
              <a:rPr lang="en-GB" altLang="en-US" sz="2000" b="1" dirty="0"/>
              <a:t> It is a game in which mutual co-operation benefits both players, but a ‘cheat’ can gain a higher pay-off. </a:t>
            </a:r>
          </a:p>
          <a:p>
            <a:pPr algn="just"/>
            <a:r>
              <a:rPr lang="en-GB" altLang="en-US" sz="2000" b="1" dirty="0"/>
              <a:t>It is often described as a hypothetical situation in which two individuals have committed a crime, and are being held for questioning in separate cells, they are unable to communicate. </a:t>
            </a:r>
          </a:p>
          <a:p>
            <a:pPr algn="just"/>
            <a:r>
              <a:rPr lang="en-GB" altLang="en-US" sz="2000" b="1" dirty="0"/>
              <a:t>It is in the best interests of both to say nothing, as the evidence is such that both may only receive a light sentence. </a:t>
            </a:r>
          </a:p>
          <a:p>
            <a:pPr algn="just"/>
            <a:r>
              <a:rPr lang="en-GB" altLang="en-US" sz="2000" b="1" dirty="0"/>
              <a:t>However, they are being questioned separately, and the lawyer offers both freedom if they implicate the other in the crime. </a:t>
            </a:r>
          </a:p>
          <a:p>
            <a:pPr algn="just"/>
            <a:r>
              <a:rPr lang="en-GB" altLang="en-US" sz="2000" b="1" dirty="0"/>
              <a:t>When the game is played once or only a few times then the best strategy is to inform on the other </a:t>
            </a:r>
            <a:r>
              <a:rPr lang="en-GB" altLang="en-US" sz="2000" b="1" dirty="0" smtClean="0"/>
              <a:t>(rat). 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6150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smtClean="0">
                <a:latin typeface="Times New Roman" panose="02020603050405020304" pitchFamily="18" charset="0"/>
              </a:rPr>
              <a:t>		</a:t>
            </a:r>
            <a:r>
              <a:rPr lang="en-GB" altLang="en-US" sz="3600" b="1">
                <a:solidFill>
                  <a:schemeClr val="accent1"/>
                </a:solidFill>
                <a:latin typeface="Tahoma" panose="020B0604030504040204" pitchFamily="34" charset="0"/>
              </a:rPr>
              <a:t>Which Strategy is Best?</a:t>
            </a:r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82000" cy="4724400"/>
          </a:xfrm>
        </p:spPr>
        <p:txBody>
          <a:bodyPr/>
          <a:lstStyle/>
          <a:p>
            <a:pPr algn="just"/>
            <a:r>
              <a:rPr lang="en-GB" altLang="en-US" sz="2000" b="1" dirty="0"/>
              <a:t>Real life social exchanges may occur more than once and individuals will probably remember those who have defected (cheated) in the past. </a:t>
            </a:r>
          </a:p>
          <a:p>
            <a:pPr algn="just"/>
            <a:r>
              <a:rPr lang="en-GB" altLang="en-US" sz="2000" b="1" dirty="0">
                <a:solidFill>
                  <a:srgbClr val="3333FF"/>
                </a:solidFill>
              </a:rPr>
              <a:t>Axelrod (1984)</a:t>
            </a:r>
            <a:r>
              <a:rPr lang="en-GB" altLang="en-US" sz="2000" b="1" dirty="0"/>
              <a:t> organised a tournament in which various computer programs played repeated prisoners dilemma games. A program called </a:t>
            </a:r>
            <a:r>
              <a:rPr lang="en-GB" altLang="en-US" sz="2000" b="1" dirty="0">
                <a:solidFill>
                  <a:schemeClr val="accent1"/>
                </a:solidFill>
              </a:rPr>
              <a:t>'tit for tat'</a:t>
            </a:r>
            <a:r>
              <a:rPr lang="en-GB" altLang="en-US" sz="2000" b="1" dirty="0"/>
              <a:t> was a clear winner. This simple strategy always cooperated on the first move, and then copied its opponents move on every subsequent move. </a:t>
            </a:r>
          </a:p>
          <a:p>
            <a:pPr algn="just"/>
            <a:r>
              <a:rPr lang="en-GB" altLang="en-US" sz="2000" b="1" dirty="0"/>
              <a:t>This is an ‘</a:t>
            </a:r>
            <a:r>
              <a:rPr lang="en-GB" altLang="en-US" sz="2000" b="1" i="1" dirty="0">
                <a:solidFill>
                  <a:schemeClr val="accent1"/>
                </a:solidFill>
              </a:rPr>
              <a:t>Evolutionary Stable Strategy’</a:t>
            </a:r>
            <a:r>
              <a:rPr lang="en-GB" altLang="en-US" sz="2000" b="1" dirty="0"/>
              <a:t> (ESS) - i.e. once established it cannot be displaced by another strategy. </a:t>
            </a:r>
          </a:p>
          <a:p>
            <a:pPr algn="just"/>
            <a:r>
              <a:rPr lang="en-GB" altLang="en-US" b="1" u="sng" dirty="0"/>
              <a:t>In real life it pays to cheat in a one-off exchange encounter but if there is a likelihood that you will encounter the same person more than once, then mutual cooperation will serve both parties the best. </a:t>
            </a:r>
            <a:endParaRPr lang="en-US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247821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Real life lessons: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Give the best presents to your closest relatives</a:t>
            </a:r>
          </a:p>
          <a:p>
            <a:r>
              <a:rPr lang="en-GB" dirty="0" smtClean="0"/>
              <a:t>Only give to charity if someone is </a:t>
            </a:r>
            <a:r>
              <a:rPr lang="en-GB" smtClean="0"/>
              <a:t>looking </a:t>
            </a:r>
            <a:endParaRPr lang="en-GB" dirty="0" smtClean="0"/>
          </a:p>
          <a:p>
            <a:r>
              <a:rPr lang="en-GB" dirty="0" smtClean="0"/>
              <a:t>Give decent presents to friends if you are likely to see them again a lot</a:t>
            </a:r>
          </a:p>
          <a:p>
            <a:r>
              <a:rPr lang="en-GB" dirty="0" smtClean="0"/>
              <a:t>Distant relatives or friends you don’t see much should get socks for Christmas.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553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40" y="417368"/>
            <a:ext cx="6810811" cy="5341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150" y="417368"/>
            <a:ext cx="3898711" cy="524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20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examples?</a:t>
            </a:r>
            <a:endParaRPr lang="en-GB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1371600"/>
            <a:ext cx="85344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Sign stimuli and releasers</a:t>
            </a:r>
          </a:p>
          <a:p>
            <a:pPr lvl="1"/>
            <a:r>
              <a:rPr lang="en-US" altLang="en-US" smtClean="0"/>
              <a:t>Function:  Serve to trigger the FAP</a:t>
            </a:r>
          </a:p>
          <a:p>
            <a:pPr lvl="2"/>
            <a:r>
              <a:rPr lang="en-US" altLang="en-US" smtClean="0"/>
              <a:t>Example: Attack behavior in stickleback males</a:t>
            </a:r>
            <a:endParaRPr lang="en-US" alt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"/>
          <a:stretch>
            <a:fillRect/>
          </a:stretch>
        </p:blipFill>
        <p:spPr>
          <a:xfrm>
            <a:off x="2743200" y="2819400"/>
            <a:ext cx="4038600" cy="3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81010" y="4229100"/>
            <a:ext cx="1725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https://www.youtube.com/watch?v=ZfcGZCGdGVE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968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we explain generosity and selfishness in genetic terms?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6" r="13753"/>
          <a:stretch/>
        </p:blipFill>
        <p:spPr>
          <a:xfrm>
            <a:off x="285750" y="2137409"/>
            <a:ext cx="5554980" cy="4170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270" y="2203131"/>
            <a:ext cx="60579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27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 smtClean="0"/>
              <a:t>Altruism;  the ultimate unselfish behaviour</a:t>
            </a:r>
            <a:br>
              <a:rPr lang="en-GB" altLang="en-US" dirty="0" smtClean="0"/>
            </a:br>
            <a:r>
              <a:rPr lang="en-GB" altLang="en-US" dirty="0" smtClean="0"/>
              <a:t>When would you run in?</a:t>
            </a:r>
          </a:p>
        </p:txBody>
      </p:sp>
      <p:pic>
        <p:nvPicPr>
          <p:cNvPr id="44035" name="Picture 2" descr="https://guyvslife.files.wordpress.com/2015/03/o-burning-house-facebook.jpg">
            <a:hlinkClick r:id="rId2"/>
          </p:cNvPr>
          <p:cNvPicPr>
            <a:picLocks noGrp="1" noChangeAspect="1" noChangeArrowheads="1"/>
          </p:cNvPicPr>
          <p:nvPr>
            <p:ph type="dgm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0" y="1412875"/>
            <a:ext cx="6096000" cy="304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74825" y="4652963"/>
            <a:ext cx="5329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Stranger?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74825" y="5037138"/>
            <a:ext cx="5329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Neighbour?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74825" y="5467350"/>
            <a:ext cx="5329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Pet?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33888" y="4679950"/>
            <a:ext cx="5327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Partner?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33888" y="5140325"/>
            <a:ext cx="5327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Parent?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40238" y="5513388"/>
            <a:ext cx="5327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Child?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6000" y="4679950"/>
            <a:ext cx="5329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Nephew?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96000" y="5141913"/>
            <a:ext cx="5329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4 nephews?</a:t>
            </a:r>
          </a:p>
        </p:txBody>
      </p:sp>
    </p:spTree>
    <p:extLst>
      <p:ext uri="{BB962C8B-B14F-4D97-AF65-F5344CB8AC3E}">
        <p14:creationId xmlns:p14="http://schemas.microsoft.com/office/powerpoint/2010/main" val="54612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mage result for altruism quote bi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341438"/>
            <a:ext cx="81978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52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>
                <a:solidFill>
                  <a:schemeClr val="accent1"/>
                </a:solidFill>
                <a:latin typeface="Tahoma" panose="020B0604030504040204" pitchFamily="34" charset="0"/>
              </a:rPr>
              <a:t>		</a:t>
            </a:r>
            <a:r>
              <a:rPr lang="en-GB" altLang="en-US" sz="3600" b="1">
                <a:solidFill>
                  <a:schemeClr val="accent1"/>
                </a:solidFill>
                <a:latin typeface="Tahoma" panose="020B0604030504040204" pitchFamily="34" charset="0"/>
              </a:rPr>
              <a:t>Learning Outcomes.</a:t>
            </a:r>
            <a:endParaRPr lang="en-GB" altLang="en-US" sz="3600"/>
          </a:p>
        </p:txBody>
      </p:sp>
      <p:sp>
        <p:nvSpPr>
          <p:cNvPr id="36867" name="Rectangle 307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altLang="en-US" sz="2400" b="1"/>
              <a:t>At the end of this session you should be able to: </a:t>
            </a:r>
          </a:p>
          <a:p>
            <a:pPr algn="just"/>
            <a:endParaRPr lang="en-GB" altLang="en-US" sz="2400" b="1"/>
          </a:p>
          <a:p>
            <a:pPr algn="just"/>
            <a:r>
              <a:rPr lang="en-GB" altLang="en-US" sz="2400" b="1">
                <a:solidFill>
                  <a:srgbClr val="3333FF"/>
                </a:solidFill>
              </a:rPr>
              <a:t>1</a:t>
            </a:r>
            <a:r>
              <a:rPr lang="en-GB" altLang="en-US" sz="2400" b="1"/>
              <a:t>. Explain what is meant by the terms ‘</a:t>
            </a:r>
            <a:r>
              <a:rPr lang="en-GB" altLang="en-US" sz="2400" b="1">
                <a:solidFill>
                  <a:schemeClr val="accent1"/>
                </a:solidFill>
              </a:rPr>
              <a:t>kin selection’</a:t>
            </a:r>
            <a:r>
              <a:rPr lang="en-GB" altLang="en-US" sz="2400" b="1"/>
              <a:t> and ‘</a:t>
            </a:r>
            <a:r>
              <a:rPr lang="en-GB" altLang="en-US" sz="2400" b="1">
                <a:solidFill>
                  <a:schemeClr val="accent1"/>
                </a:solidFill>
              </a:rPr>
              <a:t>reciprocal altruism’</a:t>
            </a:r>
            <a:r>
              <a:rPr lang="en-GB" altLang="en-US" sz="2400" b="1"/>
              <a:t>. </a:t>
            </a:r>
          </a:p>
          <a:p>
            <a:pPr algn="just"/>
            <a:r>
              <a:rPr lang="en-GB" altLang="en-US" sz="2400" b="1">
                <a:solidFill>
                  <a:srgbClr val="3333FF"/>
                </a:solidFill>
              </a:rPr>
              <a:t>2</a:t>
            </a:r>
            <a:r>
              <a:rPr lang="en-GB" altLang="en-US" sz="2400" b="1"/>
              <a:t>. Discuss  kin selection and reciprocation  explanations for human and animal cooperative / altruistic behaviours. </a:t>
            </a:r>
          </a:p>
        </p:txBody>
      </p:sp>
    </p:spTree>
    <p:extLst>
      <p:ext uri="{BB962C8B-B14F-4D97-AF65-F5344CB8AC3E}">
        <p14:creationId xmlns:p14="http://schemas.microsoft.com/office/powerpoint/2010/main" val="284551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7772400" cy="1066800"/>
          </a:xfrm>
        </p:spPr>
        <p:txBody>
          <a:bodyPr/>
          <a:lstStyle/>
          <a:p>
            <a:r>
              <a:rPr lang="en-GB" altLang="en-US" sz="3200" b="1">
                <a:solidFill>
                  <a:schemeClr val="accent1"/>
                </a:solidFill>
                <a:latin typeface="Tahoma" panose="020B0604030504040204" pitchFamily="34" charset="0"/>
              </a:rPr>
              <a:t>			</a:t>
            </a:r>
            <a:r>
              <a:rPr lang="en-GB" altLang="en-US" sz="3600" b="1">
                <a:solidFill>
                  <a:schemeClr val="accent1"/>
                </a:solidFill>
                <a:latin typeface="Tahoma" panose="020B0604030504040204" pitchFamily="34" charset="0"/>
              </a:rPr>
              <a:t>Altruism.</a:t>
            </a:r>
            <a:r>
              <a:rPr lang="en-GB" altLang="en-US" sz="3200" b="1">
                <a:solidFill>
                  <a:schemeClr val="accent1"/>
                </a:solidFill>
                <a:latin typeface="Tahoma" panose="020B0604030504040204" pitchFamily="34" charset="0"/>
              </a:rPr>
              <a:t> 	</a:t>
            </a:r>
            <a:endParaRPr lang="en-US" altLang="en-US" b="1" smtClean="0">
              <a:latin typeface="Times New Roman" panose="02020603050405020304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52600"/>
            <a:ext cx="8178800" cy="4648200"/>
          </a:xfrm>
        </p:spPr>
        <p:txBody>
          <a:bodyPr/>
          <a:lstStyle/>
          <a:p>
            <a:pPr algn="just"/>
            <a:r>
              <a:rPr lang="en-GB" altLang="en-US" sz="2000" b="1">
                <a:solidFill>
                  <a:srgbClr val="3333FF"/>
                </a:solidFill>
              </a:rPr>
              <a:t>Altruism</a:t>
            </a:r>
            <a:r>
              <a:rPr lang="en-GB" altLang="en-US" sz="2000" b="1"/>
              <a:t> refers to an individual acting in a way that will decrease its own survival chances, but improve the survival chances of another individual. </a:t>
            </a:r>
          </a:p>
          <a:p>
            <a:pPr algn="just"/>
            <a:r>
              <a:rPr lang="en-GB" altLang="en-US" sz="2000" b="1"/>
              <a:t>The Darwinian perspective emphasising ‘</a:t>
            </a:r>
            <a:r>
              <a:rPr lang="en-GB" altLang="en-US" sz="2000" b="1">
                <a:solidFill>
                  <a:srgbClr val="3333FF"/>
                </a:solidFill>
              </a:rPr>
              <a:t>survival of the fittest’</a:t>
            </a:r>
            <a:r>
              <a:rPr lang="en-GB" altLang="en-US" sz="2000" b="1"/>
              <a:t> gave the impression that selfishness was the norm.</a:t>
            </a:r>
          </a:p>
          <a:p>
            <a:pPr algn="just"/>
            <a:r>
              <a:rPr lang="en-GB" altLang="en-US" sz="2000" b="1"/>
              <a:t>Pioneering work involving the study of animals living in social groups in fact revealed that co-operation and altruism are just as ‘natural’ as selfishness. </a:t>
            </a:r>
          </a:p>
          <a:p>
            <a:pPr algn="just"/>
            <a:r>
              <a:rPr lang="en-GB" altLang="en-US" sz="2000" b="1"/>
              <a:t>If co-operation and altruism have evolved, then they must have some adaptive benefits, researchers have analysed the conditions under which adaptations for engaging in such behaviour can be expected to evolve. </a:t>
            </a:r>
          </a:p>
          <a:p>
            <a:pPr algn="just"/>
            <a:endParaRPr lang="en-GB" altLang="en-US" sz="2000" b="1"/>
          </a:p>
        </p:txBody>
      </p:sp>
    </p:spTree>
    <p:extLst>
      <p:ext uri="{BB962C8B-B14F-4D97-AF65-F5344CB8AC3E}">
        <p14:creationId xmlns:p14="http://schemas.microsoft.com/office/powerpoint/2010/main" val="300748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1599</Words>
  <Application>Microsoft Office PowerPoint</Application>
  <PresentationFormat>Widescreen</PresentationFormat>
  <Paragraphs>203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Tahoma</vt:lpstr>
      <vt:lpstr>Times New Roman</vt:lpstr>
      <vt:lpstr>Office Theme</vt:lpstr>
      <vt:lpstr>Ethology 2019</vt:lpstr>
      <vt:lpstr>Unpicking the Biology behind the Season of Goodwill</vt:lpstr>
      <vt:lpstr>Is behaviour genetic?</vt:lpstr>
      <vt:lpstr>Other examples?</vt:lpstr>
      <vt:lpstr>Can we explain generosity and selfishness in genetic terms?</vt:lpstr>
      <vt:lpstr>Altruism;  the ultimate unselfish behaviour When would you run in?</vt:lpstr>
      <vt:lpstr>PowerPoint Presentation</vt:lpstr>
      <vt:lpstr>  Learning Outcomes.</vt:lpstr>
      <vt:lpstr>   Altruism.  </vt:lpstr>
      <vt:lpstr>Odd animal Behaviours – altruism in bees</vt:lpstr>
      <vt:lpstr>   Examples of Animal Altruism.</vt:lpstr>
      <vt:lpstr>  Theories of Altruism.</vt:lpstr>
      <vt:lpstr>    Kin Selection in Humans.</vt:lpstr>
      <vt:lpstr> How Much Pain Will You Suffer     For Your Kin?</vt:lpstr>
      <vt:lpstr> Problems for Kin Selection.</vt:lpstr>
      <vt:lpstr>  2. Reciprocal Altruism.</vt:lpstr>
      <vt:lpstr> Conditions Under Which   Reciprocation Flourishes. </vt:lpstr>
      <vt:lpstr>Prisoners’ Dilemma</vt:lpstr>
      <vt:lpstr>Prisoners’ Dilemma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Prisoner’s Dilemma.</vt:lpstr>
      <vt:lpstr>  Which Strategy is Best?</vt:lpstr>
      <vt:lpstr>Real life lessons: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Ethology 2019</dc:title>
  <dc:creator>Alex Chappelow</dc:creator>
  <cp:lastModifiedBy>Alex Chappelow</cp:lastModifiedBy>
  <cp:revision>7</cp:revision>
  <dcterms:created xsi:type="dcterms:W3CDTF">2019-12-17T11:34:02Z</dcterms:created>
  <dcterms:modified xsi:type="dcterms:W3CDTF">2019-12-17T12:34:27Z</dcterms:modified>
</cp:coreProperties>
</file>