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Introduction to Syntax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Phrases: A combination of </a:t>
            </a:r>
            <a:r>
              <a:rPr lang="en-GB" dirty="0" smtClean="0"/>
              <a:t>words together that have a specific meaning </a:t>
            </a:r>
            <a:endParaRPr lang="en-GB" dirty="0"/>
          </a:p>
        </p:txBody>
      </p:sp>
      <p:pic>
        <p:nvPicPr>
          <p:cNvPr id="4" name="Picture 3" descr="Image result for microscop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493" y="1218941"/>
            <a:ext cx="677747" cy="67636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430684" y="1372455"/>
            <a:ext cx="3947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>
                <a:solidFill>
                  <a:schemeClr val="bg1"/>
                </a:solidFill>
              </a:rPr>
              <a:t>Language under the Microscope: </a:t>
            </a:r>
            <a:r>
              <a:rPr lang="en-GB" b="1" i="1" dirty="0" smtClean="0">
                <a:solidFill>
                  <a:schemeClr val="bg1"/>
                </a:solidFill>
              </a:rPr>
              <a:t>1b)</a:t>
            </a:r>
            <a:endParaRPr lang="en-GB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724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Hierarchy of Grammar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9361" y="813010"/>
            <a:ext cx="3594676" cy="553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25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 </a:t>
            </a:r>
            <a:r>
              <a:rPr lang="en-GB" dirty="0" smtClean="0"/>
              <a:t>Noun Phrase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dirty="0" smtClean="0"/>
              <a:t>group of words located around a </a:t>
            </a:r>
            <a:r>
              <a:rPr lang="en-GB" b="1" dirty="0" smtClean="0"/>
              <a:t>head noun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e.g. </a:t>
            </a:r>
            <a:r>
              <a:rPr lang="en-GB" i="1" dirty="0" smtClean="0"/>
              <a:t>a tall penguin with black, webbed feet</a:t>
            </a:r>
          </a:p>
          <a:p>
            <a:pPr marL="0" indent="0">
              <a:buNone/>
            </a:pPr>
            <a:r>
              <a:rPr lang="en-GB" dirty="0" smtClean="0"/>
              <a:t>In the example above, the head noun ‘penguin’ is modified/described with ‘a tall’ which comes before it (</a:t>
            </a:r>
            <a:r>
              <a:rPr lang="en-GB" b="1" dirty="0" smtClean="0"/>
              <a:t>pre-modification</a:t>
            </a:r>
            <a:r>
              <a:rPr lang="en-GB" dirty="0" smtClean="0"/>
              <a:t>) and ‘with black, webbed feet’ after it (</a:t>
            </a:r>
            <a:r>
              <a:rPr lang="en-GB" b="1" dirty="0" smtClean="0"/>
              <a:t>post-modification</a:t>
            </a:r>
            <a:r>
              <a:rPr lang="en-GB" dirty="0" smtClean="0"/>
              <a:t>). </a:t>
            </a:r>
          </a:p>
          <a:p>
            <a:pPr marL="0" indent="0">
              <a:buNone/>
            </a:pPr>
            <a:r>
              <a:rPr lang="en-GB" dirty="0" smtClean="0"/>
              <a:t>NB. The minute you identify a verb is when you have moved past the noun phrase.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953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</a:t>
            </a:r>
            <a:r>
              <a:rPr lang="en-GB" dirty="0" smtClean="0"/>
              <a:t>Verb Phrase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dirty="0" smtClean="0"/>
              <a:t>group of words centred around a </a:t>
            </a:r>
            <a:r>
              <a:rPr lang="en-GB" b="1" dirty="0" smtClean="0"/>
              <a:t>main verb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e.g. </a:t>
            </a:r>
            <a:r>
              <a:rPr lang="en-GB" i="1" dirty="0" smtClean="0"/>
              <a:t>ran quickly and manically </a:t>
            </a:r>
          </a:p>
          <a:p>
            <a:pPr marL="0" indent="0">
              <a:buNone/>
            </a:pPr>
            <a:r>
              <a:rPr lang="en-GB" dirty="0" smtClean="0"/>
              <a:t>In this example, ‘ran’ is the main verb accompanied with the adverbs ‘quickly’ and ‘manically’ as this section has been identified as something the writer wants to focus on.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080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 </a:t>
            </a:r>
            <a:r>
              <a:rPr lang="en-GB" dirty="0" smtClean="0"/>
              <a:t>Prepositional Phrase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group of words that </a:t>
            </a:r>
            <a:r>
              <a:rPr lang="en-GB" b="1" dirty="0" smtClean="0"/>
              <a:t>begin with a preposition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	e.g. </a:t>
            </a:r>
            <a:r>
              <a:rPr lang="en-GB" i="1" dirty="0" smtClean="0"/>
              <a:t>by his own admission/in the air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3895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4. </a:t>
            </a:r>
            <a:r>
              <a:rPr lang="en-GB" dirty="0" smtClean="0"/>
              <a:t>Adjectival Phrase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b="1" dirty="0" smtClean="0"/>
              <a:t>group of adjectives </a:t>
            </a:r>
            <a:r>
              <a:rPr lang="en-GB" dirty="0" smtClean="0"/>
              <a:t>located together excluding a noun: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e.g. </a:t>
            </a:r>
            <a:r>
              <a:rPr lang="en-GB" i="1" dirty="0" smtClean="0"/>
              <a:t>hard-hitting and heinous </a:t>
            </a:r>
          </a:p>
          <a:p>
            <a:pPr marL="0" indent="0">
              <a:buNone/>
            </a:pPr>
            <a:r>
              <a:rPr lang="en-GB" dirty="0" smtClean="0"/>
              <a:t>This is useful when zooming in on a text that includes a lot of modification.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757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 </a:t>
            </a:r>
            <a:r>
              <a:rPr lang="en-GB" dirty="0" smtClean="0"/>
              <a:t>Adverbial Phrase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b="1" dirty="0" smtClean="0"/>
              <a:t>group of adverbs </a:t>
            </a:r>
            <a:r>
              <a:rPr lang="en-GB" dirty="0" smtClean="0"/>
              <a:t>located together excluding a verb:</a:t>
            </a:r>
          </a:p>
          <a:p>
            <a:pPr marL="0" indent="0">
              <a:buNone/>
            </a:pPr>
            <a:r>
              <a:rPr lang="en-GB" b="1" dirty="0" smtClean="0"/>
              <a:t>	</a:t>
            </a:r>
            <a:r>
              <a:rPr lang="en-GB" dirty="0" smtClean="0"/>
              <a:t>e.g. </a:t>
            </a:r>
            <a:r>
              <a:rPr lang="en-GB" i="1" dirty="0" smtClean="0"/>
              <a:t>slowly, terrifying and urgently </a:t>
            </a:r>
          </a:p>
          <a:p>
            <a:pPr marL="0" indent="0">
              <a:buNone/>
            </a:pPr>
            <a:r>
              <a:rPr lang="en-GB" dirty="0" smtClean="0"/>
              <a:t>The function of this again is to zoom into the modification of the verb processes.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405365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70</TotalTime>
  <Words>95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 Light</vt:lpstr>
      <vt:lpstr>Rockwell</vt:lpstr>
      <vt:lpstr>Wingdings</vt:lpstr>
      <vt:lpstr>Atlas</vt:lpstr>
      <vt:lpstr>Introduction to Syntax</vt:lpstr>
      <vt:lpstr>Hierarchy of Grammar</vt:lpstr>
      <vt:lpstr>1. Noun Phrase</vt:lpstr>
      <vt:lpstr>2. Verb Phrase</vt:lpstr>
      <vt:lpstr>3. Prepositional Phrase</vt:lpstr>
      <vt:lpstr>4. Adjectival Phrase</vt:lpstr>
      <vt:lpstr>5. Adverbial Phrase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Lexis: Word Class</dc:title>
  <dc:creator>Adam Duce</dc:creator>
  <cp:lastModifiedBy>Adam Duce</cp:lastModifiedBy>
  <cp:revision>26</cp:revision>
  <dcterms:created xsi:type="dcterms:W3CDTF">2019-01-11T14:27:42Z</dcterms:created>
  <dcterms:modified xsi:type="dcterms:W3CDTF">2019-10-24T08:42:40Z</dcterms:modified>
</cp:coreProperties>
</file>