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Introduction to Syntax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Clauses</a:t>
            </a:r>
          </a:p>
        </p:txBody>
      </p:sp>
    </p:spTree>
    <p:extLst>
      <p:ext uri="{BB962C8B-B14F-4D97-AF65-F5344CB8AC3E}">
        <p14:creationId xmlns:p14="http://schemas.microsoft.com/office/powerpoint/2010/main" val="412972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Hierarchy of Grammar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9361" y="813010"/>
            <a:ext cx="3594676" cy="553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58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Clause Elements: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 – Subject: </a:t>
            </a:r>
            <a:r>
              <a:rPr lang="en-GB" dirty="0"/>
              <a:t>The person/thing doing the verb process</a:t>
            </a:r>
          </a:p>
          <a:p>
            <a:r>
              <a:rPr lang="en-GB" b="1" dirty="0"/>
              <a:t>V – Verb: </a:t>
            </a:r>
            <a:r>
              <a:rPr lang="en-GB" dirty="0"/>
              <a:t>An action, process or state of being</a:t>
            </a:r>
          </a:p>
          <a:p>
            <a:r>
              <a:rPr lang="en-GB" b="1" dirty="0"/>
              <a:t>O – Object: </a:t>
            </a:r>
            <a:r>
              <a:rPr lang="en-GB" dirty="0"/>
              <a:t>The person/thing receiving the effect of the verb process</a:t>
            </a:r>
          </a:p>
          <a:p>
            <a:r>
              <a:rPr lang="en-GB" b="1" dirty="0"/>
              <a:t>A – Adverbial: </a:t>
            </a:r>
            <a:r>
              <a:rPr lang="en-GB" dirty="0"/>
              <a:t>Provides more information about how the verb process was carried out</a:t>
            </a:r>
          </a:p>
          <a:p>
            <a:r>
              <a:rPr lang="en-GB" b="1" dirty="0"/>
              <a:t>C – Complement: </a:t>
            </a:r>
            <a:r>
              <a:rPr lang="en-GB" dirty="0"/>
              <a:t>Provides more information about the subject and/or object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5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 vs. 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 far, we have unpicked sentences according to </a:t>
            </a:r>
            <a:r>
              <a:rPr lang="en-GB" b="1" dirty="0" smtClean="0"/>
              <a:t>form</a:t>
            </a:r>
            <a:r>
              <a:rPr lang="en-GB" dirty="0" smtClean="0"/>
              <a:t> (in other words, dividing it up into different </a:t>
            </a:r>
            <a:r>
              <a:rPr lang="en-GB" b="1" dirty="0" smtClean="0"/>
              <a:t>word class labels</a:t>
            </a:r>
            <a:r>
              <a:rPr lang="en-GB" dirty="0" smtClean="0"/>
              <a:t>). With syntax, we have a wider lens and instead focus on </a:t>
            </a:r>
            <a:r>
              <a:rPr lang="en-GB" b="1" dirty="0" smtClean="0"/>
              <a:t>function </a:t>
            </a:r>
            <a:r>
              <a:rPr lang="en-GB" dirty="0" smtClean="0"/>
              <a:t>to understand </a:t>
            </a:r>
            <a:r>
              <a:rPr lang="en-GB" b="1" dirty="0" smtClean="0"/>
              <a:t>clauses </a:t>
            </a:r>
            <a:r>
              <a:rPr lang="en-GB" dirty="0" smtClean="0"/>
              <a:t>and </a:t>
            </a:r>
            <a:r>
              <a:rPr lang="en-GB" b="1" dirty="0" smtClean="0"/>
              <a:t>sentence types</a:t>
            </a:r>
            <a:r>
              <a:rPr lang="en-GB" dirty="0"/>
              <a:t> </a:t>
            </a:r>
            <a:r>
              <a:rPr lang="en-GB" dirty="0" smtClean="0"/>
              <a:t>(looking more widely at context).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08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Form vs. 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A </a:t>
            </a:r>
            <a:r>
              <a:rPr lang="en-GB" i="1" dirty="0"/>
              <a:t>man in green shot Tanya in the eye. </a:t>
            </a:r>
          </a:p>
          <a:p>
            <a:r>
              <a:rPr lang="en-GB" b="1" dirty="0"/>
              <a:t>Form</a:t>
            </a:r>
            <a:r>
              <a:rPr lang="en-GB" b="1" dirty="0" smtClean="0"/>
              <a:t>:</a:t>
            </a:r>
          </a:p>
          <a:p>
            <a:pPr marL="0" indent="0">
              <a:buNone/>
            </a:pPr>
            <a:r>
              <a:rPr lang="en-GB" i="1" dirty="0" smtClean="0"/>
              <a:t>Determiner </a:t>
            </a:r>
            <a:r>
              <a:rPr lang="en-GB" i="1" dirty="0"/>
              <a:t>+ Noun + Preposition + Adjective + Verb + Proper Noun + Preposition + Determiner + Noun</a:t>
            </a:r>
            <a:endParaRPr lang="en-GB" dirty="0"/>
          </a:p>
          <a:p>
            <a:r>
              <a:rPr lang="en-GB" b="1" dirty="0"/>
              <a:t>Function:</a:t>
            </a:r>
            <a:r>
              <a:rPr lang="en-GB" dirty="0"/>
              <a:t>	</a:t>
            </a:r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Subject </a:t>
            </a:r>
            <a:r>
              <a:rPr lang="en-GB" dirty="0"/>
              <a:t>(A man) </a:t>
            </a:r>
            <a:r>
              <a:rPr lang="en-GB" i="1" dirty="0"/>
              <a:t>+ Complement </a:t>
            </a:r>
            <a:r>
              <a:rPr lang="en-GB" dirty="0"/>
              <a:t>(in green) + </a:t>
            </a:r>
            <a:r>
              <a:rPr lang="en-GB" i="1" dirty="0"/>
              <a:t>Verb </a:t>
            </a:r>
            <a:r>
              <a:rPr lang="en-GB" dirty="0"/>
              <a:t>(shot) + </a:t>
            </a:r>
            <a:r>
              <a:rPr lang="en-GB" i="1" dirty="0"/>
              <a:t>Object </a:t>
            </a:r>
            <a:r>
              <a:rPr lang="en-GB" dirty="0"/>
              <a:t>(Tanya) </a:t>
            </a:r>
            <a:r>
              <a:rPr lang="en-GB" i="1" dirty="0"/>
              <a:t>+ Adverbial </a:t>
            </a:r>
            <a:r>
              <a:rPr lang="en-GB" dirty="0"/>
              <a:t>(in the eye)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89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Main Clause (aka Simple Sentence)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 smtClean="0"/>
              <a:t>main clause </a:t>
            </a:r>
            <a:r>
              <a:rPr lang="en-GB" dirty="0" smtClean="0"/>
              <a:t>is an </a:t>
            </a:r>
            <a:r>
              <a:rPr lang="en-GB" b="1" dirty="0" smtClean="0"/>
              <a:t>independent clause </a:t>
            </a:r>
            <a:r>
              <a:rPr lang="en-GB" dirty="0" smtClean="0"/>
              <a:t>(in other words, it can stand on its own). It will usually have a </a:t>
            </a:r>
            <a:r>
              <a:rPr lang="en-GB" b="1" dirty="0" smtClean="0"/>
              <a:t>SVO </a:t>
            </a:r>
            <a:r>
              <a:rPr lang="en-GB" dirty="0" smtClean="0"/>
              <a:t>structure which is also the structure of a </a:t>
            </a:r>
            <a:r>
              <a:rPr lang="en-GB" b="1" dirty="0" smtClean="0"/>
              <a:t>simple sentence</a:t>
            </a:r>
            <a:r>
              <a:rPr lang="en-GB" dirty="0"/>
              <a:t> </a:t>
            </a:r>
            <a:r>
              <a:rPr lang="en-GB" dirty="0" smtClean="0"/>
              <a:t>e.g. </a:t>
            </a:r>
            <a:r>
              <a:rPr lang="en-GB" i="1" dirty="0" smtClean="0"/>
              <a:t>I have a goat. </a:t>
            </a:r>
          </a:p>
          <a:p>
            <a:r>
              <a:rPr lang="en-GB" dirty="0" smtClean="0"/>
              <a:t>The simplest main clause has only </a:t>
            </a:r>
            <a:r>
              <a:rPr lang="en-GB" b="1" dirty="0" smtClean="0"/>
              <a:t>V </a:t>
            </a:r>
            <a:r>
              <a:rPr lang="en-GB" dirty="0" smtClean="0"/>
              <a:t>and will be </a:t>
            </a:r>
            <a:r>
              <a:rPr lang="en-GB" b="1" dirty="0" smtClean="0"/>
              <a:t>imperative </a:t>
            </a:r>
            <a:r>
              <a:rPr lang="en-GB" dirty="0" smtClean="0"/>
              <a:t>in nature (e.g. </a:t>
            </a:r>
            <a:r>
              <a:rPr lang="en-GB" i="1" dirty="0" smtClean="0"/>
              <a:t>Run!</a:t>
            </a:r>
            <a:r>
              <a:rPr lang="en-GB" dirty="0" smtClean="0"/>
              <a:t>) as will </a:t>
            </a:r>
            <a:r>
              <a:rPr lang="en-GB" b="1" dirty="0" smtClean="0"/>
              <a:t>VO </a:t>
            </a:r>
            <a:r>
              <a:rPr lang="en-GB" dirty="0" smtClean="0"/>
              <a:t>(e.g. </a:t>
            </a:r>
            <a:r>
              <a:rPr lang="en-GB" i="1" dirty="0" smtClean="0"/>
              <a:t>Run over there!</a:t>
            </a:r>
            <a:r>
              <a:rPr lang="en-GB" dirty="0" smtClean="0"/>
              <a:t>)</a:t>
            </a:r>
            <a:r>
              <a:rPr lang="en-GB" b="1" dirty="0" smtClean="0"/>
              <a:t> </a:t>
            </a:r>
            <a:r>
              <a:rPr lang="en-GB" dirty="0"/>
              <a:t>A</a:t>
            </a:r>
            <a:r>
              <a:rPr lang="en-GB" dirty="0" smtClean="0"/>
              <a:t>ny clause/sentence that begins with a verb is an imperative. </a:t>
            </a:r>
          </a:p>
          <a:p>
            <a:r>
              <a:rPr lang="en-GB" dirty="0" smtClean="0"/>
              <a:t>Equally, you can have </a:t>
            </a:r>
            <a:r>
              <a:rPr lang="en-GB" b="1" dirty="0" smtClean="0"/>
              <a:t>SV </a:t>
            </a:r>
            <a:r>
              <a:rPr lang="en-GB" dirty="0" smtClean="0"/>
              <a:t>constructions (</a:t>
            </a:r>
            <a:r>
              <a:rPr lang="en-GB" b="1" dirty="0" smtClean="0"/>
              <a:t>intransitive verbs </a:t>
            </a:r>
            <a:r>
              <a:rPr lang="en-GB" dirty="0" smtClean="0"/>
              <a:t>e.g. </a:t>
            </a:r>
            <a:r>
              <a:rPr lang="en-GB" i="1" dirty="0" smtClean="0"/>
              <a:t>He jumped</a:t>
            </a:r>
            <a:r>
              <a:rPr lang="en-GB" dirty="0" smtClean="0"/>
              <a:t>) or </a:t>
            </a:r>
            <a:r>
              <a:rPr lang="en-GB" b="1" dirty="0" smtClean="0"/>
              <a:t>SVC </a:t>
            </a:r>
            <a:r>
              <a:rPr lang="en-GB" dirty="0" smtClean="0"/>
              <a:t>constructions (in this case, the verb will be </a:t>
            </a:r>
            <a:r>
              <a:rPr lang="en-GB" b="1" dirty="0" smtClean="0"/>
              <a:t>copular </a:t>
            </a:r>
            <a:r>
              <a:rPr lang="en-GB" dirty="0" smtClean="0"/>
              <a:t>e.g. </a:t>
            </a:r>
            <a:r>
              <a:rPr lang="en-GB" i="1" dirty="0" smtClean="0"/>
              <a:t>She was happy</a:t>
            </a:r>
            <a:r>
              <a:rPr lang="en-GB" dirty="0" smtClean="0"/>
              <a:t>).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75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Coordinate Clause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 smtClean="0"/>
              <a:t>coordinate clause </a:t>
            </a:r>
            <a:r>
              <a:rPr lang="en-GB" dirty="0" smtClean="0"/>
              <a:t>is a </a:t>
            </a:r>
            <a:r>
              <a:rPr lang="en-GB" b="1" dirty="0" smtClean="0"/>
              <a:t>dependent clause </a:t>
            </a:r>
            <a:r>
              <a:rPr lang="en-GB" dirty="0" smtClean="0"/>
              <a:t>because it depends on a </a:t>
            </a:r>
            <a:r>
              <a:rPr lang="en-GB" b="1" dirty="0" smtClean="0"/>
              <a:t>main clause </a:t>
            </a:r>
            <a:r>
              <a:rPr lang="en-GB" dirty="0" smtClean="0"/>
              <a:t>being present before it. This is why beginning a sentence with ‘and’ or ‘but’ is seen as </a:t>
            </a:r>
            <a:r>
              <a:rPr lang="en-GB" b="1" dirty="0" smtClean="0"/>
              <a:t>non-standard</a:t>
            </a:r>
            <a:r>
              <a:rPr lang="en-GB" dirty="0" smtClean="0"/>
              <a:t>. All coordinate clauses begin with a </a:t>
            </a:r>
            <a:r>
              <a:rPr lang="en-GB" b="1" dirty="0" smtClean="0"/>
              <a:t>coordinating conjunction</a:t>
            </a:r>
            <a:r>
              <a:rPr lang="en-GB" dirty="0" smtClean="0"/>
              <a:t>. </a:t>
            </a:r>
          </a:p>
          <a:p>
            <a:r>
              <a:rPr lang="en-GB" dirty="0" smtClean="0"/>
              <a:t>Example: </a:t>
            </a:r>
            <a:r>
              <a:rPr lang="en-GB" i="1" u="sng" dirty="0" smtClean="0"/>
              <a:t>and</a:t>
            </a:r>
            <a:r>
              <a:rPr lang="en-GB" i="1" dirty="0" smtClean="0"/>
              <a:t> he waited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053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Subordinate Clause (incl. Conditional)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 smtClean="0"/>
              <a:t>subordinate clause </a:t>
            </a:r>
            <a:r>
              <a:rPr lang="en-GB" dirty="0" smtClean="0"/>
              <a:t>is another </a:t>
            </a:r>
            <a:r>
              <a:rPr lang="en-GB" b="1" dirty="0" smtClean="0"/>
              <a:t>dependent clause </a:t>
            </a:r>
            <a:r>
              <a:rPr lang="en-GB" dirty="0" smtClean="0"/>
              <a:t>as it can’t stand on its own. It will usually begin with a </a:t>
            </a:r>
            <a:r>
              <a:rPr lang="en-GB" b="1" dirty="0" smtClean="0"/>
              <a:t>subordinating conjunction </a:t>
            </a:r>
            <a:r>
              <a:rPr lang="en-GB" dirty="0" smtClean="0"/>
              <a:t>(e.g. </a:t>
            </a:r>
            <a:r>
              <a:rPr lang="en-GB" i="1" dirty="0" smtClean="0"/>
              <a:t>Despite </a:t>
            </a:r>
            <a:r>
              <a:rPr lang="en-GB" i="1" dirty="0" smtClean="0"/>
              <a:t>Ian working </a:t>
            </a:r>
            <a:r>
              <a:rPr lang="en-GB" dirty="0" smtClean="0"/>
              <a:t>alone,) </a:t>
            </a:r>
            <a:r>
              <a:rPr lang="en-GB" dirty="0" smtClean="0"/>
              <a:t>but not always. </a:t>
            </a:r>
            <a:r>
              <a:rPr lang="en-GB" dirty="0" smtClean="0"/>
              <a:t>Instead, it can start with a </a:t>
            </a:r>
            <a:r>
              <a:rPr lang="en-GB" b="1" dirty="0" smtClean="0"/>
              <a:t>verb </a:t>
            </a:r>
            <a:r>
              <a:rPr lang="en-GB" dirty="0" smtClean="0"/>
              <a:t>(e.g. </a:t>
            </a:r>
            <a:r>
              <a:rPr lang="en-GB" i="1" dirty="0" smtClean="0"/>
              <a:t>Running down the road,</a:t>
            </a:r>
            <a:r>
              <a:rPr lang="en-GB" dirty="0" smtClean="0"/>
              <a:t>). Because the verb has no subject before it in this case, we call it a </a:t>
            </a:r>
            <a:r>
              <a:rPr lang="en-GB" b="1" dirty="0" smtClean="0"/>
              <a:t>non-finite subordinate clause</a:t>
            </a:r>
            <a:r>
              <a:rPr lang="en-GB" dirty="0" smtClean="0"/>
              <a:t>. </a:t>
            </a:r>
          </a:p>
          <a:p>
            <a:r>
              <a:rPr lang="en-GB" dirty="0" smtClean="0"/>
              <a:t>A form of subordinate clause that begins with ‘if’ is called a </a:t>
            </a:r>
            <a:r>
              <a:rPr lang="en-GB" b="1" dirty="0" smtClean="0"/>
              <a:t>conditional clause</a:t>
            </a:r>
            <a:r>
              <a:rPr lang="en-GB" dirty="0" smtClean="0"/>
              <a:t>. This is because of its hypothetical condition.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484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 Embedded (incl. Relative)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</a:t>
            </a:r>
            <a:r>
              <a:rPr lang="en-GB" b="1" dirty="0" smtClean="0"/>
              <a:t>embedded clause </a:t>
            </a:r>
            <a:r>
              <a:rPr lang="en-GB" dirty="0" smtClean="0"/>
              <a:t>is just a clause located within </a:t>
            </a:r>
            <a:r>
              <a:rPr lang="en-GB" b="1" dirty="0" smtClean="0"/>
              <a:t>parenthesis </a:t>
            </a:r>
            <a:r>
              <a:rPr lang="en-GB" dirty="0" smtClean="0"/>
              <a:t>(commas, brackets – this right now is an example). </a:t>
            </a:r>
            <a:r>
              <a:rPr lang="en-GB" dirty="0" smtClean="0"/>
              <a:t>You could have an embedded </a:t>
            </a:r>
            <a:r>
              <a:rPr lang="en-GB" b="1" dirty="0" smtClean="0"/>
              <a:t>subordinate clause </a:t>
            </a:r>
            <a:r>
              <a:rPr lang="en-GB" dirty="0" smtClean="0"/>
              <a:t>(e.g. </a:t>
            </a:r>
            <a:r>
              <a:rPr lang="en-GB" i="1" dirty="0" smtClean="0"/>
              <a:t>realising his umbrella wouldn’t last any longer</a:t>
            </a:r>
            <a:r>
              <a:rPr lang="en-GB" dirty="0" smtClean="0"/>
              <a:t>) or an embedded </a:t>
            </a:r>
            <a:r>
              <a:rPr lang="en-GB" b="1" dirty="0" smtClean="0"/>
              <a:t>relative clause </a:t>
            </a:r>
            <a:r>
              <a:rPr lang="en-GB" dirty="0" smtClean="0"/>
              <a:t>which begins with a </a:t>
            </a:r>
            <a:r>
              <a:rPr lang="en-GB" b="1" dirty="0" smtClean="0"/>
              <a:t>relative pronoun </a:t>
            </a:r>
            <a:r>
              <a:rPr lang="en-GB" dirty="0" smtClean="0"/>
              <a:t>(e.g. </a:t>
            </a:r>
            <a:r>
              <a:rPr lang="en-GB" i="1" dirty="0" smtClean="0"/>
              <a:t>who is located on the fourth floor</a:t>
            </a:r>
            <a:r>
              <a:rPr lang="en-GB" dirty="0" smtClean="0"/>
              <a:t>).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85512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62</TotalTime>
  <Words>519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 Light</vt:lpstr>
      <vt:lpstr>Rockwell</vt:lpstr>
      <vt:lpstr>Wingdings</vt:lpstr>
      <vt:lpstr>Atlas</vt:lpstr>
      <vt:lpstr>Introduction to Syntax</vt:lpstr>
      <vt:lpstr>Hierarchy of Grammar</vt:lpstr>
      <vt:lpstr>Clause Elements:</vt:lpstr>
      <vt:lpstr>Form vs. function</vt:lpstr>
      <vt:lpstr>Example: Form vs. function</vt:lpstr>
      <vt:lpstr>1. Main Clause (aka Simple Sentence)</vt:lpstr>
      <vt:lpstr>2. Coordinate Clause</vt:lpstr>
      <vt:lpstr>3. Subordinate Clause (incl. Conditional)</vt:lpstr>
      <vt:lpstr>4. Embedded (incl. Relative)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Lexis: Word Class</dc:title>
  <dc:creator>Adam Duce</dc:creator>
  <cp:lastModifiedBy>Adam Duce</cp:lastModifiedBy>
  <cp:revision>26</cp:revision>
  <dcterms:created xsi:type="dcterms:W3CDTF">2019-01-11T14:27:42Z</dcterms:created>
  <dcterms:modified xsi:type="dcterms:W3CDTF">2020-01-09T17:39:32Z</dcterms:modified>
</cp:coreProperties>
</file>