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Introduction to Syntax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Sentence Types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 Left-branching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left-branching sentence </a:t>
            </a:r>
            <a:r>
              <a:rPr lang="en-GB" dirty="0" smtClean="0"/>
              <a:t>means that the </a:t>
            </a:r>
            <a:r>
              <a:rPr lang="en-GB" b="1" dirty="0" smtClean="0"/>
              <a:t>main clause </a:t>
            </a:r>
            <a:r>
              <a:rPr lang="en-GB" dirty="0" smtClean="0"/>
              <a:t>is located at the end after a </a:t>
            </a:r>
            <a:r>
              <a:rPr lang="en-GB" b="1" dirty="0" smtClean="0"/>
              <a:t>subordinate clause(s) </a:t>
            </a:r>
            <a:r>
              <a:rPr lang="en-GB" dirty="0" smtClean="0"/>
              <a:t>first.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Although he was ill, and he really was very ill, he decided to party all night long.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19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en-GB" dirty="0" smtClean="0"/>
              <a:t>. Right-branching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right-branching </a:t>
            </a:r>
            <a:r>
              <a:rPr lang="en-GB" dirty="0" smtClean="0"/>
              <a:t>sentence is the opposite. The </a:t>
            </a:r>
            <a:r>
              <a:rPr lang="en-GB" b="1" dirty="0" smtClean="0"/>
              <a:t>main clause </a:t>
            </a:r>
            <a:r>
              <a:rPr lang="en-GB" dirty="0" smtClean="0"/>
              <a:t>is first followed by the </a:t>
            </a:r>
            <a:r>
              <a:rPr lang="en-GB" b="1" dirty="0" smtClean="0"/>
              <a:t>subordinate clause(s)</a:t>
            </a:r>
            <a:r>
              <a:rPr lang="en-GB" dirty="0" smtClean="0"/>
              <a:t>.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Ian was fed up, fed up from the lack of attention, fed up from the disdain.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14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</a:t>
            </a:r>
            <a:r>
              <a:rPr lang="en-GB" dirty="0" smtClean="0"/>
              <a:t>. Periodic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periodic sentence </a:t>
            </a:r>
            <a:r>
              <a:rPr lang="en-GB" dirty="0" smtClean="0"/>
              <a:t>is a </a:t>
            </a:r>
            <a:r>
              <a:rPr lang="en-GB" b="1" dirty="0" smtClean="0"/>
              <a:t>complex sentence </a:t>
            </a:r>
            <a:r>
              <a:rPr lang="en-GB" dirty="0" smtClean="0"/>
              <a:t>in which the </a:t>
            </a:r>
            <a:r>
              <a:rPr lang="en-GB" b="1" dirty="0" smtClean="0"/>
              <a:t>main clause is saved until the end</a:t>
            </a:r>
            <a:r>
              <a:rPr lang="en-GB" dirty="0" smtClean="0"/>
              <a:t>. It is therefore similar to a left-branching sentence with the exception that the </a:t>
            </a:r>
            <a:r>
              <a:rPr lang="en-GB" b="1" dirty="0" smtClean="0"/>
              <a:t>main clause is split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The minister, who was usually late in the mornings, except on those occasions when she had been working all night, was already at her desk.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02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Clauses: The foundation of all sentences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It’s important that you get your head around clauses in order to understand </a:t>
            </a:r>
            <a:r>
              <a:rPr lang="en-GB" b="1" dirty="0" smtClean="0"/>
              <a:t>sentence types</a:t>
            </a:r>
            <a:r>
              <a:rPr lang="en-GB" dirty="0" smtClean="0"/>
              <a:t>. Usually, the easiest way of being able to deduce what sentence type is present, is to </a:t>
            </a:r>
            <a:r>
              <a:rPr lang="en-GB" b="1" dirty="0" smtClean="0"/>
              <a:t>count the number of different clauses </a:t>
            </a:r>
            <a:r>
              <a:rPr lang="en-GB" dirty="0" smtClean="0"/>
              <a:t>present. To assist, count the number of </a:t>
            </a:r>
            <a:r>
              <a:rPr lang="en-GB" b="1" dirty="0" smtClean="0"/>
              <a:t>main verb processes</a:t>
            </a:r>
            <a:r>
              <a:rPr lang="en-GB" dirty="0" smtClean="0"/>
              <a:t>. </a:t>
            </a:r>
          </a:p>
          <a:p>
            <a:r>
              <a:rPr lang="en-GB" dirty="0" smtClean="0"/>
              <a:t>Cheat! If in doubt, you can use the term </a:t>
            </a:r>
            <a:r>
              <a:rPr lang="en-GB" b="1" dirty="0" smtClean="0"/>
              <a:t>multi-clausal </a:t>
            </a:r>
            <a:r>
              <a:rPr lang="en-GB" dirty="0" smtClean="0"/>
              <a:t>if there is clearly more than one clause present.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5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Hierarchy of Grammar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9361" y="813010"/>
            <a:ext cx="3594676" cy="553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52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Minor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minor sentence </a:t>
            </a:r>
            <a:r>
              <a:rPr lang="en-GB" dirty="0" smtClean="0"/>
              <a:t>is one </a:t>
            </a:r>
            <a:r>
              <a:rPr lang="en-GB" b="1" dirty="0" smtClean="0"/>
              <a:t>without a verb process </a:t>
            </a:r>
            <a:r>
              <a:rPr lang="en-GB" dirty="0" smtClean="0"/>
              <a:t>present and usually has </a:t>
            </a:r>
            <a:r>
              <a:rPr lang="en-GB" b="1" dirty="0" smtClean="0"/>
              <a:t>pragmatic meaning</a:t>
            </a:r>
            <a:r>
              <a:rPr lang="en-GB" dirty="0" smtClean="0"/>
              <a:t>. They are usually found in </a:t>
            </a:r>
            <a:r>
              <a:rPr lang="en-GB" b="1" dirty="0" smtClean="0"/>
              <a:t>spoken language </a:t>
            </a:r>
            <a:r>
              <a:rPr lang="en-GB" dirty="0" smtClean="0"/>
              <a:t>and would be a marker of the spoken </a:t>
            </a:r>
            <a:r>
              <a:rPr lang="en-GB" b="1" dirty="0" smtClean="0"/>
              <a:t>mode </a:t>
            </a:r>
            <a:r>
              <a:rPr lang="en-GB" dirty="0" smtClean="0"/>
              <a:t>in a text.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Hello.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Simple Sentence (aka Main Clause)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/>
              <a:t>simple sentence </a:t>
            </a:r>
            <a:r>
              <a:rPr lang="en-GB" dirty="0" smtClean="0"/>
              <a:t>has to have a </a:t>
            </a:r>
            <a:r>
              <a:rPr lang="en-GB" b="1" dirty="0" smtClean="0"/>
              <a:t>verb process </a:t>
            </a:r>
            <a:r>
              <a:rPr lang="en-GB" dirty="0" smtClean="0"/>
              <a:t>present. The simplest simple sentence will just have the verb present; this will be an imperative e.g. </a:t>
            </a:r>
            <a:r>
              <a:rPr lang="en-GB" i="1" dirty="0" smtClean="0"/>
              <a:t>Go! </a:t>
            </a:r>
            <a:r>
              <a:rPr lang="en-GB" dirty="0" smtClean="0"/>
              <a:t>Usually, a simple sentence will have a </a:t>
            </a:r>
            <a:r>
              <a:rPr lang="en-GB" b="1" dirty="0" smtClean="0"/>
              <a:t>SVO </a:t>
            </a:r>
            <a:r>
              <a:rPr lang="en-GB" dirty="0" smtClean="0"/>
              <a:t>structure but there are variations including </a:t>
            </a:r>
            <a:r>
              <a:rPr lang="en-GB" b="1" dirty="0" smtClean="0"/>
              <a:t>SV, VO </a:t>
            </a:r>
            <a:r>
              <a:rPr lang="en-GB" dirty="0" smtClean="0"/>
              <a:t>and </a:t>
            </a:r>
            <a:r>
              <a:rPr lang="en-GB" b="1" dirty="0" smtClean="0"/>
              <a:t>SVC</a:t>
            </a:r>
            <a:r>
              <a:rPr lang="en-GB" dirty="0" smtClean="0"/>
              <a:t>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9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Compound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compound sentence </a:t>
            </a:r>
            <a:r>
              <a:rPr lang="en-GB" dirty="0" smtClean="0"/>
              <a:t>has a </a:t>
            </a:r>
            <a:r>
              <a:rPr lang="en-GB" b="1" dirty="0" smtClean="0"/>
              <a:t>main clause </a:t>
            </a:r>
            <a:r>
              <a:rPr lang="en-GB" dirty="0" smtClean="0"/>
              <a:t>connected to a </a:t>
            </a:r>
            <a:r>
              <a:rPr lang="en-GB" b="1" dirty="0" smtClean="0"/>
              <a:t>coordinate clause </a:t>
            </a:r>
            <a:r>
              <a:rPr lang="en-GB" dirty="0" smtClean="0"/>
              <a:t>by a </a:t>
            </a:r>
            <a:r>
              <a:rPr lang="en-GB" b="1" dirty="0" smtClean="0"/>
              <a:t>coordinating conjunction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I wanted some cake so went to the shop.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5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Complex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complex sentence </a:t>
            </a:r>
            <a:r>
              <a:rPr lang="en-GB" dirty="0" smtClean="0"/>
              <a:t>has a </a:t>
            </a:r>
            <a:r>
              <a:rPr lang="en-GB" b="1" dirty="0" smtClean="0"/>
              <a:t>main clause </a:t>
            </a:r>
            <a:r>
              <a:rPr lang="en-GB" dirty="0" smtClean="0"/>
              <a:t>connected to a </a:t>
            </a:r>
            <a:r>
              <a:rPr lang="en-GB" b="1" dirty="0" smtClean="0"/>
              <a:t>subordinate clause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Despite wanting to go to bed, he stayed up.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05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Compound-Complex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compound-complex sentence </a:t>
            </a:r>
            <a:r>
              <a:rPr lang="en-GB" dirty="0" smtClean="0"/>
              <a:t>has </a:t>
            </a:r>
            <a:r>
              <a:rPr lang="en-GB" b="1" dirty="0" smtClean="0"/>
              <a:t>at least three clauses </a:t>
            </a:r>
            <a:r>
              <a:rPr lang="en-GB" dirty="0" smtClean="0"/>
              <a:t>including a </a:t>
            </a:r>
            <a:r>
              <a:rPr lang="en-GB" b="1" dirty="0" smtClean="0"/>
              <a:t>main clause, subordinate clause </a:t>
            </a:r>
            <a:r>
              <a:rPr lang="en-GB" dirty="0" smtClean="0"/>
              <a:t>and </a:t>
            </a:r>
            <a:r>
              <a:rPr lang="en-GB" b="1" dirty="0" smtClean="0"/>
              <a:t>coordinate clause</a:t>
            </a:r>
            <a:r>
              <a:rPr lang="en-GB" dirty="0" smtClean="0"/>
              <a:t>. There could be multiple examples of each present.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If I were you, I would run to the shops immediately and buy a doughnut.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4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 well as identifying sentences by their clauses…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also identify </a:t>
            </a:r>
            <a:r>
              <a:rPr lang="en-GB" b="1" dirty="0" smtClean="0"/>
              <a:t>sentence types </a:t>
            </a:r>
            <a:r>
              <a:rPr lang="en-GB" dirty="0" smtClean="0"/>
              <a:t>by </a:t>
            </a:r>
            <a:r>
              <a:rPr lang="en-GB" b="1" dirty="0" smtClean="0"/>
              <a:t>where </a:t>
            </a:r>
            <a:r>
              <a:rPr lang="en-GB" dirty="0" smtClean="0"/>
              <a:t>different clause types are </a:t>
            </a:r>
            <a:r>
              <a:rPr lang="en-GB" b="1" dirty="0" smtClean="0"/>
              <a:t>positioned</a:t>
            </a:r>
            <a:r>
              <a:rPr lang="en-GB" dirty="0" smtClean="0"/>
              <a:t>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8551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58</TotalTime>
  <Words>485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Introduction to Syntax</vt:lpstr>
      <vt:lpstr>Clauses: The foundation of all sentences</vt:lpstr>
      <vt:lpstr>Hierarchy of Grammar</vt:lpstr>
      <vt:lpstr>1. Minor</vt:lpstr>
      <vt:lpstr>2. Simple Sentence (aka Main Clause)</vt:lpstr>
      <vt:lpstr>3. Compound</vt:lpstr>
      <vt:lpstr>4. Complex</vt:lpstr>
      <vt:lpstr>5. Compound-Complex</vt:lpstr>
      <vt:lpstr>As well as identifying sentences by their clauses…</vt:lpstr>
      <vt:lpstr>6. Left-branching</vt:lpstr>
      <vt:lpstr>7. Right-branching</vt:lpstr>
      <vt:lpstr>8. Periodic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25</cp:revision>
  <dcterms:created xsi:type="dcterms:W3CDTF">2019-01-11T14:27:42Z</dcterms:created>
  <dcterms:modified xsi:type="dcterms:W3CDTF">2020-01-10T08:28:56Z</dcterms:modified>
</cp:coreProperties>
</file>