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4" r:id="rId2"/>
    <p:sldId id="327" r:id="rId3"/>
    <p:sldId id="296" r:id="rId4"/>
    <p:sldId id="305" r:id="rId5"/>
    <p:sldId id="319" r:id="rId6"/>
    <p:sldId id="259" r:id="rId7"/>
    <p:sldId id="258" r:id="rId8"/>
    <p:sldId id="270" r:id="rId9"/>
    <p:sldId id="271" r:id="rId10"/>
    <p:sldId id="335" r:id="rId11"/>
    <p:sldId id="273" r:id="rId12"/>
    <p:sldId id="331" r:id="rId13"/>
    <p:sldId id="328" r:id="rId14"/>
    <p:sldId id="274" r:id="rId15"/>
    <p:sldId id="275" r:id="rId16"/>
    <p:sldId id="276" r:id="rId17"/>
    <p:sldId id="321" r:id="rId18"/>
    <p:sldId id="333" r:id="rId19"/>
    <p:sldId id="325" r:id="rId20"/>
    <p:sldId id="334" r:id="rId21"/>
    <p:sldId id="329" r:id="rId22"/>
    <p:sldId id="330" r:id="rId23"/>
    <p:sldId id="324" r:id="rId24"/>
    <p:sldId id="263"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7"/>
    <p:restoredTop sz="94674"/>
  </p:normalViewPr>
  <p:slideViewPr>
    <p:cSldViewPr>
      <p:cViewPr varScale="1">
        <p:scale>
          <a:sx n="64" d="100"/>
          <a:sy n="64" d="100"/>
        </p:scale>
        <p:origin x="1380" y="29"/>
      </p:cViewPr>
      <p:guideLst>
        <p:guide orient="horz" pos="2160"/>
        <p:guide pos="2880"/>
      </p:guideLst>
    </p:cSldViewPr>
  </p:slideViewPr>
  <p:notesTextViewPr>
    <p:cViewPr>
      <p:scale>
        <a:sx n="1" d="1"/>
        <a:sy n="1" d="1"/>
      </p:scale>
      <p:origin x="0" y="0"/>
    </p:cViewPr>
  </p:notesTextViewPr>
  <p:sorterViewPr>
    <p:cViewPr>
      <p:scale>
        <a:sx n="70" d="100"/>
        <a:sy n="70" d="100"/>
      </p:scale>
      <p:origin x="0" y="-142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775F1-88F5-4CD5-9036-EAE35B9A162A}"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GB"/>
        </a:p>
      </dgm:t>
    </dgm:pt>
    <dgm:pt modelId="{02D4F942-928D-4946-8855-95522D60402D}">
      <dgm:prSet phldrT="[Text]"/>
      <dgm:spPr/>
      <dgm:t>
        <a:bodyPr/>
        <a:lstStyle/>
        <a:p>
          <a:r>
            <a:rPr lang="en-GB" dirty="0"/>
            <a:t>Climate Change: What if?</a:t>
          </a:r>
        </a:p>
      </dgm:t>
    </dgm:pt>
    <dgm:pt modelId="{40D3327C-3B72-4DFA-845D-C2C339B7EC93}" type="parTrans" cxnId="{D4DD89AB-4D2F-487B-8BD5-CBE0D6948566}">
      <dgm:prSet/>
      <dgm:spPr/>
      <dgm:t>
        <a:bodyPr/>
        <a:lstStyle/>
        <a:p>
          <a:endParaRPr lang="en-GB"/>
        </a:p>
      </dgm:t>
    </dgm:pt>
    <dgm:pt modelId="{C9B46FB9-7267-4EF7-B1D0-BEBAF34B10B2}" type="sibTrans" cxnId="{D4DD89AB-4D2F-487B-8BD5-CBE0D6948566}">
      <dgm:prSet/>
      <dgm:spPr/>
      <dgm:t>
        <a:bodyPr/>
        <a:lstStyle/>
        <a:p>
          <a:endParaRPr lang="en-GB"/>
        </a:p>
      </dgm:t>
    </dgm:pt>
    <dgm:pt modelId="{B663E105-BF13-4942-809C-F7F8BD6DE29C}">
      <dgm:prSet phldrT="[Text]"/>
      <dgm:spPr/>
      <dgm:t>
        <a:bodyPr/>
        <a:lstStyle/>
        <a:p>
          <a:r>
            <a:rPr lang="en-GB" dirty="0"/>
            <a:t>“Continue as normal”</a:t>
          </a:r>
        </a:p>
      </dgm:t>
    </dgm:pt>
    <dgm:pt modelId="{3BC95B34-8776-454E-BD06-998A49833EE7}" type="parTrans" cxnId="{7303C718-CB7B-4F6F-BEE1-2BFB3C233A89}">
      <dgm:prSet/>
      <dgm:spPr/>
      <dgm:t>
        <a:bodyPr/>
        <a:lstStyle/>
        <a:p>
          <a:endParaRPr lang="en-GB"/>
        </a:p>
      </dgm:t>
    </dgm:pt>
    <dgm:pt modelId="{A59F0B6E-88E1-4DF4-82A3-329F2431FE4D}" type="sibTrans" cxnId="{7303C718-CB7B-4F6F-BEE1-2BFB3C233A89}">
      <dgm:prSet/>
      <dgm:spPr/>
      <dgm:t>
        <a:bodyPr/>
        <a:lstStyle/>
        <a:p>
          <a:endParaRPr lang="en-GB"/>
        </a:p>
      </dgm:t>
    </dgm:pt>
    <dgm:pt modelId="{3EEFB646-E168-4376-B9F0-4F44D589F7A6}">
      <dgm:prSet phldrT="[Text]"/>
      <dgm:spPr/>
      <dgm:t>
        <a:bodyPr/>
        <a:lstStyle/>
        <a:p>
          <a:r>
            <a:rPr lang="en-GB" dirty="0"/>
            <a:t>“Make changes to existing hard structures”</a:t>
          </a:r>
        </a:p>
      </dgm:t>
    </dgm:pt>
    <dgm:pt modelId="{47150091-5234-4D5B-9DEE-6F0005562980}" type="parTrans" cxnId="{3F2E0782-EC9B-4BDF-8845-7394D6D1F9D8}">
      <dgm:prSet/>
      <dgm:spPr/>
      <dgm:t>
        <a:bodyPr/>
        <a:lstStyle/>
        <a:p>
          <a:endParaRPr lang="en-GB"/>
        </a:p>
      </dgm:t>
    </dgm:pt>
    <dgm:pt modelId="{B3BB10AA-08C9-43CF-926B-71B247422098}" type="sibTrans" cxnId="{3F2E0782-EC9B-4BDF-8845-7394D6D1F9D8}">
      <dgm:prSet/>
      <dgm:spPr/>
      <dgm:t>
        <a:bodyPr/>
        <a:lstStyle/>
        <a:p>
          <a:endParaRPr lang="en-GB"/>
        </a:p>
      </dgm:t>
    </dgm:pt>
    <dgm:pt modelId="{611F5783-9FD1-403C-A4A3-9725CC996CF4}">
      <dgm:prSet phldrT="[Text]"/>
      <dgm:spPr/>
      <dgm:t>
        <a:bodyPr/>
        <a:lstStyle/>
        <a:p>
          <a:r>
            <a:rPr lang="en-GB" dirty="0"/>
            <a:t>“Employ active sustainable management strategies”</a:t>
          </a:r>
        </a:p>
      </dgm:t>
    </dgm:pt>
    <dgm:pt modelId="{50107CDC-A425-4D1F-8E07-F6ADE5C031D6}" type="parTrans" cxnId="{370E884D-CFF5-4D84-9F46-77B4FD02CCEC}">
      <dgm:prSet/>
      <dgm:spPr/>
      <dgm:t>
        <a:bodyPr/>
        <a:lstStyle/>
        <a:p>
          <a:endParaRPr lang="en-GB"/>
        </a:p>
      </dgm:t>
    </dgm:pt>
    <dgm:pt modelId="{FB6975DA-6C56-4CBB-8AD6-1F29D997D597}" type="sibTrans" cxnId="{370E884D-CFF5-4D84-9F46-77B4FD02CCEC}">
      <dgm:prSet/>
      <dgm:spPr/>
      <dgm:t>
        <a:bodyPr/>
        <a:lstStyle/>
        <a:p>
          <a:endParaRPr lang="en-GB"/>
        </a:p>
      </dgm:t>
    </dgm:pt>
    <dgm:pt modelId="{52046457-AAEA-4F6D-8A89-E13A324018C8}" type="pres">
      <dgm:prSet presAssocID="{02D775F1-88F5-4CD5-9036-EAE35B9A162A}" presName="Name0" presStyleCnt="0">
        <dgm:presLayoutVars>
          <dgm:chMax val="1"/>
          <dgm:chPref val="1"/>
          <dgm:dir/>
          <dgm:resizeHandles/>
        </dgm:presLayoutVars>
      </dgm:prSet>
      <dgm:spPr/>
    </dgm:pt>
    <dgm:pt modelId="{FD359FE8-5B28-4F5F-966A-7B72F5672ED2}" type="pres">
      <dgm:prSet presAssocID="{02D4F942-928D-4946-8855-95522D60402D}" presName="Parent" presStyleLbl="node1" presStyleIdx="0" presStyleCnt="2">
        <dgm:presLayoutVars>
          <dgm:chMax val="4"/>
          <dgm:chPref val="3"/>
        </dgm:presLayoutVars>
      </dgm:prSet>
      <dgm:spPr/>
    </dgm:pt>
    <dgm:pt modelId="{2E165DED-9333-40AE-B1AC-B047B74D50E6}" type="pres">
      <dgm:prSet presAssocID="{B663E105-BF13-4942-809C-F7F8BD6DE29C}" presName="Accent" presStyleLbl="node1" presStyleIdx="1" presStyleCnt="2"/>
      <dgm:spPr/>
    </dgm:pt>
    <dgm:pt modelId="{38A917C4-FF0F-4852-97B6-46D085A82EBC}" type="pres">
      <dgm:prSet presAssocID="{B663E105-BF13-4942-809C-F7F8BD6DE29C}"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D54F2A1A-2522-4E63-9A54-9A8C67AB1F38}" type="pres">
      <dgm:prSet presAssocID="{B663E105-BF13-4942-809C-F7F8BD6DE29C}" presName="Child1" presStyleLbl="revTx" presStyleIdx="0" presStyleCnt="3">
        <dgm:presLayoutVars>
          <dgm:chMax val="0"/>
          <dgm:chPref val="0"/>
          <dgm:bulletEnabled val="1"/>
        </dgm:presLayoutVars>
      </dgm:prSet>
      <dgm:spPr/>
    </dgm:pt>
    <dgm:pt modelId="{91725876-66A9-4F6F-B857-07CBD4AD1146}" type="pres">
      <dgm:prSet presAssocID="{3EEFB646-E168-4376-B9F0-4F44D589F7A6}" presName="Image2" presStyleCnt="0"/>
      <dgm:spPr/>
    </dgm:pt>
    <dgm:pt modelId="{1E4D7954-F9F6-4E2D-AC0A-00D96A75099F}" type="pres">
      <dgm:prSet presAssocID="{3EEFB646-E168-4376-B9F0-4F44D589F7A6}"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7DA300BA-AAFE-486A-90BA-9BFEC81E716E}" type="pres">
      <dgm:prSet presAssocID="{3EEFB646-E168-4376-B9F0-4F44D589F7A6}" presName="Child2" presStyleLbl="revTx" presStyleIdx="1" presStyleCnt="3">
        <dgm:presLayoutVars>
          <dgm:chMax val="0"/>
          <dgm:chPref val="0"/>
          <dgm:bulletEnabled val="1"/>
        </dgm:presLayoutVars>
      </dgm:prSet>
      <dgm:spPr/>
    </dgm:pt>
    <dgm:pt modelId="{D2D91BF9-6E70-40A2-8CFF-BDD099F7BBC7}" type="pres">
      <dgm:prSet presAssocID="{611F5783-9FD1-403C-A4A3-9725CC996CF4}" presName="Image3" presStyleCnt="0"/>
      <dgm:spPr/>
    </dgm:pt>
    <dgm:pt modelId="{B3D782DD-1EDB-4118-A867-5A3D36FA7A78}" type="pres">
      <dgm:prSet presAssocID="{611F5783-9FD1-403C-A4A3-9725CC996CF4}"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4000" b="-24000"/>
          </a:stretch>
        </a:blipFill>
      </dgm:spPr>
    </dgm:pt>
    <dgm:pt modelId="{9BB547E4-F600-4224-86C7-5F44CD1BFE9D}" type="pres">
      <dgm:prSet presAssocID="{611F5783-9FD1-403C-A4A3-9725CC996CF4}" presName="Child3" presStyleLbl="revTx" presStyleIdx="2" presStyleCnt="3">
        <dgm:presLayoutVars>
          <dgm:chMax val="0"/>
          <dgm:chPref val="0"/>
          <dgm:bulletEnabled val="1"/>
        </dgm:presLayoutVars>
      </dgm:prSet>
      <dgm:spPr/>
    </dgm:pt>
  </dgm:ptLst>
  <dgm:cxnLst>
    <dgm:cxn modelId="{7303C718-CB7B-4F6F-BEE1-2BFB3C233A89}" srcId="{02D4F942-928D-4946-8855-95522D60402D}" destId="{B663E105-BF13-4942-809C-F7F8BD6DE29C}" srcOrd="0" destOrd="0" parTransId="{3BC95B34-8776-454E-BD06-998A49833EE7}" sibTransId="{A59F0B6E-88E1-4DF4-82A3-329F2431FE4D}"/>
    <dgm:cxn modelId="{A4D49C65-449F-4966-B684-83E7B6037EC1}" type="presOf" srcId="{B663E105-BF13-4942-809C-F7F8BD6DE29C}" destId="{D54F2A1A-2522-4E63-9A54-9A8C67AB1F38}" srcOrd="0" destOrd="0" presId="urn:microsoft.com/office/officeart/2011/layout/RadialPictureList"/>
    <dgm:cxn modelId="{C453DD49-2EB1-4E4D-9E26-17BAF6D723C6}" type="presOf" srcId="{3EEFB646-E168-4376-B9F0-4F44D589F7A6}" destId="{7DA300BA-AAFE-486A-90BA-9BFEC81E716E}" srcOrd="0" destOrd="0" presId="urn:microsoft.com/office/officeart/2011/layout/RadialPictureList"/>
    <dgm:cxn modelId="{370E884D-CFF5-4D84-9F46-77B4FD02CCEC}" srcId="{02D4F942-928D-4946-8855-95522D60402D}" destId="{611F5783-9FD1-403C-A4A3-9725CC996CF4}" srcOrd="2" destOrd="0" parTransId="{50107CDC-A425-4D1F-8E07-F6ADE5C031D6}" sibTransId="{FB6975DA-6C56-4CBB-8AD6-1F29D997D597}"/>
    <dgm:cxn modelId="{8DD50058-9174-4F4E-AE73-E5486F8F5832}" type="presOf" srcId="{02D775F1-88F5-4CD5-9036-EAE35B9A162A}" destId="{52046457-AAEA-4F6D-8A89-E13A324018C8}" srcOrd="0" destOrd="0" presId="urn:microsoft.com/office/officeart/2011/layout/RadialPictureList"/>
    <dgm:cxn modelId="{3F2E0782-EC9B-4BDF-8845-7394D6D1F9D8}" srcId="{02D4F942-928D-4946-8855-95522D60402D}" destId="{3EEFB646-E168-4376-B9F0-4F44D589F7A6}" srcOrd="1" destOrd="0" parTransId="{47150091-5234-4D5B-9DEE-6F0005562980}" sibTransId="{B3BB10AA-08C9-43CF-926B-71B247422098}"/>
    <dgm:cxn modelId="{D4DD89AB-4D2F-487B-8BD5-CBE0D6948566}" srcId="{02D775F1-88F5-4CD5-9036-EAE35B9A162A}" destId="{02D4F942-928D-4946-8855-95522D60402D}" srcOrd="0" destOrd="0" parTransId="{40D3327C-3B72-4DFA-845D-C2C339B7EC93}" sibTransId="{C9B46FB9-7267-4EF7-B1D0-BEBAF34B10B2}"/>
    <dgm:cxn modelId="{3CA8EBC2-052C-4CD7-AB6B-F5828343A5C1}" type="presOf" srcId="{02D4F942-928D-4946-8855-95522D60402D}" destId="{FD359FE8-5B28-4F5F-966A-7B72F5672ED2}" srcOrd="0" destOrd="0" presId="urn:microsoft.com/office/officeart/2011/layout/RadialPictureList"/>
    <dgm:cxn modelId="{FB5B33D0-9A01-4E00-A5C9-FE94C444DCFE}" type="presOf" srcId="{611F5783-9FD1-403C-A4A3-9725CC996CF4}" destId="{9BB547E4-F600-4224-86C7-5F44CD1BFE9D}" srcOrd="0" destOrd="0" presId="urn:microsoft.com/office/officeart/2011/layout/RadialPictureList"/>
    <dgm:cxn modelId="{F392992A-C47E-4493-87B9-9BFC5E6D09DA}" type="presParOf" srcId="{52046457-AAEA-4F6D-8A89-E13A324018C8}" destId="{FD359FE8-5B28-4F5F-966A-7B72F5672ED2}" srcOrd="0" destOrd="0" presId="urn:microsoft.com/office/officeart/2011/layout/RadialPictureList"/>
    <dgm:cxn modelId="{03793225-4CF2-432E-816B-EB860AA6A3F3}" type="presParOf" srcId="{52046457-AAEA-4F6D-8A89-E13A324018C8}" destId="{2E165DED-9333-40AE-B1AC-B047B74D50E6}" srcOrd="1" destOrd="0" presId="urn:microsoft.com/office/officeart/2011/layout/RadialPictureList"/>
    <dgm:cxn modelId="{BE5449DF-4F10-4EF9-8292-2D46287EDF84}" type="presParOf" srcId="{52046457-AAEA-4F6D-8A89-E13A324018C8}" destId="{38A917C4-FF0F-4852-97B6-46D085A82EBC}" srcOrd="2" destOrd="0" presId="urn:microsoft.com/office/officeart/2011/layout/RadialPictureList"/>
    <dgm:cxn modelId="{C3351876-2752-4CC2-B178-1E2AE36CA659}" type="presParOf" srcId="{52046457-AAEA-4F6D-8A89-E13A324018C8}" destId="{D54F2A1A-2522-4E63-9A54-9A8C67AB1F38}" srcOrd="3" destOrd="0" presId="urn:microsoft.com/office/officeart/2011/layout/RadialPictureList"/>
    <dgm:cxn modelId="{4DB36D62-372B-4B73-A254-411E2FAC135F}" type="presParOf" srcId="{52046457-AAEA-4F6D-8A89-E13A324018C8}" destId="{91725876-66A9-4F6F-B857-07CBD4AD1146}" srcOrd="4" destOrd="0" presId="urn:microsoft.com/office/officeart/2011/layout/RadialPictureList"/>
    <dgm:cxn modelId="{2A8D6DAF-953B-4D77-8526-4908096FE7D8}" type="presParOf" srcId="{91725876-66A9-4F6F-B857-07CBD4AD1146}" destId="{1E4D7954-F9F6-4E2D-AC0A-00D96A75099F}" srcOrd="0" destOrd="0" presId="urn:microsoft.com/office/officeart/2011/layout/RadialPictureList"/>
    <dgm:cxn modelId="{7CBDF57E-B15F-4318-AF34-C035FF5FEB8B}" type="presParOf" srcId="{52046457-AAEA-4F6D-8A89-E13A324018C8}" destId="{7DA300BA-AAFE-486A-90BA-9BFEC81E716E}" srcOrd="5" destOrd="0" presId="urn:microsoft.com/office/officeart/2011/layout/RadialPictureList"/>
    <dgm:cxn modelId="{3D0FB99F-2168-49B6-AB9B-09A9E0AAE83C}" type="presParOf" srcId="{52046457-AAEA-4F6D-8A89-E13A324018C8}" destId="{D2D91BF9-6E70-40A2-8CFF-BDD099F7BBC7}" srcOrd="6" destOrd="0" presId="urn:microsoft.com/office/officeart/2011/layout/RadialPictureList"/>
    <dgm:cxn modelId="{C825A0F6-6588-42B4-AABF-9D3EAAB82645}" type="presParOf" srcId="{D2D91BF9-6E70-40A2-8CFF-BDD099F7BBC7}" destId="{B3D782DD-1EDB-4118-A867-5A3D36FA7A78}" srcOrd="0" destOrd="0" presId="urn:microsoft.com/office/officeart/2011/layout/RadialPictureList"/>
    <dgm:cxn modelId="{219B36DD-EF04-48E8-B63E-B741DA1F91CD}" type="presParOf" srcId="{52046457-AAEA-4F6D-8A89-E13A324018C8}" destId="{9BB547E4-F600-4224-86C7-5F44CD1BFE9D}"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59FE8-5B28-4F5F-966A-7B72F5672ED2}">
      <dsp:nvSpPr>
        <dsp:cNvPr id="0" name=""/>
        <dsp:cNvSpPr/>
      </dsp:nvSpPr>
      <dsp:spPr>
        <a:xfrm>
          <a:off x="2007976" y="1197569"/>
          <a:ext cx="2153799" cy="21539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Climate Change: What if?</a:t>
          </a:r>
        </a:p>
      </dsp:txBody>
      <dsp:txXfrm>
        <a:off x="2323393" y="1513001"/>
        <a:ext cx="1522965" cy="1523041"/>
      </dsp:txXfrm>
    </dsp:sp>
    <dsp:sp modelId="{2E165DED-9333-40AE-B1AC-B047B74D50E6}">
      <dsp:nvSpPr>
        <dsp:cNvPr id="0" name=""/>
        <dsp:cNvSpPr/>
      </dsp:nvSpPr>
      <dsp:spPr>
        <a:xfrm>
          <a:off x="897292" y="0"/>
          <a:ext cx="4341704" cy="4525963"/>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A917C4-FF0F-4852-97B6-46D085A82EBC}">
      <dsp:nvSpPr>
        <dsp:cNvPr id="0" name=""/>
        <dsp:cNvSpPr/>
      </dsp:nvSpPr>
      <dsp:spPr>
        <a:xfrm>
          <a:off x="4094207" y="381538"/>
          <a:ext cx="1153798" cy="11541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F2A1A-2522-4E63-9A54-9A8C67AB1F38}">
      <dsp:nvSpPr>
        <dsp:cNvPr id="0" name=""/>
        <dsp:cNvSpPr/>
      </dsp:nvSpPr>
      <dsp:spPr>
        <a:xfrm>
          <a:off x="5335522" y="400095"/>
          <a:ext cx="1544403" cy="111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10000"/>
            </a:spcAft>
            <a:buNone/>
          </a:pPr>
          <a:r>
            <a:rPr lang="en-GB" sz="1900" kern="1200" dirty="0"/>
            <a:t>“Continue as normal”</a:t>
          </a:r>
        </a:p>
      </dsp:txBody>
      <dsp:txXfrm>
        <a:off x="5335522" y="400095"/>
        <a:ext cx="1544403" cy="1117007"/>
      </dsp:txXfrm>
    </dsp:sp>
    <dsp:sp modelId="{1E4D7954-F9F6-4E2D-AC0A-00D96A75099F}">
      <dsp:nvSpPr>
        <dsp:cNvPr id="0" name=""/>
        <dsp:cNvSpPr/>
      </dsp:nvSpPr>
      <dsp:spPr>
        <a:xfrm>
          <a:off x="4540154" y="1694520"/>
          <a:ext cx="1153798" cy="11541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A300BA-AAFE-486A-90BA-9BFEC81E716E}">
      <dsp:nvSpPr>
        <dsp:cNvPr id="0" name=""/>
        <dsp:cNvSpPr/>
      </dsp:nvSpPr>
      <dsp:spPr>
        <a:xfrm>
          <a:off x="5787903" y="1710814"/>
          <a:ext cx="1544403" cy="111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10000"/>
            </a:spcAft>
            <a:buNone/>
          </a:pPr>
          <a:r>
            <a:rPr lang="en-GB" sz="1900" kern="1200" dirty="0"/>
            <a:t>“Make changes to existing hard structures”</a:t>
          </a:r>
        </a:p>
      </dsp:txBody>
      <dsp:txXfrm>
        <a:off x="5787903" y="1710814"/>
        <a:ext cx="1544403" cy="1117007"/>
      </dsp:txXfrm>
    </dsp:sp>
    <dsp:sp modelId="{B3D782DD-1EDB-4118-A867-5A3D36FA7A78}">
      <dsp:nvSpPr>
        <dsp:cNvPr id="0" name=""/>
        <dsp:cNvSpPr/>
      </dsp:nvSpPr>
      <dsp:spPr>
        <a:xfrm>
          <a:off x="4094207" y="3026058"/>
          <a:ext cx="1153798" cy="115412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B547E4-F600-4224-86C7-5F44CD1BFE9D}">
      <dsp:nvSpPr>
        <dsp:cNvPr id="0" name=""/>
        <dsp:cNvSpPr/>
      </dsp:nvSpPr>
      <dsp:spPr>
        <a:xfrm>
          <a:off x="5335522" y="3049593"/>
          <a:ext cx="1544403" cy="111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10000"/>
            </a:spcAft>
            <a:buNone/>
          </a:pPr>
          <a:r>
            <a:rPr lang="en-GB" sz="1900" kern="1200" dirty="0"/>
            <a:t>“Employ active sustainable management strategies”</a:t>
          </a:r>
        </a:p>
      </dsp:txBody>
      <dsp:txXfrm>
        <a:off x="5335522" y="3049593"/>
        <a:ext cx="1544403" cy="111700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EC70F7-B94F-4344-8900-136AD3384E4F}" type="datetimeFigureOut">
              <a:rPr lang="en-US" smtClean="0"/>
              <a:t>2/26/2020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B8BB73-B2EA-084C-8D94-41A225697456}" type="slidenum">
              <a:rPr lang="en-US" smtClean="0"/>
              <a:t>‹#›</a:t>
            </a:fld>
            <a:endParaRPr lang="en-US"/>
          </a:p>
        </p:txBody>
      </p:sp>
    </p:spTree>
    <p:extLst>
      <p:ext uri="{BB962C8B-B14F-4D97-AF65-F5344CB8AC3E}">
        <p14:creationId xmlns:p14="http://schemas.microsoft.com/office/powerpoint/2010/main" val="1813191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3BEE9-BE80-41B4-8DC6-B1174791FA6F}" type="datetimeFigureOut">
              <a:rPr lang="en-GB" smtClean="0"/>
              <a:t>26/02/2020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163ED-8F92-4E17-A668-CE38F825F07E}" type="slidenum">
              <a:rPr lang="en-GB" smtClean="0"/>
              <a:t>‹#›</a:t>
            </a:fld>
            <a:endParaRPr lang="en-GB"/>
          </a:p>
        </p:txBody>
      </p:sp>
    </p:spTree>
    <p:extLst>
      <p:ext uri="{BB962C8B-B14F-4D97-AF65-F5344CB8AC3E}">
        <p14:creationId xmlns:p14="http://schemas.microsoft.com/office/powerpoint/2010/main" val="413471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4F3C4-2DCA-4E5B-830E-F9C7042B64AE}" type="slidenum">
              <a:rPr lang="en-US"/>
              <a:pPr/>
              <a:t>7</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AFE913-6ED7-1D46-827C-13C57CEC5B0E}" type="slidenum">
              <a:rPr lang="en-GB" altLang="en-US">
                <a:latin typeface="Calibri" charset="0"/>
              </a:rPr>
              <a:pPr/>
              <a:t>8</a:t>
            </a:fld>
            <a:endParaRPr lang="en-GB" altLang="en-US">
              <a:latin typeface="Calibri"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4674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28F8BE0C-2450-6C41-BB2C-FBE598A35AA6}" type="slidenum">
              <a:rPr lang="en-GB" altLang="en-US">
                <a:ea typeface="ＭＳ Ｐゴシック" charset="-128"/>
              </a:rPr>
              <a:pPr>
                <a:spcBef>
                  <a:spcPct val="0"/>
                </a:spcBef>
              </a:pPr>
              <a:t>9</a:t>
            </a:fld>
            <a:endParaRPr lang="en-GB" altLang="en-US">
              <a:ea typeface="ＭＳ Ｐゴシック" charset="-128"/>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90026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283596D1-EBC0-2648-9EE1-6E8F4B4DCA32}" type="slidenum">
              <a:rPr lang="en-GB" altLang="en-US">
                <a:ea typeface="ＭＳ Ｐゴシック" charset="-128"/>
              </a:rPr>
              <a:pPr>
                <a:spcBef>
                  <a:spcPct val="0"/>
                </a:spcBef>
              </a:pPr>
              <a:t>10</a:t>
            </a:fld>
            <a:endParaRPr lang="en-GB" altLang="en-US">
              <a:ea typeface="ＭＳ Ｐゴシック" charset="-128"/>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Tree>
    <p:extLst>
      <p:ext uri="{BB962C8B-B14F-4D97-AF65-F5344CB8AC3E}">
        <p14:creationId xmlns:p14="http://schemas.microsoft.com/office/powerpoint/2010/main" val="380456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283596D1-EBC0-2648-9EE1-6E8F4B4DCA32}" type="slidenum">
              <a:rPr lang="en-GB" altLang="en-US">
                <a:ea typeface="ＭＳ Ｐゴシック" charset="-128"/>
              </a:rPr>
              <a:pPr>
                <a:spcBef>
                  <a:spcPct val="0"/>
                </a:spcBef>
              </a:pPr>
              <a:t>11</a:t>
            </a:fld>
            <a:endParaRPr lang="en-GB" altLang="en-US">
              <a:ea typeface="ＭＳ Ｐゴシック" charset="-128"/>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Tree>
    <p:extLst>
      <p:ext uri="{BB962C8B-B14F-4D97-AF65-F5344CB8AC3E}">
        <p14:creationId xmlns:p14="http://schemas.microsoft.com/office/powerpoint/2010/main" val="132794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B117B2-EA44-402C-883C-16998E879144}"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606130-1F0F-45F9-B861-45755CEA181D}" type="slidenum">
              <a:rPr lang="en-GB" smtClean="0"/>
              <a:t>‹#›</a:t>
            </a:fld>
            <a:endParaRPr lang="en-GB"/>
          </a:p>
        </p:txBody>
      </p:sp>
    </p:spTree>
    <p:extLst>
      <p:ext uri="{BB962C8B-B14F-4D97-AF65-F5344CB8AC3E}">
        <p14:creationId xmlns:p14="http://schemas.microsoft.com/office/powerpoint/2010/main" val="317990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B117B2-EA44-402C-883C-16998E879144}"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606130-1F0F-45F9-B861-45755CEA181D}" type="slidenum">
              <a:rPr lang="en-GB" smtClean="0"/>
              <a:t>‹#›</a:t>
            </a:fld>
            <a:endParaRPr lang="en-GB"/>
          </a:p>
        </p:txBody>
      </p:sp>
    </p:spTree>
    <p:extLst>
      <p:ext uri="{BB962C8B-B14F-4D97-AF65-F5344CB8AC3E}">
        <p14:creationId xmlns:p14="http://schemas.microsoft.com/office/powerpoint/2010/main" val="364845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B117B2-EA44-402C-883C-16998E879144}"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606130-1F0F-45F9-B861-45755CEA181D}" type="slidenum">
              <a:rPr lang="en-GB" smtClean="0"/>
              <a:t>‹#›</a:t>
            </a:fld>
            <a:endParaRPr lang="en-GB"/>
          </a:p>
        </p:txBody>
      </p:sp>
    </p:spTree>
    <p:extLst>
      <p:ext uri="{BB962C8B-B14F-4D97-AF65-F5344CB8AC3E}">
        <p14:creationId xmlns:p14="http://schemas.microsoft.com/office/powerpoint/2010/main" val="217293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B117B2-EA44-402C-883C-16998E879144}"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606130-1F0F-45F9-B861-45755CEA181D}" type="slidenum">
              <a:rPr lang="en-GB" smtClean="0"/>
              <a:t>‹#›</a:t>
            </a:fld>
            <a:endParaRPr lang="en-GB"/>
          </a:p>
        </p:txBody>
      </p:sp>
    </p:spTree>
    <p:extLst>
      <p:ext uri="{BB962C8B-B14F-4D97-AF65-F5344CB8AC3E}">
        <p14:creationId xmlns:p14="http://schemas.microsoft.com/office/powerpoint/2010/main" val="415108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B117B2-EA44-402C-883C-16998E879144}"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606130-1F0F-45F9-B861-45755CEA181D}" type="slidenum">
              <a:rPr lang="en-GB" smtClean="0"/>
              <a:t>‹#›</a:t>
            </a:fld>
            <a:endParaRPr lang="en-GB"/>
          </a:p>
        </p:txBody>
      </p:sp>
    </p:spTree>
    <p:extLst>
      <p:ext uri="{BB962C8B-B14F-4D97-AF65-F5344CB8AC3E}">
        <p14:creationId xmlns:p14="http://schemas.microsoft.com/office/powerpoint/2010/main" val="2737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B117B2-EA44-402C-883C-16998E879144}"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606130-1F0F-45F9-B861-45755CEA181D}" type="slidenum">
              <a:rPr lang="en-GB" smtClean="0"/>
              <a:t>‹#›</a:t>
            </a:fld>
            <a:endParaRPr lang="en-GB"/>
          </a:p>
        </p:txBody>
      </p:sp>
    </p:spTree>
    <p:extLst>
      <p:ext uri="{BB962C8B-B14F-4D97-AF65-F5344CB8AC3E}">
        <p14:creationId xmlns:p14="http://schemas.microsoft.com/office/powerpoint/2010/main" val="344079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B117B2-EA44-402C-883C-16998E879144}" type="datetimeFigureOut">
              <a:rPr lang="en-GB" smtClean="0"/>
              <a:t>26/02/2020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606130-1F0F-45F9-B861-45755CEA181D}" type="slidenum">
              <a:rPr lang="en-GB" smtClean="0"/>
              <a:t>‹#›</a:t>
            </a:fld>
            <a:endParaRPr lang="en-GB"/>
          </a:p>
        </p:txBody>
      </p:sp>
    </p:spTree>
    <p:extLst>
      <p:ext uri="{BB962C8B-B14F-4D97-AF65-F5344CB8AC3E}">
        <p14:creationId xmlns:p14="http://schemas.microsoft.com/office/powerpoint/2010/main" val="25340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B117B2-EA44-402C-883C-16998E879144}" type="datetimeFigureOut">
              <a:rPr lang="en-GB" smtClean="0"/>
              <a:t>26/02/2020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606130-1F0F-45F9-B861-45755CEA181D}" type="slidenum">
              <a:rPr lang="en-GB" smtClean="0"/>
              <a:t>‹#›</a:t>
            </a:fld>
            <a:endParaRPr lang="en-GB"/>
          </a:p>
        </p:txBody>
      </p:sp>
    </p:spTree>
    <p:extLst>
      <p:ext uri="{BB962C8B-B14F-4D97-AF65-F5344CB8AC3E}">
        <p14:creationId xmlns:p14="http://schemas.microsoft.com/office/powerpoint/2010/main" val="271119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117B2-EA44-402C-883C-16998E879144}" type="datetimeFigureOut">
              <a:rPr lang="en-GB" smtClean="0"/>
              <a:t>26/02/2020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606130-1F0F-45F9-B861-45755CEA181D}" type="slidenum">
              <a:rPr lang="en-GB" smtClean="0"/>
              <a:t>‹#›</a:t>
            </a:fld>
            <a:endParaRPr lang="en-GB"/>
          </a:p>
        </p:txBody>
      </p:sp>
    </p:spTree>
    <p:extLst>
      <p:ext uri="{BB962C8B-B14F-4D97-AF65-F5344CB8AC3E}">
        <p14:creationId xmlns:p14="http://schemas.microsoft.com/office/powerpoint/2010/main" val="69170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B117B2-EA44-402C-883C-16998E879144}"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606130-1F0F-45F9-B861-45755CEA181D}" type="slidenum">
              <a:rPr lang="en-GB" smtClean="0"/>
              <a:t>‹#›</a:t>
            </a:fld>
            <a:endParaRPr lang="en-GB"/>
          </a:p>
        </p:txBody>
      </p:sp>
    </p:spTree>
    <p:extLst>
      <p:ext uri="{BB962C8B-B14F-4D97-AF65-F5344CB8AC3E}">
        <p14:creationId xmlns:p14="http://schemas.microsoft.com/office/powerpoint/2010/main" val="358930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B117B2-EA44-402C-883C-16998E879144}"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606130-1F0F-45F9-B861-45755CEA181D}" type="slidenum">
              <a:rPr lang="en-GB" smtClean="0"/>
              <a:t>‹#›</a:t>
            </a:fld>
            <a:endParaRPr lang="en-GB"/>
          </a:p>
        </p:txBody>
      </p:sp>
    </p:spTree>
    <p:extLst>
      <p:ext uri="{BB962C8B-B14F-4D97-AF65-F5344CB8AC3E}">
        <p14:creationId xmlns:p14="http://schemas.microsoft.com/office/powerpoint/2010/main" val="210540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117B2-EA44-402C-883C-16998E879144}" type="datetimeFigureOut">
              <a:rPr lang="en-GB" smtClean="0"/>
              <a:t>26/02/2020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06130-1F0F-45F9-B861-45755CEA181D}" type="slidenum">
              <a:rPr lang="en-GB" smtClean="0"/>
              <a:t>‹#›</a:t>
            </a:fld>
            <a:endParaRPr lang="en-GB"/>
          </a:p>
        </p:txBody>
      </p:sp>
    </p:spTree>
    <p:extLst>
      <p:ext uri="{BB962C8B-B14F-4D97-AF65-F5344CB8AC3E}">
        <p14:creationId xmlns:p14="http://schemas.microsoft.com/office/powerpoint/2010/main" val="24073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bc.co.uk/news/uk-england-humber-3393952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estream.godalming.ac.uk/View.aspx?ID=4586~4x~8zS48MtV"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bc.co.uk/iplayer/episode/p083cd51/on-the-ground-coastal-erosion-the-homes-lost-to-the-sea" TargetMode="External"/><Relationship Id="rId2" Type="http://schemas.openxmlformats.org/officeDocument/2006/relationships/hyperlink" Target="https://www.alevelgeography.com/mapplet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bbc.co.uk/education/clips/z8jfb9q" TargetMode="External"/><Relationship Id="rId4" Type="http://schemas.openxmlformats.org/officeDocument/2006/relationships/hyperlink" Target="http://estream.godalming.ac.uk/View.aspx?ID=4586~4x~8zS48Mt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78" y="0"/>
            <a:ext cx="9174378" cy="1628800"/>
          </a:xfrm>
        </p:spPr>
        <p:style>
          <a:lnRef idx="3">
            <a:schemeClr val="lt1"/>
          </a:lnRef>
          <a:fillRef idx="1">
            <a:schemeClr val="accent1"/>
          </a:fillRef>
          <a:effectRef idx="1">
            <a:schemeClr val="accent1"/>
          </a:effectRef>
          <a:fontRef idx="minor">
            <a:schemeClr val="lt1"/>
          </a:fontRef>
        </p:style>
        <p:txBody>
          <a:bodyPr>
            <a:noAutofit/>
          </a:bodyPr>
          <a:lstStyle/>
          <a:p>
            <a:pPr eaLnBrk="1" hangingPunct="1"/>
            <a:r>
              <a:rPr lang="en-GB" altLang="x-none" sz="2800" dirty="0">
                <a:solidFill>
                  <a:srgbClr val="FFFFFF"/>
                </a:solidFill>
                <a:latin typeface="Arial" charset="0"/>
                <a:ea typeface="Arial" charset="0"/>
                <a:cs typeface="Arial" charset="0"/>
              </a:rPr>
              <a:t>Sustainable Approaches to Coastal Flood Risk and Coastal Erosion Management along the Holderness, UK</a:t>
            </a:r>
          </a:p>
        </p:txBody>
      </p:sp>
      <p:sp>
        <p:nvSpPr>
          <p:cNvPr id="3" name="Subtitle 2"/>
          <p:cNvSpPr>
            <a:spLocks noGrp="1"/>
          </p:cNvSpPr>
          <p:nvPr>
            <p:ph type="subTitle" idx="1"/>
          </p:nvPr>
        </p:nvSpPr>
        <p:spPr>
          <a:xfrm>
            <a:off x="0" y="1916832"/>
            <a:ext cx="9144000" cy="2448272"/>
          </a:xfrm>
        </p:spPr>
        <p:style>
          <a:lnRef idx="3">
            <a:schemeClr val="lt1"/>
          </a:lnRef>
          <a:fillRef idx="1">
            <a:schemeClr val="accent6"/>
          </a:fillRef>
          <a:effectRef idx="1">
            <a:schemeClr val="accent6"/>
          </a:effectRef>
          <a:fontRef idx="minor">
            <a:schemeClr val="lt1"/>
          </a:fontRef>
        </p:style>
        <p:txBody>
          <a:bodyPr>
            <a:noAutofit/>
          </a:bodyPr>
          <a:lstStyle/>
          <a:p>
            <a:pPr algn="l"/>
            <a:r>
              <a:rPr lang="en-US" sz="2000" b="1" dirty="0">
                <a:solidFill>
                  <a:schemeClr val="bg1"/>
                </a:solidFill>
              </a:rPr>
              <a:t>You have begun your research on the Holderness coastline as your local scale case study in the UK.  You should be able to use the information gathered so far, and below:</a:t>
            </a:r>
            <a:endParaRPr lang="en-GB" sz="2000" b="1" dirty="0">
              <a:solidFill>
                <a:schemeClr val="bg1"/>
              </a:solidFill>
            </a:endParaRPr>
          </a:p>
          <a:p>
            <a:pPr marL="285750" indent="-285750" algn="l">
              <a:buFont typeface="Arial" panose="020B0604020202020204" pitchFamily="34" charset="0"/>
              <a:buChar char="•"/>
            </a:pPr>
            <a:r>
              <a:rPr lang="en-GB" altLang="x-none" sz="1800" dirty="0">
                <a:solidFill>
                  <a:srgbClr val="FFFFFF"/>
                </a:solidFill>
                <a:latin typeface="Arial" charset="0"/>
                <a:ea typeface="Arial" charset="0"/>
                <a:cs typeface="Arial" charset="0"/>
              </a:rPr>
              <a:t>to </a:t>
            </a:r>
            <a:r>
              <a:rPr lang="en-GB" altLang="en-US" sz="1800" dirty="0">
                <a:solidFill>
                  <a:srgbClr val="FFFFFF"/>
                </a:solidFill>
                <a:latin typeface="Arial" panose="020B0604020202020204" pitchFamily="34" charset="0"/>
                <a:ea typeface="ＭＳ Ｐゴシック" panose="020B0600070205080204" pitchFamily="34" charset="-128"/>
              </a:rPr>
              <a:t>understand human intervention in coastal landscapes</a:t>
            </a:r>
          </a:p>
          <a:p>
            <a:pPr marL="285750" indent="-285750" algn="l">
              <a:buFont typeface="Arial" panose="020B0604020202020204" pitchFamily="34" charset="0"/>
              <a:buChar char="•"/>
            </a:pPr>
            <a:r>
              <a:rPr lang="en-GB" altLang="en-US" sz="1800" dirty="0">
                <a:solidFill>
                  <a:srgbClr val="FFFFFF"/>
                </a:solidFill>
                <a:latin typeface="Arial" panose="020B0604020202020204" pitchFamily="34" charset="0"/>
                <a:ea typeface="ＭＳ Ｐゴシック" panose="020B0600070205080204" pitchFamily="34" charset="-128"/>
              </a:rPr>
              <a:t>to understand sustainable approaches to flood risk and erosion management</a:t>
            </a:r>
            <a:endParaRPr lang="en-GB" altLang="en-US" sz="1800" dirty="0">
              <a:solidFill>
                <a:schemeClr val="bg1"/>
              </a:solidFill>
              <a:latin typeface="Arial" panose="020B0604020202020204" pitchFamily="34" charset="0"/>
              <a:ea typeface="ＭＳ Ｐゴシック" panose="020B0600070205080204" pitchFamily="34" charset="-128"/>
            </a:endParaRPr>
          </a:p>
          <a:p>
            <a:pPr marL="285750" indent="-285750" algn="l">
              <a:buFont typeface="Arial" panose="020B0604020202020204" pitchFamily="34" charset="0"/>
              <a:buChar char="•"/>
            </a:pPr>
            <a:r>
              <a:rPr lang="en-GB" altLang="x-none" sz="1800" dirty="0">
                <a:solidFill>
                  <a:srgbClr val="FFFFFF"/>
                </a:solidFill>
                <a:latin typeface="Arial" charset="0"/>
                <a:ea typeface="Arial" charset="0"/>
                <a:cs typeface="Arial" charset="0"/>
              </a:rPr>
              <a:t>to understand challenges represented in sustainable management at the Holderness Coast</a:t>
            </a:r>
          </a:p>
          <a:p>
            <a:pPr algn="l" eaLnBrk="1" hangingPunct="1">
              <a:buFont typeface="Arial" charset="0"/>
              <a:buChar char="•"/>
            </a:pPr>
            <a:endParaRPr lang="en-GB" altLang="x-none" sz="2100" dirty="0">
              <a:solidFill>
                <a:schemeClr val="bg1"/>
              </a:solidFill>
              <a:latin typeface="Arial" charset="0"/>
              <a:ea typeface="Arial" charset="0"/>
              <a:cs typeface="Arial" charset="0"/>
            </a:endParaRPr>
          </a:p>
        </p:txBody>
      </p:sp>
      <p:sp>
        <p:nvSpPr>
          <p:cNvPr id="4" name="TextBox 3"/>
          <p:cNvSpPr txBox="1"/>
          <p:nvPr/>
        </p:nvSpPr>
        <p:spPr>
          <a:xfrm>
            <a:off x="467544" y="5013176"/>
            <a:ext cx="2420008" cy="154657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eaLnBrk="1" hangingPunct="1">
              <a:defRPr/>
            </a:pPr>
            <a:r>
              <a:rPr lang="en-GB" sz="1350" b="1" u="sng" dirty="0">
                <a:latin typeface="Arial" charset="0"/>
                <a:ea typeface="Arial" charset="0"/>
                <a:cs typeface="Arial" charset="0"/>
              </a:rPr>
              <a:t>Key words</a:t>
            </a:r>
            <a:r>
              <a:rPr lang="en-GB" sz="1350" dirty="0">
                <a:latin typeface="Arial" charset="0"/>
                <a:ea typeface="Arial" charset="0"/>
                <a:cs typeface="Arial" charset="0"/>
              </a:rPr>
              <a:t>:</a:t>
            </a:r>
          </a:p>
          <a:p>
            <a:pPr>
              <a:defRPr/>
            </a:pPr>
            <a:r>
              <a:rPr lang="en-GB" sz="1350" dirty="0">
                <a:latin typeface="Arial" charset="0"/>
                <a:ea typeface="Arial" charset="0"/>
                <a:cs typeface="Arial" charset="0"/>
              </a:rPr>
              <a:t>Hard engineering</a:t>
            </a:r>
          </a:p>
          <a:p>
            <a:pPr>
              <a:defRPr/>
            </a:pPr>
            <a:r>
              <a:rPr lang="en-GB" sz="1350" dirty="0">
                <a:latin typeface="Arial" charset="0"/>
                <a:ea typeface="Arial" charset="0"/>
                <a:cs typeface="Arial" charset="0"/>
              </a:rPr>
              <a:t>Soft engineering</a:t>
            </a:r>
          </a:p>
          <a:p>
            <a:pPr eaLnBrk="1" hangingPunct="1">
              <a:defRPr/>
            </a:pPr>
            <a:r>
              <a:rPr lang="en-GB" sz="1350" dirty="0">
                <a:latin typeface="Arial" charset="0"/>
                <a:ea typeface="Arial" charset="0"/>
                <a:cs typeface="Arial" charset="0"/>
              </a:rPr>
              <a:t>Cost-benefit analysis</a:t>
            </a:r>
          </a:p>
          <a:p>
            <a:pPr eaLnBrk="1" hangingPunct="1">
              <a:defRPr/>
            </a:pPr>
            <a:r>
              <a:rPr lang="en-GB" sz="1350" dirty="0">
                <a:latin typeface="Arial" charset="0"/>
                <a:ea typeface="Arial" charset="0"/>
                <a:cs typeface="Arial" charset="0"/>
              </a:rPr>
              <a:t>Integrated Coastal Zone Management</a:t>
            </a:r>
          </a:p>
          <a:p>
            <a:pPr eaLnBrk="1" hangingPunct="1">
              <a:defRPr/>
            </a:pPr>
            <a:r>
              <a:rPr lang="en-GB" sz="1350" dirty="0">
                <a:latin typeface="Arial" charset="0"/>
                <a:ea typeface="Arial" charset="0"/>
                <a:cs typeface="Arial" charset="0"/>
              </a:rPr>
              <a:t>Coastal system</a:t>
            </a:r>
          </a:p>
        </p:txBody>
      </p:sp>
      <p:sp>
        <p:nvSpPr>
          <p:cNvPr id="5" name="TextBox 4"/>
          <p:cNvSpPr txBox="1"/>
          <p:nvPr/>
        </p:nvSpPr>
        <p:spPr>
          <a:xfrm>
            <a:off x="3919377" y="5013176"/>
            <a:ext cx="5224623" cy="15465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r>
              <a:rPr lang="en-GB" altLang="x-none" sz="1575" b="1" u="sng" dirty="0">
                <a:solidFill>
                  <a:srgbClr val="FFFFFF"/>
                </a:solidFill>
                <a:latin typeface="Arial" charset="0"/>
                <a:ea typeface="Arial" charset="0"/>
                <a:cs typeface="Arial" charset="0"/>
              </a:rPr>
              <a:t>Concept Checker</a:t>
            </a:r>
            <a:r>
              <a:rPr lang="en-GB" altLang="x-none" sz="1575" dirty="0">
                <a:solidFill>
                  <a:srgbClr val="FFFFFF"/>
                </a:solidFill>
                <a:latin typeface="Arial" charset="0"/>
                <a:ea typeface="Arial" charset="0"/>
                <a:cs typeface="Arial" charset="0"/>
              </a:rPr>
              <a:t>:</a:t>
            </a:r>
          </a:p>
          <a:p>
            <a:pPr eaLnBrk="1" hangingPunct="1">
              <a:buFont typeface="Wingdings" charset="2"/>
              <a:buChar char="q"/>
            </a:pPr>
            <a:r>
              <a:rPr lang="en-GB" altLang="x-none" sz="1575" b="1" dirty="0">
                <a:solidFill>
                  <a:srgbClr val="FFFFFF"/>
                </a:solidFill>
                <a:latin typeface="Arial" charset="0"/>
                <a:ea typeface="Arial" charset="0"/>
                <a:cs typeface="Arial" charset="0"/>
              </a:rPr>
              <a:t>The concept of the coastal system at the local scale</a:t>
            </a:r>
          </a:p>
          <a:p>
            <a:pPr eaLnBrk="1" hangingPunct="1">
              <a:buFont typeface="Wingdings" charset="2"/>
              <a:buChar char="q"/>
            </a:pPr>
            <a:endParaRPr lang="en-GB" altLang="x-none" sz="1575" b="1" dirty="0">
              <a:solidFill>
                <a:srgbClr val="FFFFFF"/>
              </a:solidFill>
              <a:latin typeface="Arial" charset="0"/>
              <a:ea typeface="Arial" charset="0"/>
              <a:cs typeface="Arial" charset="0"/>
            </a:endParaRPr>
          </a:p>
          <a:p>
            <a:pPr>
              <a:buFont typeface="Wingdings" charset="2"/>
              <a:buChar char="q"/>
            </a:pPr>
            <a:r>
              <a:rPr lang="en-GB" altLang="x-none" sz="1575" b="1" dirty="0">
                <a:solidFill>
                  <a:srgbClr val="FFFFFF"/>
                </a:solidFill>
                <a:latin typeface="Arial" charset="0"/>
                <a:ea typeface="Arial" charset="0"/>
                <a:cs typeface="Arial" charset="0"/>
              </a:rPr>
              <a:t>The concept of sustainable management</a:t>
            </a:r>
          </a:p>
          <a:p>
            <a:pPr>
              <a:buFont typeface="Wingdings" charset="2"/>
              <a:buChar char="q"/>
            </a:pPr>
            <a:endParaRPr lang="en-GB" altLang="x-none" sz="1575" b="1"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181463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
          <p:cNvSpPr>
            <a:spLocks noGrp="1" noChangeArrowheads="1"/>
          </p:cNvSpPr>
          <p:nvPr>
            <p:ph type="title"/>
          </p:nvPr>
        </p:nvSpPr>
        <p:spPr>
          <a:xfrm>
            <a:off x="107504" y="-104573"/>
            <a:ext cx="9145016" cy="1143000"/>
          </a:xfrm>
          <a:noFill/>
        </p:spPr>
        <p:txBody>
          <a:bodyPr/>
          <a:lstStyle/>
          <a:p>
            <a:pPr algn="l" eaLnBrk="1" hangingPunct="1"/>
            <a:r>
              <a:rPr lang="en-GB" altLang="en-US" sz="2800" dirty="0">
                <a:solidFill>
                  <a:srgbClr val="3366FF"/>
                </a:solidFill>
                <a:latin typeface="Arial" panose="020B0604020202020204" pitchFamily="34" charset="0"/>
                <a:ea typeface="ＭＳ Ｐゴシック" charset="-128"/>
                <a:cs typeface="Arial" panose="020B0604020202020204" pitchFamily="34" charset="0"/>
              </a:rPr>
              <a:t>Sustainable Approaches: A Shoreline Management Plan</a:t>
            </a:r>
          </a:p>
        </p:txBody>
      </p:sp>
      <p:sp>
        <p:nvSpPr>
          <p:cNvPr id="101387" name="Text Box 11"/>
          <p:cNvSpPr txBox="1">
            <a:spLocks noChangeArrowheads="1"/>
          </p:cNvSpPr>
          <p:nvPr/>
        </p:nvSpPr>
        <p:spPr bwMode="auto">
          <a:xfrm>
            <a:off x="-27147" y="1026709"/>
            <a:ext cx="55352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GB" altLang="en-US" sz="1400" dirty="0">
                <a:ea typeface="ＭＳ Ｐゴシック" charset="-128"/>
              </a:rPr>
              <a:t>More recent concerns at </a:t>
            </a:r>
            <a:r>
              <a:rPr lang="en-GB" altLang="en-US" sz="1400" dirty="0" err="1">
                <a:ea typeface="ＭＳ Ｐゴシック" charset="-128"/>
              </a:rPr>
              <a:t>Mappleton</a:t>
            </a:r>
            <a:r>
              <a:rPr lang="en-GB" altLang="en-US" sz="1400" dirty="0">
                <a:ea typeface="ＭＳ Ｐゴシック" charset="-128"/>
              </a:rPr>
              <a:t> (wave refraction on headland area), for example, require decisions to be made about coastal protection at a strategic level </a:t>
            </a:r>
            <a:r>
              <a:rPr lang="en-US" altLang="en-US" sz="1400" u="sng" dirty="0">
                <a:latin typeface="Arial" charset="0"/>
                <a:ea typeface="ＭＳ Ｐゴシック" charset="-128"/>
                <a:hlinkClick r:id="rId3"/>
              </a:rPr>
              <a:t>http://www.bbc.co.uk/news/uk-england-humber-33939525</a:t>
            </a:r>
            <a:r>
              <a:rPr lang="en-US" altLang="en-US" sz="1400" dirty="0">
                <a:latin typeface="Arial" charset="0"/>
                <a:ea typeface="ＭＳ Ｐゴシック" charset="-128"/>
              </a:rPr>
              <a:t>  - more recent issues 2015</a:t>
            </a:r>
          </a:p>
        </p:txBody>
      </p:sp>
      <p:sp>
        <p:nvSpPr>
          <p:cNvPr id="27651" name="Rectangle 13"/>
          <p:cNvSpPr>
            <a:spLocks noChangeArrowheads="1"/>
          </p:cNvSpPr>
          <p:nvPr/>
        </p:nvSpPr>
        <p:spPr bwMode="auto">
          <a:xfrm>
            <a:off x="-36512" y="730019"/>
            <a:ext cx="418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GB" altLang="en-US" sz="1800" b="1" dirty="0">
                <a:solidFill>
                  <a:srgbClr val="FF0000"/>
                </a:solidFill>
                <a:ea typeface="ＭＳ Ｐゴシック" charset="-128"/>
              </a:rPr>
              <a:t>Coastal management issues and decisions</a:t>
            </a:r>
          </a:p>
        </p:txBody>
      </p:sp>
      <p:sp>
        <p:nvSpPr>
          <p:cNvPr id="2" name="Rectangle 1">
            <a:extLst>
              <a:ext uri="{FF2B5EF4-FFF2-40B4-BE49-F238E27FC236}">
                <a16:creationId xmlns:a16="http://schemas.microsoft.com/office/drawing/2014/main" id="{C54DF76C-9BAA-495C-B23D-1CBE86A39D3A}"/>
              </a:ext>
            </a:extLst>
          </p:cNvPr>
          <p:cNvSpPr/>
          <p:nvPr/>
        </p:nvSpPr>
        <p:spPr>
          <a:xfrm>
            <a:off x="22744" y="2204864"/>
            <a:ext cx="5280235" cy="3970318"/>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Flamborough</a:t>
            </a:r>
            <a:r>
              <a:rPr lang="en-US" dirty="0">
                <a:latin typeface="Arial" panose="020B0604020202020204" pitchFamily="34" charset="0"/>
                <a:cs typeface="Arial" panose="020B0604020202020204" pitchFamily="34" charset="0"/>
              </a:rPr>
              <a:t> Head to </a:t>
            </a:r>
            <a:r>
              <a:rPr lang="en-US" dirty="0" err="1">
                <a:latin typeface="Arial" panose="020B0604020202020204" pitchFamily="34" charset="0"/>
                <a:cs typeface="Arial" panose="020B0604020202020204" pitchFamily="34" charset="0"/>
              </a:rPr>
              <a:t>Gibraltor</a:t>
            </a:r>
            <a:r>
              <a:rPr lang="en-US" dirty="0">
                <a:latin typeface="Arial" panose="020B0604020202020204" pitchFamily="34" charset="0"/>
                <a:cs typeface="Arial" panose="020B0604020202020204" pitchFamily="34" charset="0"/>
              </a:rPr>
              <a:t> Point Shoreline Management Plan sets out the policy for managing the coastline and responding to coastal erosion (and flood risks) over the next </a:t>
            </a:r>
            <a:r>
              <a:rPr lang="en-US" b="1" dirty="0">
                <a:latin typeface="Arial" panose="020B0604020202020204" pitchFamily="34" charset="0"/>
                <a:cs typeface="Arial" panose="020B0604020202020204" pitchFamily="34" charset="0"/>
              </a:rPr>
              <a:t>100 years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assesses the potential erosion and flood risks along sections of the coast, and then identifies </a:t>
            </a:r>
            <a:r>
              <a:rPr lang="en-US" b="1" u="sng" dirty="0">
                <a:latin typeface="Arial" panose="020B0604020202020204" pitchFamily="34" charset="0"/>
                <a:cs typeface="Arial" panose="020B0604020202020204" pitchFamily="34" charset="0"/>
              </a:rPr>
              <a:t>sustainable</a:t>
            </a:r>
            <a:r>
              <a:rPr lang="en-US" b="1" dirty="0">
                <a:latin typeface="Arial" panose="020B0604020202020204" pitchFamily="34" charset="0"/>
                <a:cs typeface="Arial" panose="020B0604020202020204" pitchFamily="34" charset="0"/>
              </a:rPr>
              <a:t> coastal </a:t>
            </a:r>
            <a:r>
              <a:rPr lang="en-US" b="1" dirty="0" err="1">
                <a:latin typeface="Arial" panose="020B0604020202020204" pitchFamily="34" charset="0"/>
                <a:cs typeface="Arial" panose="020B0604020202020204" pitchFamily="34" charset="0"/>
              </a:rPr>
              <a:t>defence</a:t>
            </a:r>
            <a:r>
              <a:rPr lang="en-US" b="1" dirty="0">
                <a:latin typeface="Arial" panose="020B0604020202020204" pitchFamily="34" charset="0"/>
                <a:cs typeface="Arial" panose="020B0604020202020204" pitchFamily="34" charset="0"/>
              </a:rPr>
              <a:t> and management options</a:t>
            </a:r>
            <a:r>
              <a:rPr lang="en-US" dirty="0">
                <a:latin typeface="Arial" panose="020B0604020202020204" pitchFamily="34" charset="0"/>
                <a:cs typeface="Arial" panose="020B0604020202020204" pitchFamily="34" charset="0"/>
              </a:rPr>
              <a:t>, which take into account the influences and needs of the human, natural and historic environments (including existing </a:t>
            </a:r>
            <a:r>
              <a:rPr lang="en-US" dirty="0" err="1">
                <a:latin typeface="Arial" panose="020B0604020202020204" pitchFamily="34" charset="0"/>
                <a:cs typeface="Arial" panose="020B0604020202020204" pitchFamily="34" charset="0"/>
              </a:rPr>
              <a:t>defences</a:t>
            </a:r>
            <a:r>
              <a:rPr lang="en-US" dirty="0">
                <a:latin typeface="Arial" panose="020B0604020202020204" pitchFamily="34" charset="0"/>
                <a:cs typeface="Arial" panose="020B0604020202020204" pitchFamily="34" charset="0"/>
              </a:rPr>
              <a:t> and adjacent coastal areas).</a:t>
            </a:r>
          </a:p>
          <a:p>
            <a:endParaRPr lang="en-US" dirty="0">
              <a:latin typeface="Arial" panose="020B0604020202020204" pitchFamily="34" charset="0"/>
              <a:cs typeface="Arial" panose="020B0604020202020204" pitchFamily="34" charset="0"/>
            </a:endParaRPr>
          </a:p>
        </p:txBody>
      </p:sp>
      <p:pic>
        <p:nvPicPr>
          <p:cNvPr id="10" name="Picture 1">
            <a:extLst>
              <a:ext uri="{FF2B5EF4-FFF2-40B4-BE49-F238E27FC236}">
                <a16:creationId xmlns:a16="http://schemas.microsoft.com/office/drawing/2014/main" id="{892CF771-BB37-49E4-B025-E354A92F4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787" y="914962"/>
            <a:ext cx="3456384" cy="569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553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
          <p:cNvSpPr>
            <a:spLocks noGrp="1" noChangeArrowheads="1"/>
          </p:cNvSpPr>
          <p:nvPr>
            <p:ph type="title"/>
          </p:nvPr>
        </p:nvSpPr>
        <p:spPr>
          <a:xfrm>
            <a:off x="107504" y="-104573"/>
            <a:ext cx="8424862" cy="1143000"/>
          </a:xfrm>
          <a:noFill/>
        </p:spPr>
        <p:txBody>
          <a:bodyPr/>
          <a:lstStyle/>
          <a:p>
            <a:pPr algn="l" eaLnBrk="1" hangingPunct="1"/>
            <a:r>
              <a:rPr lang="en-GB" altLang="en-US" sz="2800" dirty="0">
                <a:solidFill>
                  <a:srgbClr val="3366FF"/>
                </a:solidFill>
                <a:latin typeface="Arial" panose="020B0604020202020204" pitchFamily="34" charset="0"/>
                <a:ea typeface="ＭＳ Ｐゴシック" charset="-128"/>
                <a:cs typeface="Arial" panose="020B0604020202020204" pitchFamily="34" charset="0"/>
              </a:rPr>
              <a:t>Holderness Coast: Shoreline Management Plan</a:t>
            </a:r>
          </a:p>
        </p:txBody>
      </p:sp>
      <p:sp>
        <p:nvSpPr>
          <p:cNvPr id="27651" name="Rectangle 13"/>
          <p:cNvSpPr>
            <a:spLocks noChangeArrowheads="1"/>
          </p:cNvSpPr>
          <p:nvPr/>
        </p:nvSpPr>
        <p:spPr bwMode="auto">
          <a:xfrm>
            <a:off x="107504" y="884730"/>
            <a:ext cx="431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GB" altLang="en-US" sz="1800" b="1" dirty="0">
                <a:solidFill>
                  <a:srgbClr val="FF0000"/>
                </a:solidFill>
                <a:ea typeface="ＭＳ Ｐゴシック" charset="-128"/>
              </a:rPr>
              <a:t>Coastal management decisions for the SMP</a:t>
            </a:r>
          </a:p>
        </p:txBody>
      </p:sp>
      <p:pic>
        <p:nvPicPr>
          <p:cNvPr id="6" name="Picture 8">
            <a:extLst>
              <a:ext uri="{FF2B5EF4-FFF2-40B4-BE49-F238E27FC236}">
                <a16:creationId xmlns:a16="http://schemas.microsoft.com/office/drawing/2014/main" id="{630739EC-5C8E-4683-8FC6-07BF1F9EEC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5714"/>
          <a:stretch>
            <a:fillRect/>
          </a:stretch>
        </p:blipFill>
        <p:spPr bwMode="auto">
          <a:xfrm>
            <a:off x="5180864" y="1156615"/>
            <a:ext cx="37782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a:extLst>
              <a:ext uri="{FF2B5EF4-FFF2-40B4-BE49-F238E27FC236}">
                <a16:creationId xmlns:a16="http://schemas.microsoft.com/office/drawing/2014/main" id="{B2F884B2-4303-4EC2-A53F-4D39E513AB6B}"/>
              </a:ext>
            </a:extLst>
          </p:cNvPr>
          <p:cNvSpPr txBox="1">
            <a:spLocks noChangeArrowheads="1"/>
          </p:cNvSpPr>
          <p:nvPr/>
        </p:nvSpPr>
        <p:spPr bwMode="auto">
          <a:xfrm>
            <a:off x="84929" y="1412776"/>
            <a:ext cx="49688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GB" altLang="en-US" sz="1800" dirty="0"/>
              <a:t>Decisions can be taken using various types of assessments:</a:t>
            </a:r>
          </a:p>
          <a:p>
            <a:pPr eaLnBrk="1" hangingPunct="1">
              <a:spcBef>
                <a:spcPct val="0"/>
              </a:spcBef>
              <a:buFontTx/>
              <a:buNone/>
            </a:pPr>
            <a:endParaRPr lang="en-GB" altLang="en-US" sz="1800" dirty="0"/>
          </a:p>
          <a:p>
            <a:pPr eaLnBrk="1" hangingPunct="1">
              <a:spcBef>
                <a:spcPct val="0"/>
              </a:spcBef>
              <a:buFontTx/>
              <a:buNone/>
            </a:pPr>
            <a:r>
              <a:rPr lang="en-GB" altLang="en-US" sz="1800" dirty="0"/>
              <a:t>• </a:t>
            </a:r>
            <a:r>
              <a:rPr lang="en-GB" altLang="en-US" sz="1800" b="1" dirty="0"/>
              <a:t>Cost-benefit analysis </a:t>
            </a:r>
            <a:r>
              <a:rPr lang="en-GB" altLang="en-US" sz="1800" dirty="0"/>
              <a:t>considers the social and economic aspects of a strategy. The benefits of a scheme (new businesses or jobs and savings in lives and property) are divided by the costs of building and maintaining it.</a:t>
            </a:r>
          </a:p>
          <a:p>
            <a:pPr eaLnBrk="1" hangingPunct="1">
              <a:spcBef>
                <a:spcPct val="0"/>
              </a:spcBef>
              <a:buFontTx/>
              <a:buNone/>
            </a:pPr>
            <a:r>
              <a:rPr lang="en-GB" altLang="en-US" sz="1800" dirty="0"/>
              <a:t>• </a:t>
            </a:r>
            <a:r>
              <a:rPr lang="en-GB" altLang="en-US" sz="1800" b="1" dirty="0"/>
              <a:t>Environmental impact assessments </a:t>
            </a:r>
            <a:r>
              <a:rPr lang="en-GB" altLang="en-US" sz="1800" dirty="0"/>
              <a:t>try to assess the effects upon an area. </a:t>
            </a:r>
          </a:p>
          <a:p>
            <a:pPr eaLnBrk="1" hangingPunct="1">
              <a:spcBef>
                <a:spcPct val="0"/>
              </a:spcBef>
              <a:buFontTx/>
              <a:buNone/>
            </a:pPr>
            <a:r>
              <a:rPr lang="en-GB" altLang="en-US" sz="1800" dirty="0"/>
              <a:t>• </a:t>
            </a:r>
            <a:r>
              <a:rPr lang="en-GB" altLang="en-US" sz="1800" b="1" dirty="0"/>
              <a:t>Feasibility studies </a:t>
            </a:r>
            <a:r>
              <a:rPr lang="en-GB" altLang="en-US" sz="1800" dirty="0"/>
              <a:t>look at the technical merits of a particular scheme and site. Is the engineering planned suited to the local geology or coastal processes?</a:t>
            </a:r>
          </a:p>
          <a:p>
            <a:pPr eaLnBrk="1" hangingPunct="1">
              <a:spcBef>
                <a:spcPct val="0"/>
              </a:spcBef>
              <a:buFontTx/>
              <a:buNone/>
            </a:pPr>
            <a:r>
              <a:rPr lang="en-GB" altLang="en-US" sz="1800" dirty="0"/>
              <a:t>• </a:t>
            </a:r>
            <a:r>
              <a:rPr lang="en-GB" altLang="en-US" sz="1800" b="1" dirty="0"/>
              <a:t>Risk assessment </a:t>
            </a:r>
            <a:r>
              <a:rPr lang="en-GB" altLang="en-US" sz="1800" dirty="0"/>
              <a:t>involves taking decisions in the light of the likely recurrence interval and what is at risk. </a:t>
            </a:r>
          </a:p>
        </p:txBody>
      </p:sp>
      <p:sp>
        <p:nvSpPr>
          <p:cNvPr id="8" name="Text Box 12">
            <a:extLst>
              <a:ext uri="{FF2B5EF4-FFF2-40B4-BE49-F238E27FC236}">
                <a16:creationId xmlns:a16="http://schemas.microsoft.com/office/drawing/2014/main" id="{4FFE205D-6E41-4631-9FBC-129ADCFEEA1E}"/>
              </a:ext>
            </a:extLst>
          </p:cNvPr>
          <p:cNvSpPr txBox="1">
            <a:spLocks noChangeArrowheads="1"/>
          </p:cNvSpPr>
          <p:nvPr/>
        </p:nvSpPr>
        <p:spPr bwMode="auto">
          <a:xfrm>
            <a:off x="5377714" y="4653136"/>
            <a:ext cx="33845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50000"/>
              </a:spcBef>
              <a:buFontTx/>
              <a:buNone/>
            </a:pPr>
            <a:r>
              <a:rPr lang="en-GB" altLang="en-US" sz="1400" i="1" dirty="0"/>
              <a:t>Setting up a shoreline management plan.</a:t>
            </a:r>
          </a:p>
          <a:p>
            <a:pPr algn="ctr" eaLnBrk="1" hangingPunct="1">
              <a:spcBef>
                <a:spcPct val="0"/>
              </a:spcBef>
              <a:buFontTx/>
              <a:buNone/>
            </a:pPr>
            <a:r>
              <a:rPr lang="en-GB" altLang="en-US" sz="1600" b="1" dirty="0"/>
              <a:t>Shoreline management plans </a:t>
            </a:r>
            <a:r>
              <a:rPr lang="en-GB" altLang="en-US" sz="1600" dirty="0"/>
              <a:t>try to decide the most appropriate scheme in  discussion with all parties.</a:t>
            </a:r>
            <a:r>
              <a:rPr lang="en-GB" altLang="en-US" sz="1800" dirty="0"/>
              <a:t> </a:t>
            </a:r>
            <a:endParaRPr lang="en-GB" altLang="en-US" sz="1400" i="1" dirty="0"/>
          </a:p>
        </p:txBody>
      </p:sp>
    </p:spTree>
    <p:extLst>
      <p:ext uri="{BB962C8B-B14F-4D97-AF65-F5344CB8AC3E}">
        <p14:creationId xmlns:p14="http://schemas.microsoft.com/office/powerpoint/2010/main" val="68570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DB45BF-4BEC-4AC7-BFD6-2815DD2F274B}"/>
              </a:ext>
            </a:extLst>
          </p:cNvPr>
          <p:cNvSpPr/>
          <p:nvPr/>
        </p:nvSpPr>
        <p:spPr>
          <a:xfrm>
            <a:off x="439706" y="1628800"/>
            <a:ext cx="8308757" cy="5016758"/>
          </a:xfrm>
          <a:prstGeom prst="rect">
            <a:avLst/>
          </a:prstGeom>
        </p:spPr>
        <p:txBody>
          <a:bodyPr wrap="square">
            <a:spAutoFit/>
          </a:bodyPr>
          <a:lstStyle/>
          <a:p>
            <a:r>
              <a:rPr lang="en-GB" altLang="en-US" sz="1600" dirty="0">
                <a:latin typeface="Arial" panose="020B0604020202020204" pitchFamily="34" charset="0"/>
                <a:cs typeface="Arial" panose="020B0604020202020204" pitchFamily="34" charset="0"/>
              </a:rPr>
              <a:t>SMPs are reviewed every five to 10 years; the first round SMPs are now being reviewed to take into account updated information and changing circumstances.</a:t>
            </a:r>
          </a:p>
          <a:p>
            <a:pPr>
              <a:spcAft>
                <a:spcPts val="0"/>
              </a:spcAft>
            </a:pPr>
            <a:endParaRPr lang="en-US" sz="1600" dirty="0">
              <a:solidFill>
                <a:srgbClr val="242F12"/>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600" dirty="0">
                <a:solidFill>
                  <a:srgbClr val="242F12"/>
                </a:solidFill>
                <a:latin typeface="Arial" panose="020B0604020202020204" pitchFamily="34" charset="0"/>
                <a:ea typeface="Calibri" panose="020F0502020204030204" pitchFamily="34" charset="0"/>
                <a:cs typeface="Arial" panose="020B0604020202020204" pitchFamily="34" charset="0"/>
              </a:rPr>
              <a:t>These plans allow for the use of hard engineering in strategic areas, alongside the use of soft engineering. Stretches of coast are divided into ‘management units’, and for each of these one of four different management policies are agreed, as follows:</a:t>
            </a:r>
          </a:p>
          <a:p>
            <a:pPr>
              <a:spcAft>
                <a:spcPts val="0"/>
              </a:spcAft>
            </a:pPr>
            <a:endParaRPr lang="en-GB" sz="1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139700" algn="l"/>
                <a:tab pos="457200" algn="l"/>
              </a:tabLst>
            </a:pPr>
            <a:r>
              <a:rPr lang="en-US" sz="1600" b="1" dirty="0">
                <a:solidFill>
                  <a:srgbClr val="242F12"/>
                </a:solidFill>
                <a:latin typeface="Arial" panose="020B0604020202020204" pitchFamily="34" charset="0"/>
                <a:ea typeface="Calibri" panose="020F0502020204030204" pitchFamily="34" charset="0"/>
                <a:cs typeface="Arial" panose="020B0604020202020204" pitchFamily="34" charset="0"/>
              </a:rPr>
              <a:t>No active intervention</a:t>
            </a:r>
            <a:r>
              <a:rPr lang="en-US" sz="1600" dirty="0">
                <a:solidFill>
                  <a:srgbClr val="242F12"/>
                </a:solidFill>
                <a:latin typeface="Arial" panose="020B0604020202020204" pitchFamily="34" charset="0"/>
                <a:ea typeface="Calibri" panose="020F0502020204030204" pitchFamily="34" charset="0"/>
                <a:cs typeface="Arial" panose="020B0604020202020204" pitchFamily="34" charset="0"/>
              </a:rPr>
              <a:t> – There is no planned investment in defending against flooding or erosion, whether or not an artificial </a:t>
            </a:r>
            <a:r>
              <a:rPr lang="en-US" sz="1600" dirty="0" err="1">
                <a:solidFill>
                  <a:srgbClr val="242F12"/>
                </a:solidFill>
                <a:latin typeface="Arial" panose="020B0604020202020204" pitchFamily="34" charset="0"/>
                <a:ea typeface="Calibri" panose="020F0502020204030204" pitchFamily="34" charset="0"/>
                <a:cs typeface="Arial" panose="020B0604020202020204" pitchFamily="34" charset="0"/>
              </a:rPr>
              <a:t>defence</a:t>
            </a:r>
            <a:r>
              <a:rPr lang="en-US" sz="1600" dirty="0">
                <a:solidFill>
                  <a:srgbClr val="242F12"/>
                </a:solidFill>
                <a:latin typeface="Arial" panose="020B0604020202020204" pitchFamily="34" charset="0"/>
                <a:ea typeface="Calibri" panose="020F0502020204030204" pitchFamily="34" charset="0"/>
                <a:cs typeface="Arial" panose="020B0604020202020204" pitchFamily="34" charset="0"/>
              </a:rPr>
              <a:t> has existed previously.</a:t>
            </a:r>
            <a:endParaRPr lang="en-GB" sz="1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139700" algn="l"/>
                <a:tab pos="457200" algn="l"/>
              </a:tabLst>
            </a:pPr>
            <a:r>
              <a:rPr lang="en-US" sz="1600" b="1" dirty="0">
                <a:solidFill>
                  <a:srgbClr val="242F12"/>
                </a:solidFill>
                <a:latin typeface="Arial" panose="020B0604020202020204" pitchFamily="34" charset="0"/>
                <a:ea typeface="Calibri" panose="020F0502020204030204" pitchFamily="34" charset="0"/>
                <a:cs typeface="Arial" panose="020B0604020202020204" pitchFamily="34" charset="0"/>
              </a:rPr>
              <a:t>Hold the (existing </a:t>
            </a:r>
            <a:r>
              <a:rPr lang="en-US" sz="1600" b="1" dirty="0" err="1">
                <a:solidFill>
                  <a:srgbClr val="242F12"/>
                </a:solidFill>
                <a:latin typeface="Arial" panose="020B0604020202020204" pitchFamily="34" charset="0"/>
                <a:ea typeface="Calibri" panose="020F0502020204030204" pitchFamily="34" charset="0"/>
                <a:cs typeface="Arial" panose="020B0604020202020204" pitchFamily="34" charset="0"/>
              </a:rPr>
              <a:t>defence</a:t>
            </a:r>
            <a:r>
              <a:rPr lang="en-US" sz="1600" b="1" dirty="0">
                <a:solidFill>
                  <a:srgbClr val="242F12"/>
                </a:solidFill>
                <a:latin typeface="Arial" panose="020B0604020202020204" pitchFamily="34" charset="0"/>
                <a:ea typeface="Calibri" panose="020F0502020204030204" pitchFamily="34" charset="0"/>
                <a:cs typeface="Arial" panose="020B0604020202020204" pitchFamily="34" charset="0"/>
              </a:rPr>
              <a:t>) line</a:t>
            </a:r>
            <a:r>
              <a:rPr lang="en-US" sz="1600" dirty="0">
                <a:solidFill>
                  <a:srgbClr val="242F12"/>
                </a:solidFill>
                <a:latin typeface="Arial" panose="020B0604020202020204" pitchFamily="34" charset="0"/>
                <a:ea typeface="Calibri" panose="020F0502020204030204" pitchFamily="34" charset="0"/>
                <a:cs typeface="Arial" panose="020B0604020202020204" pitchFamily="34" charset="0"/>
              </a:rPr>
              <a:t> – An aspiration to build or maintain artificial </a:t>
            </a:r>
            <a:r>
              <a:rPr lang="en-US" sz="1600" dirty="0" err="1">
                <a:solidFill>
                  <a:srgbClr val="242F12"/>
                </a:solidFill>
                <a:latin typeface="Arial" panose="020B0604020202020204" pitchFamily="34" charset="0"/>
                <a:ea typeface="Calibri" panose="020F0502020204030204" pitchFamily="34" charset="0"/>
                <a:cs typeface="Arial" panose="020B0604020202020204" pitchFamily="34" charset="0"/>
              </a:rPr>
              <a:t>defences</a:t>
            </a:r>
            <a:r>
              <a:rPr lang="en-US" sz="1600" dirty="0">
                <a:solidFill>
                  <a:srgbClr val="242F12"/>
                </a:solidFill>
                <a:latin typeface="Arial" panose="020B0604020202020204" pitchFamily="34" charset="0"/>
                <a:ea typeface="Calibri" panose="020F0502020204030204" pitchFamily="34" charset="0"/>
                <a:cs typeface="Arial" panose="020B0604020202020204" pitchFamily="34" charset="0"/>
              </a:rPr>
              <a:t> so that the position of the shoreline remains. Sometimes, the type or method of </a:t>
            </a:r>
            <a:r>
              <a:rPr lang="en-US" sz="1600" dirty="0" err="1">
                <a:solidFill>
                  <a:srgbClr val="242F12"/>
                </a:solidFill>
                <a:latin typeface="Arial" panose="020B0604020202020204" pitchFamily="34" charset="0"/>
                <a:ea typeface="Calibri" panose="020F0502020204030204" pitchFamily="34" charset="0"/>
                <a:cs typeface="Arial" panose="020B0604020202020204" pitchFamily="34" charset="0"/>
              </a:rPr>
              <a:t>defence</a:t>
            </a:r>
            <a:r>
              <a:rPr lang="en-US" sz="1600" dirty="0">
                <a:solidFill>
                  <a:srgbClr val="242F12"/>
                </a:solidFill>
                <a:latin typeface="Arial" panose="020B0604020202020204" pitchFamily="34" charset="0"/>
                <a:ea typeface="Calibri" panose="020F0502020204030204" pitchFamily="34" charset="0"/>
                <a:cs typeface="Arial" panose="020B0604020202020204" pitchFamily="34" charset="0"/>
              </a:rPr>
              <a:t> may change to achieve this result.</a:t>
            </a:r>
            <a:endParaRPr lang="en-GB" sz="1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139700" algn="l"/>
                <a:tab pos="457200" algn="l"/>
              </a:tabLst>
            </a:pPr>
            <a:r>
              <a:rPr lang="en-US" sz="1600" b="1" dirty="0">
                <a:solidFill>
                  <a:srgbClr val="242F12"/>
                </a:solidFill>
                <a:latin typeface="Arial" panose="020B0604020202020204" pitchFamily="34" charset="0"/>
                <a:ea typeface="Calibri" panose="020F0502020204030204" pitchFamily="34" charset="0"/>
                <a:cs typeface="Arial" panose="020B0604020202020204" pitchFamily="34" charset="0"/>
              </a:rPr>
              <a:t>Managed realignment</a:t>
            </a:r>
            <a:r>
              <a:rPr lang="en-US" sz="1600" dirty="0">
                <a:solidFill>
                  <a:srgbClr val="242F12"/>
                </a:solidFill>
                <a:latin typeface="Arial" panose="020B0604020202020204" pitchFamily="34" charset="0"/>
                <a:ea typeface="Calibri" panose="020F0502020204030204" pitchFamily="34" charset="0"/>
                <a:cs typeface="Arial" panose="020B0604020202020204" pitchFamily="34" charset="0"/>
              </a:rPr>
              <a:t> – Allowing the shoreline to move naturally, but managing the process to direct it in certain areas. This is usually done in low-lying areas, but may occasionally apply to cliffs.</a:t>
            </a:r>
            <a:endParaRPr lang="en-GB" sz="1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139700" algn="l"/>
                <a:tab pos="457200" algn="l"/>
              </a:tabLst>
            </a:pPr>
            <a:r>
              <a:rPr lang="en-US" sz="1600" b="1" dirty="0">
                <a:solidFill>
                  <a:srgbClr val="242F12"/>
                </a:solidFill>
                <a:latin typeface="Arial" panose="020B0604020202020204" pitchFamily="34" charset="0"/>
                <a:ea typeface="Calibri" panose="020F0502020204030204" pitchFamily="34" charset="0"/>
                <a:cs typeface="Arial" panose="020B0604020202020204" pitchFamily="34" charset="0"/>
              </a:rPr>
              <a:t>Advance the line</a:t>
            </a:r>
            <a:r>
              <a:rPr lang="en-US" sz="1600" dirty="0">
                <a:solidFill>
                  <a:srgbClr val="242F12"/>
                </a:solidFill>
                <a:latin typeface="Arial" panose="020B0604020202020204" pitchFamily="34" charset="0"/>
                <a:ea typeface="Calibri" panose="020F0502020204030204" pitchFamily="34" charset="0"/>
                <a:cs typeface="Arial" panose="020B0604020202020204" pitchFamily="34" charset="0"/>
              </a:rPr>
              <a:t> – New </a:t>
            </a:r>
            <a:r>
              <a:rPr lang="en-US" sz="1600" dirty="0" err="1">
                <a:solidFill>
                  <a:srgbClr val="242F12"/>
                </a:solidFill>
                <a:latin typeface="Arial" panose="020B0604020202020204" pitchFamily="34" charset="0"/>
                <a:ea typeface="Calibri" panose="020F0502020204030204" pitchFamily="34" charset="0"/>
                <a:cs typeface="Arial" panose="020B0604020202020204" pitchFamily="34" charset="0"/>
              </a:rPr>
              <a:t>defences</a:t>
            </a:r>
            <a:r>
              <a:rPr lang="en-US" sz="1600" dirty="0">
                <a:solidFill>
                  <a:srgbClr val="242F12"/>
                </a:solidFill>
                <a:latin typeface="Arial" panose="020B0604020202020204" pitchFamily="34" charset="0"/>
                <a:ea typeface="Calibri" panose="020F0502020204030204" pitchFamily="34" charset="0"/>
                <a:cs typeface="Arial" panose="020B0604020202020204" pitchFamily="34" charset="0"/>
              </a:rPr>
              <a:t> are built on the seaward side.</a:t>
            </a:r>
          </a:p>
          <a:p>
            <a:pPr marL="342900" lvl="0" indent="-342900">
              <a:spcAft>
                <a:spcPts val="0"/>
              </a:spcAft>
              <a:buFont typeface="Symbol" panose="05050102010706020507" pitchFamily="18" charset="2"/>
              <a:buChar char=""/>
              <a:tabLst>
                <a:tab pos="139700" algn="l"/>
                <a:tab pos="457200" algn="l"/>
              </a:tabLst>
            </a:pPr>
            <a:endParaRPr lang="en-US" sz="1600" dirty="0">
              <a:solidFill>
                <a:srgbClr val="242F1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139700" algn="l"/>
                <a:tab pos="457200" algn="l"/>
              </a:tabLst>
            </a:pPr>
            <a:endParaRPr lang="en-US" sz="1600" dirty="0">
              <a:solidFill>
                <a:srgbClr val="242F12"/>
              </a:solidFill>
              <a:latin typeface="Arial" panose="020B0604020202020204" pitchFamily="34" charset="0"/>
              <a:ea typeface="Calibri" panose="020F0502020204030204" pitchFamily="34" charset="0"/>
              <a:cs typeface="Arial" panose="020B0604020202020204" pitchFamily="34" charset="0"/>
            </a:endParaRPr>
          </a:p>
          <a:p>
            <a:pPr lvl="0">
              <a:spcAft>
                <a:spcPts val="0"/>
              </a:spcAft>
              <a:tabLst>
                <a:tab pos="139700" algn="l"/>
                <a:tab pos="457200" algn="l"/>
              </a:tabLst>
            </a:pPr>
            <a:r>
              <a:rPr lang="en-US" sz="1600" b="1" dirty="0">
                <a:solidFill>
                  <a:srgbClr val="0070C0"/>
                </a:solidFill>
                <a:latin typeface="Arial" panose="020B0604020202020204" pitchFamily="34" charset="0"/>
                <a:ea typeface="Calibri" panose="020F0502020204030204" pitchFamily="34" charset="0"/>
                <a:cs typeface="Arial" panose="020B0604020202020204" pitchFamily="34" charset="0"/>
              </a:rPr>
              <a:t>There are challenges for all schemes: carry out the group task to find out  for yourselves!</a:t>
            </a:r>
            <a:endParaRPr lang="en-GB"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10">
            <a:extLst>
              <a:ext uri="{FF2B5EF4-FFF2-40B4-BE49-F238E27FC236}">
                <a16:creationId xmlns:a16="http://schemas.microsoft.com/office/drawing/2014/main" id="{20CCE536-9D86-4853-AE58-0B95D1B54969}"/>
              </a:ext>
            </a:extLst>
          </p:cNvPr>
          <p:cNvSpPr txBox="1">
            <a:spLocks noChangeArrowheads="1"/>
          </p:cNvSpPr>
          <p:nvPr/>
        </p:nvSpPr>
        <p:spPr>
          <a:xfrm>
            <a:off x="187716" y="260648"/>
            <a:ext cx="8424862" cy="1143000"/>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dirty="0">
                <a:solidFill>
                  <a:srgbClr val="3366FF"/>
                </a:solidFill>
                <a:latin typeface="Arial" panose="020B0604020202020204" pitchFamily="34" charset="0"/>
                <a:ea typeface="ＭＳ Ｐゴシック" charset="-128"/>
                <a:cs typeface="Arial" panose="020B0604020202020204" pitchFamily="34" charset="0"/>
              </a:rPr>
              <a:t>Holderness Coast: Shoreline Management Plan</a:t>
            </a:r>
          </a:p>
        </p:txBody>
      </p:sp>
    </p:spTree>
    <p:extLst>
      <p:ext uri="{BB962C8B-B14F-4D97-AF65-F5344CB8AC3E}">
        <p14:creationId xmlns:p14="http://schemas.microsoft.com/office/powerpoint/2010/main" val="376829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8045-31D6-481A-AAA3-84E5CBE5014A}"/>
              </a:ext>
            </a:extLst>
          </p:cNvPr>
          <p:cNvSpPr>
            <a:spLocks noGrp="1"/>
          </p:cNvSpPr>
          <p:nvPr>
            <p:ph type="title"/>
          </p:nvPr>
        </p:nvSpPr>
        <p:spPr/>
        <p:txBody>
          <a:bodyPr/>
          <a:lstStyle/>
          <a:p>
            <a:r>
              <a:rPr lang="en-GB" dirty="0"/>
              <a:t>Sustainable management:</a:t>
            </a:r>
            <a:br>
              <a:rPr lang="en-GB" dirty="0"/>
            </a:br>
            <a:r>
              <a:rPr lang="en-GB" dirty="0"/>
              <a:t>shoreline management plan</a:t>
            </a:r>
          </a:p>
        </p:txBody>
      </p:sp>
      <p:sp>
        <p:nvSpPr>
          <p:cNvPr id="3" name="Text Placeholder 2">
            <a:extLst>
              <a:ext uri="{FF2B5EF4-FFF2-40B4-BE49-F238E27FC236}">
                <a16:creationId xmlns:a16="http://schemas.microsoft.com/office/drawing/2014/main" id="{7518D546-95F5-4712-9110-936876FB77E9}"/>
              </a:ext>
            </a:extLst>
          </p:cNvPr>
          <p:cNvSpPr>
            <a:spLocks noGrp="1"/>
          </p:cNvSpPr>
          <p:nvPr>
            <p:ph type="body" idx="1"/>
          </p:nvPr>
        </p:nvSpPr>
        <p:spPr/>
        <p:txBody>
          <a:bodyPr/>
          <a:lstStyle/>
          <a:p>
            <a:r>
              <a:rPr lang="en-GB" dirty="0"/>
              <a:t>Holderness Coast Local Scale Case Study: DME exercise</a:t>
            </a:r>
          </a:p>
        </p:txBody>
      </p:sp>
    </p:spTree>
    <p:extLst>
      <p:ext uri="{BB962C8B-B14F-4D97-AF65-F5344CB8AC3E}">
        <p14:creationId xmlns:p14="http://schemas.microsoft.com/office/powerpoint/2010/main" val="407273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533400" y="2057400"/>
            <a:ext cx="807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GB" altLang="en-US" b="1" dirty="0">
                <a:latin typeface="Comic Sans MS" charset="0"/>
              </a:rPr>
              <a:t>Safeguarding Our Coast</a:t>
            </a:r>
          </a:p>
          <a:p>
            <a:pPr eaLnBrk="1" hangingPunct="1">
              <a:spcBef>
                <a:spcPct val="50000"/>
              </a:spcBef>
            </a:pPr>
            <a:r>
              <a:rPr lang="en-GB" altLang="en-US" dirty="0">
                <a:latin typeface="Comic Sans MS" charset="0"/>
              </a:rPr>
              <a:t>The aim of this exercise is to develop ideas for a </a:t>
            </a:r>
            <a:r>
              <a:rPr lang="en-GB" altLang="en-US" b="1" dirty="0">
                <a:latin typeface="Comic Sans MS" charset="0"/>
              </a:rPr>
              <a:t>Shoreline Management Plan </a:t>
            </a:r>
            <a:r>
              <a:rPr lang="en-GB" altLang="en-US" dirty="0">
                <a:latin typeface="Comic Sans MS" charset="0"/>
              </a:rPr>
              <a:t>for your section on the Holderness Coast whilst considering:</a:t>
            </a:r>
          </a:p>
        </p:txBody>
      </p:sp>
      <p:sp>
        <p:nvSpPr>
          <p:cNvPr id="14338" name="WordArt 4"/>
          <p:cNvSpPr>
            <a:spLocks noChangeArrowheads="1" noChangeShapeType="1" noTextEdit="1"/>
          </p:cNvSpPr>
          <p:nvPr/>
        </p:nvSpPr>
        <p:spPr bwMode="auto">
          <a:xfrm>
            <a:off x="1828800" y="304800"/>
            <a:ext cx="5638800" cy="1466850"/>
          </a:xfrm>
          <a:prstGeom prst="rect">
            <a:avLst/>
          </a:prstGeom>
        </p:spPr>
        <p:txBody>
          <a:bodyPr wrap="none" fromWordArt="1">
            <a:prstTxWarp prst="textFadeUp">
              <a:avLst>
                <a:gd name="adj" fmla="val 9991"/>
              </a:avLst>
            </a:prstTxWarp>
          </a:bodyPr>
          <a:lstStyle/>
          <a:p>
            <a:r>
              <a:rPr lang="en-US" sz="3600" kern="10" dirty="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Arial Black" charset="0"/>
                <a:ea typeface="Arial Black" charset="0"/>
                <a:cs typeface="Arial Black" charset="0"/>
              </a:rPr>
              <a:t>YOUR TURN -&gt;</a:t>
            </a:r>
          </a:p>
        </p:txBody>
      </p:sp>
      <p:sp>
        <p:nvSpPr>
          <p:cNvPr id="14339" name="Rectangle 5"/>
          <p:cNvSpPr>
            <a:spLocks noChangeArrowheads="1"/>
          </p:cNvSpPr>
          <p:nvPr/>
        </p:nvSpPr>
        <p:spPr bwMode="auto">
          <a:xfrm>
            <a:off x="533400" y="4114800"/>
            <a:ext cx="8763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lnSpc>
                <a:spcPct val="200000"/>
              </a:lnSpc>
              <a:spcBef>
                <a:spcPct val="50000"/>
              </a:spcBef>
              <a:buFontTx/>
              <a:buAutoNum type="arabicPeriod"/>
            </a:pPr>
            <a:r>
              <a:rPr lang="en-GB" altLang="en-US" sz="2000" dirty="0">
                <a:latin typeface="Comic Sans MS" charset="0"/>
              </a:rPr>
              <a:t>existing coastal defence and the use of the land being protected</a:t>
            </a:r>
          </a:p>
          <a:p>
            <a:pPr algn="l" eaLnBrk="1" hangingPunct="1">
              <a:lnSpc>
                <a:spcPct val="200000"/>
              </a:lnSpc>
              <a:spcBef>
                <a:spcPct val="50000"/>
              </a:spcBef>
              <a:buFontTx/>
              <a:buAutoNum type="arabicPeriod"/>
            </a:pPr>
            <a:r>
              <a:rPr lang="en-GB" altLang="en-US" sz="2000" dirty="0">
                <a:latin typeface="Comic Sans MS" charset="0"/>
              </a:rPr>
              <a:t>coastal processes in operation</a:t>
            </a:r>
          </a:p>
          <a:p>
            <a:pPr algn="l" eaLnBrk="1" hangingPunct="1">
              <a:lnSpc>
                <a:spcPct val="200000"/>
              </a:lnSpc>
              <a:spcBef>
                <a:spcPct val="50000"/>
              </a:spcBef>
              <a:buFontTx/>
              <a:buAutoNum type="arabicPeriod"/>
            </a:pPr>
            <a:r>
              <a:rPr lang="en-GB" altLang="en-US" sz="2000" dirty="0">
                <a:latin typeface="Comic Sans MS" charset="0"/>
              </a:rPr>
              <a:t>current research into sediment movement</a:t>
            </a:r>
          </a:p>
        </p:txBody>
      </p:sp>
    </p:spTree>
    <p:extLst>
      <p:ext uri="{BB962C8B-B14F-4D97-AF65-F5344CB8AC3E}">
        <p14:creationId xmlns:p14="http://schemas.microsoft.com/office/powerpoint/2010/main" val="181841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27"/>
          <p:cNvSpPr>
            <a:spLocks noChangeArrowheads="1"/>
          </p:cNvSpPr>
          <p:nvPr/>
        </p:nvSpPr>
        <p:spPr bwMode="auto">
          <a:xfrm>
            <a:off x="304800" y="228600"/>
            <a:ext cx="322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b="1">
                <a:latin typeface="Comic Sans MS" charset="0"/>
              </a:rPr>
              <a:t>Holderness Coastline</a:t>
            </a:r>
          </a:p>
        </p:txBody>
      </p:sp>
      <p:grpSp>
        <p:nvGrpSpPr>
          <p:cNvPr id="15362" name="Group 1035"/>
          <p:cNvGrpSpPr>
            <a:grpSpLocks/>
          </p:cNvGrpSpPr>
          <p:nvPr/>
        </p:nvGrpSpPr>
        <p:grpSpPr bwMode="auto">
          <a:xfrm>
            <a:off x="0" y="838200"/>
            <a:ext cx="3810000" cy="5715000"/>
            <a:chOff x="96" y="96"/>
            <a:chExt cx="1840" cy="4016"/>
          </a:xfrm>
        </p:grpSpPr>
        <p:pic>
          <p:nvPicPr>
            <p:cNvPr id="15368" name="Picture 103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 y="96"/>
              <a:ext cx="1792" cy="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1037"/>
            <p:cNvSpPr txBox="1">
              <a:spLocks noChangeArrowheads="1"/>
            </p:cNvSpPr>
            <p:nvPr/>
          </p:nvSpPr>
          <p:spPr bwMode="auto">
            <a:xfrm>
              <a:off x="1152" y="1056"/>
              <a:ext cx="72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sz="1200">
                  <a:latin typeface="Comic Sans MS" charset="0"/>
                </a:rPr>
                <a:t>Flamborough Head</a:t>
              </a:r>
            </a:p>
          </p:txBody>
        </p:sp>
        <p:sp>
          <p:nvSpPr>
            <p:cNvPr id="15370" name="Text Box 1038"/>
            <p:cNvSpPr txBox="1">
              <a:spLocks noChangeArrowheads="1"/>
            </p:cNvSpPr>
            <p:nvPr/>
          </p:nvSpPr>
          <p:spPr bwMode="auto">
            <a:xfrm>
              <a:off x="864" y="1199"/>
              <a:ext cx="4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sz="1200">
                  <a:latin typeface="Comic Sans MS" charset="0"/>
                </a:rPr>
                <a:t>Bridlington</a:t>
              </a:r>
            </a:p>
          </p:txBody>
        </p:sp>
        <p:sp>
          <p:nvSpPr>
            <p:cNvPr id="15371" name="Text Box 1039"/>
            <p:cNvSpPr txBox="1">
              <a:spLocks noChangeArrowheads="1"/>
            </p:cNvSpPr>
            <p:nvPr/>
          </p:nvSpPr>
          <p:spPr bwMode="auto">
            <a:xfrm>
              <a:off x="912" y="2160"/>
              <a:ext cx="4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sz="1200">
                  <a:latin typeface="Comic Sans MS" charset="0"/>
                </a:rPr>
                <a:t>Mappleton</a:t>
              </a:r>
            </a:p>
          </p:txBody>
        </p:sp>
        <p:sp>
          <p:nvSpPr>
            <p:cNvPr id="15372" name="Text Box 1040"/>
            <p:cNvSpPr txBox="1">
              <a:spLocks noChangeArrowheads="1"/>
            </p:cNvSpPr>
            <p:nvPr/>
          </p:nvSpPr>
          <p:spPr bwMode="auto">
            <a:xfrm>
              <a:off x="768" y="1728"/>
              <a:ext cx="37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sz="1200">
                  <a:latin typeface="Comic Sans MS" charset="0"/>
                </a:rPr>
                <a:t>Hornsea</a:t>
              </a:r>
            </a:p>
          </p:txBody>
        </p:sp>
        <p:sp>
          <p:nvSpPr>
            <p:cNvPr id="15373" name="Text Box 1041"/>
            <p:cNvSpPr txBox="1">
              <a:spLocks noChangeArrowheads="1"/>
            </p:cNvSpPr>
            <p:nvPr/>
          </p:nvSpPr>
          <p:spPr bwMode="auto">
            <a:xfrm>
              <a:off x="1296" y="3552"/>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200">
                  <a:latin typeface="Comic Sans MS" charset="0"/>
                </a:rPr>
                <a:t>Spurn </a:t>
              </a:r>
            </a:p>
            <a:p>
              <a:r>
                <a:rPr lang="en-US" altLang="en-US" sz="1200">
                  <a:latin typeface="Comic Sans MS" charset="0"/>
                </a:rPr>
                <a:t>Point</a:t>
              </a:r>
            </a:p>
          </p:txBody>
        </p:sp>
        <p:sp>
          <p:nvSpPr>
            <p:cNvPr id="15374" name="Text Box 1042"/>
            <p:cNvSpPr txBox="1">
              <a:spLocks noChangeArrowheads="1"/>
            </p:cNvSpPr>
            <p:nvPr/>
          </p:nvSpPr>
          <p:spPr bwMode="auto">
            <a:xfrm>
              <a:off x="480" y="2304"/>
              <a:ext cx="43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000" i="1">
                  <a:latin typeface="Comic Sans MS" charset="0"/>
                </a:rPr>
                <a:t>Boulder Clay</a:t>
              </a:r>
            </a:p>
          </p:txBody>
        </p:sp>
        <p:sp>
          <p:nvSpPr>
            <p:cNvPr id="15375" name="Text Box 1043"/>
            <p:cNvSpPr txBox="1">
              <a:spLocks noChangeArrowheads="1"/>
            </p:cNvSpPr>
            <p:nvPr/>
          </p:nvSpPr>
          <p:spPr bwMode="auto">
            <a:xfrm>
              <a:off x="240" y="1200"/>
              <a:ext cx="3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r>
                <a:rPr lang="en-US" altLang="en-US" sz="1000" i="1">
                  <a:latin typeface="Comic Sans MS" charset="0"/>
                </a:rPr>
                <a:t>Chalk</a:t>
              </a:r>
            </a:p>
          </p:txBody>
        </p:sp>
        <p:sp>
          <p:nvSpPr>
            <p:cNvPr id="15376" name="Text Box 1044"/>
            <p:cNvSpPr txBox="1">
              <a:spLocks noChangeArrowheads="1"/>
            </p:cNvSpPr>
            <p:nvPr/>
          </p:nvSpPr>
          <p:spPr bwMode="auto">
            <a:xfrm>
              <a:off x="96" y="480"/>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000" i="1">
                  <a:latin typeface="Comic Sans MS" charset="0"/>
                </a:rPr>
                <a:t>Jurassic Rocks</a:t>
              </a:r>
            </a:p>
          </p:txBody>
        </p:sp>
        <p:sp>
          <p:nvSpPr>
            <p:cNvPr id="15377" name="Text Box 1045"/>
            <p:cNvSpPr txBox="1">
              <a:spLocks noChangeArrowheads="1"/>
            </p:cNvSpPr>
            <p:nvPr/>
          </p:nvSpPr>
          <p:spPr bwMode="auto">
            <a:xfrm>
              <a:off x="144" y="912"/>
              <a:ext cx="4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000" i="1">
                  <a:latin typeface="Comic Sans MS" charset="0"/>
                </a:rPr>
                <a:t>Speeton Clay</a:t>
              </a:r>
            </a:p>
          </p:txBody>
        </p:sp>
        <p:sp>
          <p:nvSpPr>
            <p:cNvPr id="15378" name="Text Box 1046"/>
            <p:cNvSpPr txBox="1">
              <a:spLocks noChangeArrowheads="1"/>
            </p:cNvSpPr>
            <p:nvPr/>
          </p:nvSpPr>
          <p:spPr bwMode="auto">
            <a:xfrm>
              <a:off x="480" y="288"/>
              <a:ext cx="52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sz="1200">
                  <a:latin typeface="Comic Sans MS" charset="0"/>
                </a:rPr>
                <a:t>Scarborough</a:t>
              </a:r>
            </a:p>
          </p:txBody>
        </p:sp>
        <p:sp>
          <p:nvSpPr>
            <p:cNvPr id="15379" name="Text Box 1047"/>
            <p:cNvSpPr txBox="1">
              <a:spLocks noChangeArrowheads="1"/>
            </p:cNvSpPr>
            <p:nvPr/>
          </p:nvSpPr>
          <p:spPr bwMode="auto">
            <a:xfrm>
              <a:off x="720" y="624"/>
              <a:ext cx="25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sz="1200">
                  <a:latin typeface="Comic Sans MS" charset="0"/>
                </a:rPr>
                <a:t>Filey</a:t>
              </a:r>
            </a:p>
          </p:txBody>
        </p:sp>
        <p:sp>
          <p:nvSpPr>
            <p:cNvPr id="15380" name="Line 1048"/>
            <p:cNvSpPr>
              <a:spLocks noChangeShapeType="1"/>
            </p:cNvSpPr>
            <p:nvPr/>
          </p:nvSpPr>
          <p:spPr bwMode="auto">
            <a:xfrm flipV="1">
              <a:off x="432" y="864"/>
              <a:ext cx="144"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1" name="Rectangle 1049"/>
            <p:cNvSpPr>
              <a:spLocks noChangeAspect="1" noChangeArrowheads="1"/>
            </p:cNvSpPr>
            <p:nvPr/>
          </p:nvSpPr>
          <p:spPr bwMode="auto">
            <a:xfrm>
              <a:off x="912" y="2352"/>
              <a:ext cx="32" cy="32"/>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382" name="Rectangle 1050"/>
            <p:cNvSpPr>
              <a:spLocks noChangeAspect="1" noChangeArrowheads="1"/>
            </p:cNvSpPr>
            <p:nvPr/>
          </p:nvSpPr>
          <p:spPr bwMode="auto">
            <a:xfrm>
              <a:off x="1200" y="2784"/>
              <a:ext cx="32" cy="32"/>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383" name="Text Box 1051"/>
            <p:cNvSpPr txBox="1">
              <a:spLocks noChangeArrowheads="1"/>
            </p:cNvSpPr>
            <p:nvPr/>
          </p:nvSpPr>
          <p:spPr bwMode="auto">
            <a:xfrm>
              <a:off x="912" y="2304"/>
              <a:ext cx="49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sz="1000" b="1">
                  <a:latin typeface="Comic Sans MS" charset="0"/>
                </a:rPr>
                <a:t>Great Cowden</a:t>
              </a:r>
            </a:p>
          </p:txBody>
        </p:sp>
        <p:sp>
          <p:nvSpPr>
            <p:cNvPr id="15384" name="Rectangle 1052"/>
            <p:cNvSpPr>
              <a:spLocks noChangeAspect="1" noChangeArrowheads="1"/>
            </p:cNvSpPr>
            <p:nvPr/>
          </p:nvSpPr>
          <p:spPr bwMode="auto">
            <a:xfrm>
              <a:off x="1440" y="3216"/>
              <a:ext cx="32" cy="32"/>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385" name="Rectangle 1053"/>
            <p:cNvSpPr>
              <a:spLocks noChangeAspect="1" noChangeArrowheads="1"/>
            </p:cNvSpPr>
            <p:nvPr/>
          </p:nvSpPr>
          <p:spPr bwMode="auto">
            <a:xfrm>
              <a:off x="1344" y="3312"/>
              <a:ext cx="32" cy="32"/>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386" name="Text Box 1054"/>
            <p:cNvSpPr txBox="1">
              <a:spLocks noChangeArrowheads="1"/>
            </p:cNvSpPr>
            <p:nvPr/>
          </p:nvSpPr>
          <p:spPr bwMode="auto">
            <a:xfrm>
              <a:off x="1200" y="2689"/>
              <a:ext cx="49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sz="1200">
                  <a:latin typeface="Comic Sans MS" charset="0"/>
                </a:rPr>
                <a:t>Withernsea</a:t>
              </a:r>
            </a:p>
          </p:txBody>
        </p:sp>
        <p:sp>
          <p:nvSpPr>
            <p:cNvPr id="15387" name="Text Box 1055"/>
            <p:cNvSpPr txBox="1">
              <a:spLocks noChangeArrowheads="1"/>
            </p:cNvSpPr>
            <p:nvPr/>
          </p:nvSpPr>
          <p:spPr bwMode="auto">
            <a:xfrm>
              <a:off x="1440" y="3120"/>
              <a:ext cx="41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sz="1200">
                  <a:latin typeface="Comic Sans MS" charset="0"/>
                </a:rPr>
                <a:t>Easington</a:t>
              </a:r>
            </a:p>
          </p:txBody>
        </p:sp>
        <p:sp>
          <p:nvSpPr>
            <p:cNvPr id="15388" name="Text Box 1056"/>
            <p:cNvSpPr txBox="1">
              <a:spLocks noChangeArrowheads="1"/>
            </p:cNvSpPr>
            <p:nvPr/>
          </p:nvSpPr>
          <p:spPr bwMode="auto">
            <a:xfrm>
              <a:off x="961" y="3312"/>
              <a:ext cx="46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sz="1200">
                  <a:latin typeface="Comic Sans MS" charset="0"/>
                </a:rPr>
                <a:t>Sunk Bight</a:t>
              </a:r>
            </a:p>
          </p:txBody>
        </p:sp>
      </p:grpSp>
      <p:grpSp>
        <p:nvGrpSpPr>
          <p:cNvPr id="15363" name="Group 1059"/>
          <p:cNvGrpSpPr>
            <a:grpSpLocks/>
          </p:cNvGrpSpPr>
          <p:nvPr/>
        </p:nvGrpSpPr>
        <p:grpSpPr bwMode="auto">
          <a:xfrm>
            <a:off x="3810000" y="152400"/>
            <a:ext cx="4953000" cy="6705600"/>
            <a:chOff x="2400" y="96"/>
            <a:chExt cx="3120" cy="4224"/>
          </a:xfrm>
        </p:grpSpPr>
        <p:pic>
          <p:nvPicPr>
            <p:cNvPr id="15364"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00" y="96"/>
              <a:ext cx="3120" cy="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1034"/>
            <p:cNvSpPr txBox="1">
              <a:spLocks noChangeArrowheads="1"/>
            </p:cNvSpPr>
            <p:nvPr/>
          </p:nvSpPr>
          <p:spPr bwMode="auto">
            <a:xfrm>
              <a:off x="3620" y="1795"/>
              <a:ext cx="59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altLang="en-US" sz="1200" b="1">
                  <a:latin typeface="Arial" charset="0"/>
                </a:rPr>
                <a:t>Mappleton</a:t>
              </a:r>
            </a:p>
          </p:txBody>
        </p:sp>
        <p:pic>
          <p:nvPicPr>
            <p:cNvPr id="15366" name="Picture 1033" descr="E:\Lessons\Map Skills\Directions\Compass.bm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64" y="1200"/>
              <a:ext cx="624"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058"/>
            <p:cNvSpPr txBox="1">
              <a:spLocks noChangeArrowheads="1"/>
            </p:cNvSpPr>
            <p:nvPr/>
          </p:nvSpPr>
          <p:spPr bwMode="auto">
            <a:xfrm>
              <a:off x="3600" y="3456"/>
              <a:ext cx="4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GB" altLang="en-US" sz="1200" b="1">
                  <a:latin typeface="Arial" charset="0"/>
                </a:rPr>
                <a:t>Humber</a:t>
              </a:r>
            </a:p>
            <a:p>
              <a:pPr eaLnBrk="1" hangingPunct="1"/>
              <a:r>
                <a:rPr lang="en-GB" altLang="en-US" sz="1200" b="1">
                  <a:latin typeface="Arial" charset="0"/>
                </a:rPr>
                <a:t>Estuary</a:t>
              </a:r>
            </a:p>
          </p:txBody>
        </p:sp>
      </p:grpSp>
    </p:spTree>
    <p:extLst>
      <p:ext uri="{BB962C8B-B14F-4D97-AF65-F5344CB8AC3E}">
        <p14:creationId xmlns:p14="http://schemas.microsoft.com/office/powerpoint/2010/main" val="129362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3"/>
          <p:cNvSpPr>
            <a:spLocks noChangeArrowheads="1" noChangeShapeType="1" noTextEdit="1"/>
          </p:cNvSpPr>
          <p:nvPr/>
        </p:nvSpPr>
        <p:spPr bwMode="auto">
          <a:xfrm>
            <a:off x="2428875" y="214313"/>
            <a:ext cx="4424363" cy="1143000"/>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charset="0"/>
                <a:ea typeface="Arial Black" charset="0"/>
                <a:cs typeface="Arial Black" charset="0"/>
              </a:rPr>
              <a:t>GROUP TASK</a:t>
            </a:r>
          </a:p>
        </p:txBody>
      </p:sp>
      <p:sp>
        <p:nvSpPr>
          <p:cNvPr id="19459" name="Rectangle 4"/>
          <p:cNvSpPr>
            <a:spLocks noChangeArrowheads="1"/>
          </p:cNvSpPr>
          <p:nvPr/>
        </p:nvSpPr>
        <p:spPr bwMode="auto">
          <a:xfrm>
            <a:off x="381000" y="1600200"/>
            <a:ext cx="85114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spcBef>
                <a:spcPct val="50000"/>
              </a:spcBef>
            </a:pPr>
            <a:r>
              <a:rPr lang="en-GB" altLang="en-US" dirty="0">
                <a:latin typeface="Comic Sans MS" charset="0"/>
              </a:rPr>
              <a:t>Your need to put forward your </a:t>
            </a:r>
            <a:r>
              <a:rPr lang="en-GB" altLang="en-US" b="1" dirty="0">
                <a:latin typeface="Comic Sans MS" charset="0"/>
              </a:rPr>
              <a:t>recommendation </a:t>
            </a:r>
            <a:r>
              <a:rPr lang="en-GB" altLang="en-US" dirty="0">
                <a:latin typeface="Comic Sans MS" charset="0"/>
              </a:rPr>
              <a:t>for managing the coastline in the future to the council at the next meeting.  You will do this after completing a:</a:t>
            </a:r>
          </a:p>
        </p:txBody>
      </p:sp>
      <p:sp>
        <p:nvSpPr>
          <p:cNvPr id="19460" name="Rectangle 5"/>
          <p:cNvSpPr>
            <a:spLocks noChangeArrowheads="1"/>
          </p:cNvSpPr>
          <p:nvPr/>
        </p:nvSpPr>
        <p:spPr bwMode="auto">
          <a:xfrm>
            <a:off x="876995" y="3284984"/>
            <a:ext cx="739001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spcBef>
                <a:spcPct val="50000"/>
              </a:spcBef>
              <a:buFontTx/>
              <a:buAutoNum type="arabicPeriod"/>
            </a:pPr>
            <a:r>
              <a:rPr lang="en-GB" altLang="en-US" sz="2200" dirty="0">
                <a:latin typeface="Comic Sans MS" charset="0"/>
              </a:rPr>
              <a:t>Information Sorting – getting the information together for your allocated section of coastline</a:t>
            </a:r>
          </a:p>
          <a:p>
            <a:pPr algn="l">
              <a:spcBef>
                <a:spcPct val="50000"/>
              </a:spcBef>
              <a:buFontTx/>
              <a:buAutoNum type="arabicPeriod"/>
            </a:pPr>
            <a:r>
              <a:rPr lang="en-GB" altLang="en-US" sz="2200" dirty="0">
                <a:latin typeface="Comic Sans MS" charset="0"/>
              </a:rPr>
              <a:t>Complete a mind map of the social, economic, environmental considerations for your bit of coastline to present your arguments </a:t>
            </a:r>
          </a:p>
          <a:p>
            <a:pPr algn="l">
              <a:spcBef>
                <a:spcPct val="50000"/>
              </a:spcBef>
              <a:buFontTx/>
              <a:buAutoNum type="arabicPeriod"/>
            </a:pPr>
            <a:r>
              <a:rPr lang="en-GB" altLang="en-US" sz="2200" dirty="0">
                <a:latin typeface="Comic Sans MS" charset="0"/>
              </a:rPr>
              <a:t>Complete the Conflict Matrix (your final outcome)</a:t>
            </a:r>
          </a:p>
        </p:txBody>
      </p:sp>
    </p:spTree>
    <p:extLst>
      <p:ext uri="{BB962C8B-B14F-4D97-AF65-F5344CB8AC3E}">
        <p14:creationId xmlns:p14="http://schemas.microsoft.com/office/powerpoint/2010/main" val="90288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a:extLst>
              <a:ext uri="{FF2B5EF4-FFF2-40B4-BE49-F238E27FC236}">
                <a16:creationId xmlns:a16="http://schemas.microsoft.com/office/drawing/2014/main" id="{C21EFA47-0A99-BF45-9766-15D835DC93F8}"/>
              </a:ext>
            </a:extLst>
          </p:cNvPr>
          <p:cNvSpPr txBox="1">
            <a:spLocks noChangeArrowheads="1"/>
          </p:cNvSpPr>
          <p:nvPr/>
        </p:nvSpPr>
        <p:spPr bwMode="auto">
          <a:xfrm>
            <a:off x="2971800" y="1905000"/>
            <a:ext cx="3124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6000">
                <a:latin typeface="Comic Sans MS" panose="030F0902030302020204" pitchFamily="66" charset="0"/>
              </a:rPr>
              <a:t>Factors &amp; Conflict</a:t>
            </a:r>
          </a:p>
        </p:txBody>
      </p:sp>
      <p:sp>
        <p:nvSpPr>
          <p:cNvPr id="17410" name="Oval 4">
            <a:extLst>
              <a:ext uri="{FF2B5EF4-FFF2-40B4-BE49-F238E27FC236}">
                <a16:creationId xmlns:a16="http://schemas.microsoft.com/office/drawing/2014/main" id="{C6812C10-3945-7641-A01C-7FE9778C1E6C}"/>
              </a:ext>
            </a:extLst>
          </p:cNvPr>
          <p:cNvSpPr>
            <a:spLocks noChangeArrowheads="1"/>
          </p:cNvSpPr>
          <p:nvPr/>
        </p:nvSpPr>
        <p:spPr bwMode="auto">
          <a:xfrm>
            <a:off x="1066800" y="609600"/>
            <a:ext cx="1828800" cy="1676400"/>
          </a:xfrm>
          <a:prstGeom prst="ellipse">
            <a:avLst/>
          </a:prstGeom>
          <a:solidFill>
            <a:srgbClr val="FFCC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en-US" altLang="en-US" sz="2400"/>
          </a:p>
        </p:txBody>
      </p:sp>
      <p:sp>
        <p:nvSpPr>
          <p:cNvPr id="17411" name="Rectangle 5">
            <a:extLst>
              <a:ext uri="{FF2B5EF4-FFF2-40B4-BE49-F238E27FC236}">
                <a16:creationId xmlns:a16="http://schemas.microsoft.com/office/drawing/2014/main" id="{9D67533B-D8D2-F340-8A07-A2CDE9E78D7B}"/>
              </a:ext>
            </a:extLst>
          </p:cNvPr>
          <p:cNvSpPr>
            <a:spLocks noChangeArrowheads="1"/>
          </p:cNvSpPr>
          <p:nvPr/>
        </p:nvSpPr>
        <p:spPr bwMode="auto">
          <a:xfrm>
            <a:off x="1066800" y="990600"/>
            <a:ext cx="19192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600">
                <a:solidFill>
                  <a:srgbClr val="000000"/>
                </a:solidFill>
                <a:latin typeface="Comic Sans MS" panose="030F0902030302020204" pitchFamily="66" charset="0"/>
              </a:rPr>
              <a:t>Cost of the scheme and up keep costs</a:t>
            </a:r>
          </a:p>
        </p:txBody>
      </p:sp>
      <p:sp>
        <p:nvSpPr>
          <p:cNvPr id="17412" name="Oval 6">
            <a:extLst>
              <a:ext uri="{FF2B5EF4-FFF2-40B4-BE49-F238E27FC236}">
                <a16:creationId xmlns:a16="http://schemas.microsoft.com/office/drawing/2014/main" id="{448EA1BE-B9B2-D84E-A496-EAD7A203060D}"/>
              </a:ext>
            </a:extLst>
          </p:cNvPr>
          <p:cNvSpPr>
            <a:spLocks noChangeArrowheads="1"/>
          </p:cNvSpPr>
          <p:nvPr/>
        </p:nvSpPr>
        <p:spPr bwMode="auto">
          <a:xfrm>
            <a:off x="4800600" y="152400"/>
            <a:ext cx="1981200" cy="1752600"/>
          </a:xfrm>
          <a:prstGeom prst="ellipse">
            <a:avLst/>
          </a:prstGeom>
          <a:solidFill>
            <a:srgbClr val="FFCC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en-US" altLang="en-US" sz="2400"/>
          </a:p>
        </p:txBody>
      </p:sp>
      <p:sp>
        <p:nvSpPr>
          <p:cNvPr id="17413" name="Oval 7">
            <a:extLst>
              <a:ext uri="{FF2B5EF4-FFF2-40B4-BE49-F238E27FC236}">
                <a16:creationId xmlns:a16="http://schemas.microsoft.com/office/drawing/2014/main" id="{D070FB9A-B142-854E-A762-48C942626217}"/>
              </a:ext>
            </a:extLst>
          </p:cNvPr>
          <p:cNvSpPr>
            <a:spLocks noChangeArrowheads="1"/>
          </p:cNvSpPr>
          <p:nvPr/>
        </p:nvSpPr>
        <p:spPr bwMode="auto">
          <a:xfrm>
            <a:off x="533400" y="2971800"/>
            <a:ext cx="1828800" cy="1676400"/>
          </a:xfrm>
          <a:prstGeom prst="ellipse">
            <a:avLst/>
          </a:prstGeom>
          <a:solidFill>
            <a:srgbClr val="FFCC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en-US" altLang="en-US" sz="2400"/>
          </a:p>
        </p:txBody>
      </p:sp>
      <p:sp>
        <p:nvSpPr>
          <p:cNvPr id="17414" name="Oval 8">
            <a:extLst>
              <a:ext uri="{FF2B5EF4-FFF2-40B4-BE49-F238E27FC236}">
                <a16:creationId xmlns:a16="http://schemas.microsoft.com/office/drawing/2014/main" id="{84A4C452-D154-7E4B-BE98-0DCBEDE262B2}"/>
              </a:ext>
            </a:extLst>
          </p:cNvPr>
          <p:cNvSpPr>
            <a:spLocks noChangeArrowheads="1"/>
          </p:cNvSpPr>
          <p:nvPr/>
        </p:nvSpPr>
        <p:spPr bwMode="auto">
          <a:xfrm>
            <a:off x="7010400" y="4267200"/>
            <a:ext cx="1828800" cy="1676400"/>
          </a:xfrm>
          <a:prstGeom prst="ellipse">
            <a:avLst/>
          </a:prstGeom>
          <a:solidFill>
            <a:srgbClr val="FFCC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en-US" altLang="en-US" sz="2400"/>
          </a:p>
        </p:txBody>
      </p:sp>
      <p:sp>
        <p:nvSpPr>
          <p:cNvPr id="17415" name="Oval 9">
            <a:extLst>
              <a:ext uri="{FF2B5EF4-FFF2-40B4-BE49-F238E27FC236}">
                <a16:creationId xmlns:a16="http://schemas.microsoft.com/office/drawing/2014/main" id="{4AFB0C91-FB50-C343-85D4-E5D3885E1D72}"/>
              </a:ext>
            </a:extLst>
          </p:cNvPr>
          <p:cNvSpPr>
            <a:spLocks noChangeArrowheads="1"/>
          </p:cNvSpPr>
          <p:nvPr/>
        </p:nvSpPr>
        <p:spPr bwMode="auto">
          <a:xfrm>
            <a:off x="6934200" y="1828800"/>
            <a:ext cx="1828800" cy="1676400"/>
          </a:xfrm>
          <a:prstGeom prst="ellipse">
            <a:avLst/>
          </a:prstGeom>
          <a:solidFill>
            <a:srgbClr val="FFCC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en-US" altLang="en-US" sz="2400"/>
          </a:p>
        </p:txBody>
      </p:sp>
      <p:sp>
        <p:nvSpPr>
          <p:cNvPr id="17416" name="Oval 10">
            <a:extLst>
              <a:ext uri="{FF2B5EF4-FFF2-40B4-BE49-F238E27FC236}">
                <a16:creationId xmlns:a16="http://schemas.microsoft.com/office/drawing/2014/main" id="{FEEE6F53-4E02-B84E-8B7C-CA1D760AE65B}"/>
              </a:ext>
            </a:extLst>
          </p:cNvPr>
          <p:cNvSpPr>
            <a:spLocks noChangeArrowheads="1"/>
          </p:cNvSpPr>
          <p:nvPr/>
        </p:nvSpPr>
        <p:spPr bwMode="auto">
          <a:xfrm>
            <a:off x="4419600" y="4800600"/>
            <a:ext cx="2057400" cy="1905000"/>
          </a:xfrm>
          <a:prstGeom prst="ellipse">
            <a:avLst/>
          </a:prstGeom>
          <a:solidFill>
            <a:srgbClr val="FFCC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en-US" altLang="en-US" sz="2400"/>
          </a:p>
        </p:txBody>
      </p:sp>
      <p:sp>
        <p:nvSpPr>
          <p:cNvPr id="17417" name="Rectangle 11">
            <a:extLst>
              <a:ext uri="{FF2B5EF4-FFF2-40B4-BE49-F238E27FC236}">
                <a16:creationId xmlns:a16="http://schemas.microsoft.com/office/drawing/2014/main" id="{316EEE8F-41AD-8C47-BC13-9C8C7E474FBE}"/>
              </a:ext>
            </a:extLst>
          </p:cNvPr>
          <p:cNvSpPr>
            <a:spLocks noChangeArrowheads="1"/>
          </p:cNvSpPr>
          <p:nvPr/>
        </p:nvSpPr>
        <p:spPr bwMode="auto">
          <a:xfrm>
            <a:off x="4800600" y="457200"/>
            <a:ext cx="19685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600">
                <a:solidFill>
                  <a:srgbClr val="000000"/>
                </a:solidFill>
                <a:latin typeface="Comic Sans MS" panose="030F0902030302020204" pitchFamily="66" charset="0"/>
              </a:rPr>
              <a:t>Benefits of the scheme e.g. homes, farmland, roads and lives</a:t>
            </a:r>
          </a:p>
        </p:txBody>
      </p:sp>
      <p:sp>
        <p:nvSpPr>
          <p:cNvPr id="17418" name="Rectangle 12">
            <a:extLst>
              <a:ext uri="{FF2B5EF4-FFF2-40B4-BE49-F238E27FC236}">
                <a16:creationId xmlns:a16="http://schemas.microsoft.com/office/drawing/2014/main" id="{AF30AFD6-DD3B-3A44-9FFE-3574B72E0D31}"/>
              </a:ext>
            </a:extLst>
          </p:cNvPr>
          <p:cNvSpPr>
            <a:spLocks noChangeArrowheads="1"/>
          </p:cNvSpPr>
          <p:nvPr/>
        </p:nvSpPr>
        <p:spPr bwMode="auto">
          <a:xfrm>
            <a:off x="533400" y="3505200"/>
            <a:ext cx="1754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600">
                <a:solidFill>
                  <a:srgbClr val="000000"/>
                </a:solidFill>
                <a:latin typeface="Comic Sans MS" panose="030F0902030302020204" pitchFamily="66" charset="0"/>
              </a:rPr>
              <a:t>How effective is the scheme</a:t>
            </a:r>
          </a:p>
        </p:txBody>
      </p:sp>
      <p:sp>
        <p:nvSpPr>
          <p:cNvPr id="17419" name="Rectangle 13">
            <a:extLst>
              <a:ext uri="{FF2B5EF4-FFF2-40B4-BE49-F238E27FC236}">
                <a16:creationId xmlns:a16="http://schemas.microsoft.com/office/drawing/2014/main" id="{73AD69B1-4BCC-4247-AE55-3E74D8507501}"/>
              </a:ext>
            </a:extLst>
          </p:cNvPr>
          <p:cNvSpPr>
            <a:spLocks noChangeArrowheads="1"/>
          </p:cNvSpPr>
          <p:nvPr/>
        </p:nvSpPr>
        <p:spPr bwMode="auto">
          <a:xfrm>
            <a:off x="7010400" y="2209800"/>
            <a:ext cx="16525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600">
                <a:solidFill>
                  <a:srgbClr val="000000"/>
                </a:solidFill>
                <a:latin typeface="Comic Sans MS" panose="030F0902030302020204" pitchFamily="66" charset="0"/>
              </a:rPr>
              <a:t>What effect will it have on other areas</a:t>
            </a:r>
          </a:p>
        </p:txBody>
      </p:sp>
      <p:sp>
        <p:nvSpPr>
          <p:cNvPr id="17420" name="Rectangle 14">
            <a:extLst>
              <a:ext uri="{FF2B5EF4-FFF2-40B4-BE49-F238E27FC236}">
                <a16:creationId xmlns:a16="http://schemas.microsoft.com/office/drawing/2014/main" id="{4FEB587F-06F0-4644-8DF4-D5C9484CB5D3}"/>
              </a:ext>
            </a:extLst>
          </p:cNvPr>
          <p:cNvSpPr>
            <a:spLocks noChangeArrowheads="1"/>
          </p:cNvSpPr>
          <p:nvPr/>
        </p:nvSpPr>
        <p:spPr bwMode="auto">
          <a:xfrm>
            <a:off x="7239000" y="4800600"/>
            <a:ext cx="1450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600">
                <a:solidFill>
                  <a:srgbClr val="000000"/>
                </a:solidFill>
                <a:latin typeface="Comic Sans MS" panose="030F0902030302020204" pitchFamily="66" charset="0"/>
              </a:rPr>
              <a:t>What will it look like</a:t>
            </a:r>
          </a:p>
        </p:txBody>
      </p:sp>
      <p:sp>
        <p:nvSpPr>
          <p:cNvPr id="17421" name="Rectangle 15">
            <a:extLst>
              <a:ext uri="{FF2B5EF4-FFF2-40B4-BE49-F238E27FC236}">
                <a16:creationId xmlns:a16="http://schemas.microsoft.com/office/drawing/2014/main" id="{FCBEB896-2207-8849-927A-2FDB06BE45DF}"/>
              </a:ext>
            </a:extLst>
          </p:cNvPr>
          <p:cNvSpPr>
            <a:spLocks noChangeArrowheads="1"/>
          </p:cNvSpPr>
          <p:nvPr/>
        </p:nvSpPr>
        <p:spPr bwMode="auto">
          <a:xfrm>
            <a:off x="4419600" y="5029200"/>
            <a:ext cx="2057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GB" altLang="en-US" sz="1600">
                <a:solidFill>
                  <a:srgbClr val="000000"/>
                </a:solidFill>
                <a:latin typeface="Comic Sans MS" panose="030F0902030302020204" pitchFamily="66" charset="0"/>
              </a:rPr>
              <a:t>Who pays. The government will give a grant if it accepts that the scheme is needed.</a:t>
            </a:r>
          </a:p>
        </p:txBody>
      </p:sp>
      <p:sp>
        <p:nvSpPr>
          <p:cNvPr id="17422" name="Oval 16">
            <a:extLst>
              <a:ext uri="{FF2B5EF4-FFF2-40B4-BE49-F238E27FC236}">
                <a16:creationId xmlns:a16="http://schemas.microsoft.com/office/drawing/2014/main" id="{D0A0A5FB-72F0-434C-9528-C655D202B35F}"/>
              </a:ext>
            </a:extLst>
          </p:cNvPr>
          <p:cNvSpPr>
            <a:spLocks noChangeArrowheads="1"/>
          </p:cNvSpPr>
          <p:nvPr/>
        </p:nvSpPr>
        <p:spPr bwMode="auto">
          <a:xfrm>
            <a:off x="2057400" y="4953000"/>
            <a:ext cx="1828800" cy="1676400"/>
          </a:xfrm>
          <a:prstGeom prst="ellipse">
            <a:avLst/>
          </a:prstGeom>
          <a:solidFill>
            <a:srgbClr val="FFCC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en-US" altLang="en-US" sz="2400"/>
          </a:p>
        </p:txBody>
      </p:sp>
      <p:sp>
        <p:nvSpPr>
          <p:cNvPr id="17423" name="Rectangle 17">
            <a:extLst>
              <a:ext uri="{FF2B5EF4-FFF2-40B4-BE49-F238E27FC236}">
                <a16:creationId xmlns:a16="http://schemas.microsoft.com/office/drawing/2014/main" id="{ADC092DF-8C5B-A746-BD08-73352F471CAE}"/>
              </a:ext>
            </a:extLst>
          </p:cNvPr>
          <p:cNvSpPr>
            <a:spLocks noChangeArrowheads="1"/>
          </p:cNvSpPr>
          <p:nvPr/>
        </p:nvSpPr>
        <p:spPr bwMode="auto">
          <a:xfrm>
            <a:off x="2286000" y="5181600"/>
            <a:ext cx="1450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1600">
                <a:solidFill>
                  <a:srgbClr val="000000"/>
                </a:solidFill>
                <a:latin typeface="Comic Sans MS" panose="030F0902030302020204" pitchFamily="66" charset="0"/>
              </a:rPr>
              <a:t>Can we still access the coast? Tourism, etc</a:t>
            </a:r>
          </a:p>
        </p:txBody>
      </p:sp>
      <p:sp>
        <p:nvSpPr>
          <p:cNvPr id="17424" name="WordArt 18">
            <a:extLst>
              <a:ext uri="{FF2B5EF4-FFF2-40B4-BE49-F238E27FC236}">
                <a16:creationId xmlns:a16="http://schemas.microsoft.com/office/drawing/2014/main" id="{9A03BF75-1D46-BA46-9D6C-35224804618F}"/>
              </a:ext>
            </a:extLst>
          </p:cNvPr>
          <p:cNvSpPr>
            <a:spLocks noChangeArrowheads="1" noChangeShapeType="1" noTextEdit="1"/>
          </p:cNvSpPr>
          <p:nvPr/>
        </p:nvSpPr>
        <p:spPr bwMode="auto">
          <a:xfrm>
            <a:off x="7086600" y="685800"/>
            <a:ext cx="1371600" cy="6191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panose="020B0604020202020204" pitchFamily="34" charset="0"/>
                <a:cs typeface="Arial Black" panose="020B0604020202020204" pitchFamily="34" charset="0"/>
              </a:rPr>
              <a:t>Residents</a:t>
            </a:r>
          </a:p>
        </p:txBody>
      </p:sp>
      <p:sp>
        <p:nvSpPr>
          <p:cNvPr id="17425" name="WordArt 19">
            <a:extLst>
              <a:ext uri="{FF2B5EF4-FFF2-40B4-BE49-F238E27FC236}">
                <a16:creationId xmlns:a16="http://schemas.microsoft.com/office/drawing/2014/main" id="{8FE97656-2D49-F647-A866-651EDB27B8BB}"/>
              </a:ext>
            </a:extLst>
          </p:cNvPr>
          <p:cNvSpPr>
            <a:spLocks noChangeArrowheads="1" noChangeShapeType="1" noTextEdit="1"/>
          </p:cNvSpPr>
          <p:nvPr/>
        </p:nvSpPr>
        <p:spPr bwMode="auto">
          <a:xfrm>
            <a:off x="6934200" y="3581400"/>
            <a:ext cx="1371600" cy="6191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panose="020B0604020202020204" pitchFamily="34" charset="0"/>
                <a:cs typeface="Arial Black" panose="020B0604020202020204" pitchFamily="34" charset="0"/>
              </a:rPr>
              <a:t>Tourists</a:t>
            </a:r>
          </a:p>
        </p:txBody>
      </p:sp>
      <p:sp>
        <p:nvSpPr>
          <p:cNvPr id="17426" name="WordArt 20">
            <a:extLst>
              <a:ext uri="{FF2B5EF4-FFF2-40B4-BE49-F238E27FC236}">
                <a16:creationId xmlns:a16="http://schemas.microsoft.com/office/drawing/2014/main" id="{904BCEAF-01C7-924E-AFEE-E19ED6743BEF}"/>
              </a:ext>
            </a:extLst>
          </p:cNvPr>
          <p:cNvSpPr>
            <a:spLocks noChangeArrowheads="1" noChangeShapeType="1" noTextEdit="1"/>
          </p:cNvSpPr>
          <p:nvPr/>
        </p:nvSpPr>
        <p:spPr bwMode="auto">
          <a:xfrm>
            <a:off x="304800" y="2286000"/>
            <a:ext cx="1371600" cy="6191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panose="020B0604020202020204" pitchFamily="34" charset="0"/>
                <a:cs typeface="Arial Black" panose="020B0604020202020204" pitchFamily="34" charset="0"/>
              </a:rPr>
              <a:t>Conservationists</a:t>
            </a:r>
          </a:p>
        </p:txBody>
      </p:sp>
      <p:sp>
        <p:nvSpPr>
          <p:cNvPr id="17427" name="WordArt 21">
            <a:extLst>
              <a:ext uri="{FF2B5EF4-FFF2-40B4-BE49-F238E27FC236}">
                <a16:creationId xmlns:a16="http://schemas.microsoft.com/office/drawing/2014/main" id="{B6AF5CFB-20F8-3E4F-9DCA-CA35613021DB}"/>
              </a:ext>
            </a:extLst>
          </p:cNvPr>
          <p:cNvSpPr>
            <a:spLocks noChangeArrowheads="1" noChangeShapeType="1" noTextEdit="1"/>
          </p:cNvSpPr>
          <p:nvPr/>
        </p:nvSpPr>
        <p:spPr bwMode="auto">
          <a:xfrm>
            <a:off x="3048000" y="228600"/>
            <a:ext cx="1371600" cy="914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panose="020B0604020202020204" pitchFamily="34" charset="0"/>
                <a:cs typeface="Arial Black" panose="020B0604020202020204" pitchFamily="34" charset="0"/>
              </a:rPr>
              <a:t>Local</a:t>
            </a:r>
          </a:p>
          <a:p>
            <a:pPr algn="ctr"/>
            <a:r>
              <a:rPr lang="en-US" sz="3600" kern="10">
                <a:ln w="9525">
                  <a:solidFill>
                    <a:srgbClr val="000000"/>
                  </a:solidFill>
                  <a:round/>
                  <a:headEnd/>
                  <a:tailEnd/>
                </a:ln>
                <a:solidFill>
                  <a:srgbClr val="000000"/>
                </a:solidFill>
                <a:latin typeface="Arial Black" panose="020B0604020202020204" pitchFamily="34" charset="0"/>
                <a:cs typeface="Arial Black" panose="020B0604020202020204" pitchFamily="34" charset="0"/>
              </a:rPr>
              <a:t>Government</a:t>
            </a:r>
          </a:p>
        </p:txBody>
      </p:sp>
      <p:sp>
        <p:nvSpPr>
          <p:cNvPr id="17428" name="WordArt 22">
            <a:extLst>
              <a:ext uri="{FF2B5EF4-FFF2-40B4-BE49-F238E27FC236}">
                <a16:creationId xmlns:a16="http://schemas.microsoft.com/office/drawing/2014/main" id="{89000F58-9308-7241-87A9-14BB433C8436}"/>
              </a:ext>
            </a:extLst>
          </p:cNvPr>
          <p:cNvSpPr>
            <a:spLocks noChangeArrowheads="1" noChangeShapeType="1" noTextEdit="1"/>
          </p:cNvSpPr>
          <p:nvPr/>
        </p:nvSpPr>
        <p:spPr bwMode="auto">
          <a:xfrm>
            <a:off x="228600" y="4572000"/>
            <a:ext cx="1752600" cy="1447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panose="020B0604020202020204" pitchFamily="34" charset="0"/>
                <a:cs typeface="Arial Black" panose="020B0604020202020204" pitchFamily="34" charset="0"/>
              </a:rPr>
              <a:t>Local</a:t>
            </a:r>
          </a:p>
          <a:p>
            <a:pPr algn="ctr"/>
            <a:r>
              <a:rPr lang="en-US" sz="3600" kern="10">
                <a:ln w="9525">
                  <a:solidFill>
                    <a:srgbClr val="000000"/>
                  </a:solidFill>
                  <a:round/>
                  <a:headEnd/>
                  <a:tailEnd/>
                </a:ln>
                <a:solidFill>
                  <a:srgbClr val="000000"/>
                </a:solidFill>
                <a:latin typeface="Arial Black" panose="020B0604020202020204" pitchFamily="34" charset="0"/>
                <a:cs typeface="Arial Black" panose="020B0604020202020204" pitchFamily="34" charset="0"/>
              </a:rPr>
              <a:t>People</a:t>
            </a:r>
          </a:p>
        </p:txBody>
      </p:sp>
    </p:spTree>
    <p:extLst>
      <p:ext uri="{BB962C8B-B14F-4D97-AF65-F5344CB8AC3E}">
        <p14:creationId xmlns:p14="http://schemas.microsoft.com/office/powerpoint/2010/main" val="315202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74DED5B-FC2F-41AB-A060-C6F325D7B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906" b="2486"/>
          <a:stretch>
            <a:fillRect/>
          </a:stretch>
        </p:blipFill>
        <p:spPr bwMode="auto">
          <a:xfrm>
            <a:off x="971600" y="34560"/>
            <a:ext cx="7555834" cy="670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11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A393D4-9E8C-9649-A8C3-5FF9B711CE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25569"/>
            <a:ext cx="8900283" cy="6022748"/>
          </a:xfrm>
          <a:prstGeom prst="rect">
            <a:avLst/>
          </a:prstGeom>
        </p:spPr>
      </p:pic>
      <p:sp>
        <p:nvSpPr>
          <p:cNvPr id="4" name="TextBox 3">
            <a:extLst>
              <a:ext uri="{FF2B5EF4-FFF2-40B4-BE49-F238E27FC236}">
                <a16:creationId xmlns:a16="http://schemas.microsoft.com/office/drawing/2014/main" id="{F9019F15-F80D-784F-A224-AA9CD9238819}"/>
              </a:ext>
            </a:extLst>
          </p:cNvPr>
          <p:cNvSpPr txBox="1"/>
          <p:nvPr/>
        </p:nvSpPr>
        <p:spPr>
          <a:xfrm>
            <a:off x="251520" y="6093296"/>
            <a:ext cx="8136904" cy="646331"/>
          </a:xfrm>
          <a:prstGeom prst="rect">
            <a:avLst/>
          </a:prstGeom>
          <a:noFill/>
        </p:spPr>
        <p:txBody>
          <a:bodyPr wrap="square" rtlCol="0">
            <a:spAutoFit/>
          </a:bodyPr>
          <a:lstStyle/>
          <a:p>
            <a:r>
              <a:rPr lang="en-US" dirty="0"/>
              <a:t>Coastal management decision making is complex – you can see that there are a range of issues that should be addressed</a:t>
            </a:r>
          </a:p>
        </p:txBody>
      </p:sp>
    </p:spTree>
    <p:extLst>
      <p:ext uri="{BB962C8B-B14F-4D97-AF65-F5344CB8AC3E}">
        <p14:creationId xmlns:p14="http://schemas.microsoft.com/office/powerpoint/2010/main" val="124547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BE12-C7E8-4FC0-91D9-0B5B8F4CAAA4}"/>
              </a:ext>
            </a:extLst>
          </p:cNvPr>
          <p:cNvSpPr>
            <a:spLocks noGrp="1"/>
          </p:cNvSpPr>
          <p:nvPr>
            <p:ph type="title"/>
          </p:nvPr>
        </p:nvSpPr>
        <p:spPr/>
        <p:txBody>
          <a:bodyPr/>
          <a:lstStyle/>
          <a:p>
            <a:r>
              <a:rPr lang="en-GB" dirty="0"/>
              <a:t>Coastal management issues</a:t>
            </a:r>
          </a:p>
        </p:txBody>
      </p:sp>
      <p:sp>
        <p:nvSpPr>
          <p:cNvPr id="3" name="Text Placeholder 2">
            <a:extLst>
              <a:ext uri="{FF2B5EF4-FFF2-40B4-BE49-F238E27FC236}">
                <a16:creationId xmlns:a16="http://schemas.microsoft.com/office/drawing/2014/main" id="{DC59A08F-2C4E-49AA-8139-FE4D9B329EF3}"/>
              </a:ext>
            </a:extLst>
          </p:cNvPr>
          <p:cNvSpPr>
            <a:spLocks noGrp="1"/>
          </p:cNvSpPr>
          <p:nvPr>
            <p:ph type="body" idx="1"/>
          </p:nvPr>
        </p:nvSpPr>
        <p:spPr/>
        <p:txBody>
          <a:bodyPr/>
          <a:lstStyle/>
          <a:p>
            <a:r>
              <a:rPr lang="en-GB" dirty="0"/>
              <a:t>Holderness Coast Local Scale Case Study</a:t>
            </a:r>
          </a:p>
        </p:txBody>
      </p:sp>
    </p:spTree>
    <p:extLst>
      <p:ext uri="{BB962C8B-B14F-4D97-AF65-F5344CB8AC3E}">
        <p14:creationId xmlns:p14="http://schemas.microsoft.com/office/powerpoint/2010/main" val="1642854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139379" y="1483669"/>
            <a:ext cx="8784976"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l">
              <a:spcBef>
                <a:spcPct val="50000"/>
              </a:spcBef>
            </a:pPr>
            <a:r>
              <a:rPr lang="en-GB" altLang="en-US" sz="2000" dirty="0">
                <a:latin typeface="Comic Sans MS" charset="0"/>
              </a:rPr>
              <a:t>You will need to discuss your allocated section of coastline and state which of the 4 management options (or a combination) you would recommend for your area based on the 3 activities above.   </a:t>
            </a:r>
          </a:p>
          <a:p>
            <a:pPr algn="l">
              <a:spcBef>
                <a:spcPct val="50000"/>
              </a:spcBef>
            </a:pPr>
            <a:endParaRPr lang="en-GB" altLang="en-US" sz="2000" dirty="0">
              <a:latin typeface="Comic Sans MS" charset="0"/>
            </a:endParaRPr>
          </a:p>
          <a:p>
            <a:pPr algn="l">
              <a:spcBef>
                <a:spcPct val="50000"/>
              </a:spcBef>
            </a:pPr>
            <a:endParaRPr lang="en-GB" altLang="en-US" sz="2000" dirty="0">
              <a:latin typeface="Comic Sans MS" charset="0"/>
            </a:endParaRPr>
          </a:p>
          <a:p>
            <a:pPr algn="l">
              <a:spcBef>
                <a:spcPct val="50000"/>
              </a:spcBef>
            </a:pPr>
            <a:r>
              <a:rPr lang="en-GB" altLang="en-US" sz="2000" dirty="0">
                <a:latin typeface="Comic Sans MS" charset="0"/>
              </a:rPr>
              <a:t>You can suggest one approach or a combination of options. Make sure you give </a:t>
            </a:r>
            <a:r>
              <a:rPr lang="en-GB" altLang="en-US" sz="2000" b="1" dirty="0">
                <a:latin typeface="Comic Sans MS" charset="0"/>
              </a:rPr>
              <a:t>reasons</a:t>
            </a:r>
            <a:r>
              <a:rPr lang="en-GB" altLang="en-US" sz="2000" dirty="0">
                <a:latin typeface="Comic Sans MS" charset="0"/>
              </a:rPr>
              <a:t> for your decisions and why you rejected the alternative strategies for each area. </a:t>
            </a:r>
          </a:p>
          <a:p>
            <a:pPr algn="l">
              <a:spcBef>
                <a:spcPct val="50000"/>
              </a:spcBef>
            </a:pPr>
            <a:r>
              <a:rPr lang="en-GB" altLang="en-US" sz="2000" dirty="0">
                <a:latin typeface="Comic Sans MS" charset="0"/>
              </a:rPr>
              <a:t>It is likely that hard defences will be used for at least one area, so make sure you state the </a:t>
            </a:r>
            <a:r>
              <a:rPr lang="en-GB" altLang="en-US" sz="2000" b="1" dirty="0">
                <a:latin typeface="Comic Sans MS" charset="0"/>
              </a:rPr>
              <a:t>initial costs</a:t>
            </a:r>
            <a:r>
              <a:rPr lang="en-GB" altLang="en-US" sz="2000" dirty="0">
                <a:latin typeface="Comic Sans MS" charset="0"/>
              </a:rPr>
              <a:t> involved as well as any </a:t>
            </a:r>
            <a:r>
              <a:rPr lang="en-GB" altLang="en-US" sz="2000" b="1" dirty="0">
                <a:latin typeface="Comic Sans MS" charset="0"/>
              </a:rPr>
              <a:t>future maintenance</a:t>
            </a:r>
            <a:r>
              <a:rPr lang="en-GB" altLang="en-US" sz="2000" dirty="0">
                <a:latin typeface="Comic Sans MS" charset="0"/>
              </a:rPr>
              <a:t>.</a:t>
            </a:r>
          </a:p>
          <a:p>
            <a:pPr algn="l">
              <a:spcBef>
                <a:spcPct val="50000"/>
              </a:spcBef>
            </a:pPr>
            <a:r>
              <a:rPr lang="en-GB" altLang="en-US" sz="2000" dirty="0">
                <a:latin typeface="Comic Sans MS" charset="0"/>
              </a:rPr>
              <a:t> If there are any </a:t>
            </a:r>
            <a:r>
              <a:rPr lang="en-GB" altLang="en-US" sz="2000" b="1" dirty="0">
                <a:latin typeface="Comic Sans MS" charset="0"/>
              </a:rPr>
              <a:t>practical</a:t>
            </a:r>
            <a:r>
              <a:rPr lang="en-GB" altLang="en-US" sz="2000" dirty="0">
                <a:latin typeface="Comic Sans MS" charset="0"/>
              </a:rPr>
              <a:t> limitations that need to be taken into account with your chosen option(s) then also make this clear.  If it helps, diagrams may be used.</a:t>
            </a:r>
          </a:p>
        </p:txBody>
      </p:sp>
      <p:sp>
        <p:nvSpPr>
          <p:cNvPr id="19458" name="WordArt 3"/>
          <p:cNvSpPr>
            <a:spLocks noChangeArrowheads="1" noChangeShapeType="1" noTextEdit="1"/>
          </p:cNvSpPr>
          <p:nvPr/>
        </p:nvSpPr>
        <p:spPr bwMode="auto">
          <a:xfrm>
            <a:off x="2428875" y="214313"/>
            <a:ext cx="4424363" cy="1143000"/>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charset="0"/>
                <a:ea typeface="Arial Black" charset="0"/>
                <a:cs typeface="Arial Black" charset="0"/>
              </a:rPr>
              <a:t>GROUP TASK</a:t>
            </a:r>
          </a:p>
        </p:txBody>
      </p:sp>
      <p:sp>
        <p:nvSpPr>
          <p:cNvPr id="7" name="Rectangle 6"/>
          <p:cNvSpPr/>
          <p:nvPr/>
        </p:nvSpPr>
        <p:spPr>
          <a:xfrm>
            <a:off x="248535" y="2708920"/>
            <a:ext cx="3643305"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a typeface="+mn-ea"/>
              </a:rPr>
              <a:t>Your final  statement:</a:t>
            </a:r>
          </a:p>
        </p:txBody>
      </p:sp>
    </p:spTree>
    <p:extLst>
      <p:ext uri="{BB962C8B-B14F-4D97-AF65-F5344CB8AC3E}">
        <p14:creationId xmlns:p14="http://schemas.microsoft.com/office/powerpoint/2010/main" val="1512914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CC46-747F-4D55-8DDD-64D9EC217DDB}"/>
              </a:ext>
            </a:extLst>
          </p:cNvPr>
          <p:cNvSpPr>
            <a:spLocks noGrp="1"/>
          </p:cNvSpPr>
          <p:nvPr>
            <p:ph type="title"/>
          </p:nvPr>
        </p:nvSpPr>
        <p:spPr/>
        <p:txBody>
          <a:bodyPr/>
          <a:lstStyle/>
          <a:p>
            <a:r>
              <a:rPr lang="en-GB" dirty="0"/>
              <a:t>Outcomes of the real </a:t>
            </a:r>
            <a:r>
              <a:rPr lang="en-GB" dirty="0" err="1"/>
              <a:t>smp</a:t>
            </a:r>
            <a:endParaRPr lang="en-GB" dirty="0"/>
          </a:p>
        </p:txBody>
      </p:sp>
      <p:sp>
        <p:nvSpPr>
          <p:cNvPr id="3" name="Text Placeholder 2">
            <a:extLst>
              <a:ext uri="{FF2B5EF4-FFF2-40B4-BE49-F238E27FC236}">
                <a16:creationId xmlns:a16="http://schemas.microsoft.com/office/drawing/2014/main" id="{55D271D6-1C1D-4B66-A65D-7211457A5E61}"/>
              </a:ext>
            </a:extLst>
          </p:cNvPr>
          <p:cNvSpPr>
            <a:spLocks noGrp="1"/>
          </p:cNvSpPr>
          <p:nvPr>
            <p:ph type="body" idx="1"/>
          </p:nvPr>
        </p:nvSpPr>
        <p:spPr/>
        <p:txBody>
          <a:bodyPr/>
          <a:lstStyle/>
          <a:p>
            <a:r>
              <a:rPr lang="en-GB" dirty="0"/>
              <a:t>Holderness Coast Case Study: SMP</a:t>
            </a:r>
          </a:p>
        </p:txBody>
      </p:sp>
    </p:spTree>
    <p:extLst>
      <p:ext uri="{BB962C8B-B14F-4D97-AF65-F5344CB8AC3E}">
        <p14:creationId xmlns:p14="http://schemas.microsoft.com/office/powerpoint/2010/main" val="3213870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r>
              <a:rPr lang="en-GB" dirty="0"/>
              <a:t>Case study Holderness: </a:t>
            </a:r>
            <a:br>
              <a:rPr lang="en-GB" dirty="0"/>
            </a:br>
            <a:r>
              <a:rPr lang="en-GB" sz="2200" dirty="0"/>
              <a:t>Watch the remaining part 3 of the video: Sustainable Strategies (23 min) </a:t>
            </a:r>
            <a:r>
              <a:rPr lang="en-GB" sz="2200" dirty="0">
                <a:hlinkClick r:id="rId2"/>
              </a:rPr>
              <a:t>http://estream.godalming.ac.uk/View.aspx?ID=4586~4x~8zS48MtV</a:t>
            </a:r>
            <a:br>
              <a:rPr lang="en-GB" dirty="0"/>
            </a:br>
            <a:r>
              <a:rPr lang="en-GB" dirty="0"/>
              <a:t> </a:t>
            </a:r>
            <a:br>
              <a:rPr lang="en-GB" dirty="0"/>
            </a:br>
            <a:endParaRPr lang="en-GB" dirty="0"/>
          </a:p>
        </p:txBody>
      </p:sp>
      <p:graphicFrame>
        <p:nvGraphicFramePr>
          <p:cNvPr id="6" name="Content Placeholder 5">
            <a:extLst>
              <a:ext uri="{FF2B5EF4-FFF2-40B4-BE49-F238E27FC236}">
                <a16:creationId xmlns:a16="http://schemas.microsoft.com/office/drawing/2014/main" id="{168B2B5D-30F9-43F2-A440-BE7F2A8EBE6B}"/>
              </a:ext>
            </a:extLst>
          </p:cNvPr>
          <p:cNvGraphicFramePr>
            <a:graphicFrameLocks noGrp="1"/>
          </p:cNvGraphicFramePr>
          <p:nvPr>
            <p:ph idx="1"/>
            <p:extLst>
              <p:ext uri="{D42A27DB-BD31-4B8C-83A1-F6EECF244321}">
                <p14:modId xmlns:p14="http://schemas.microsoft.com/office/powerpoint/2010/main" val="3459335813"/>
              </p:ext>
            </p:extLst>
          </p:nvPr>
        </p:nvGraphicFramePr>
        <p:xfrm>
          <a:off x="251520" y="170080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67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70948B-0973-A441-88FA-74C9B94F19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2129" y="0"/>
            <a:ext cx="7219741" cy="6858000"/>
          </a:xfrm>
          <a:prstGeom prst="rect">
            <a:avLst/>
          </a:prstGeom>
        </p:spPr>
      </p:pic>
    </p:spTree>
    <p:extLst>
      <p:ext uri="{BB962C8B-B14F-4D97-AF65-F5344CB8AC3E}">
        <p14:creationId xmlns:p14="http://schemas.microsoft.com/office/powerpoint/2010/main" val="1935833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r>
              <a:rPr lang="en-GB" dirty="0"/>
              <a:t>Case study Holderness: reflection</a:t>
            </a:r>
            <a:br>
              <a:rPr lang="en-GB" dirty="0"/>
            </a:br>
            <a:r>
              <a:rPr lang="en-GB" dirty="0"/>
              <a:t>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pPr marL="514350" lvl="0" indent="-514350">
              <a:buFont typeface="+mj-lt"/>
              <a:buAutoNum type="arabicPeriod"/>
            </a:pPr>
            <a:r>
              <a:rPr lang="en-GB" dirty="0"/>
              <a:t>Why might traditional approaches to coastal management, such as some of the hard management strategies, be important in management of the coast?</a:t>
            </a:r>
          </a:p>
          <a:p>
            <a:pPr marL="514350" lvl="0" indent="-514350">
              <a:buFont typeface="+mj-lt"/>
              <a:buAutoNum type="arabicPeriod"/>
            </a:pPr>
            <a:r>
              <a:rPr lang="en-GB" dirty="0"/>
              <a:t>What do you understand by the term ‘sustainable approaches’ to coastal management?</a:t>
            </a:r>
          </a:p>
          <a:p>
            <a:pPr marL="514350" lvl="0" indent="-514350">
              <a:buFont typeface="+mj-lt"/>
              <a:buAutoNum type="arabicPeriod"/>
            </a:pPr>
            <a:r>
              <a:rPr lang="en-GB" dirty="0"/>
              <a:t>With the greatest challenge of climate change - what are the most important approaches to coastal management and why?</a:t>
            </a:r>
          </a:p>
        </p:txBody>
      </p:sp>
    </p:spTree>
    <p:extLst>
      <p:ext uri="{BB962C8B-B14F-4D97-AF65-F5344CB8AC3E}">
        <p14:creationId xmlns:p14="http://schemas.microsoft.com/office/powerpoint/2010/main" val="2080080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Holderness Homework</a:t>
            </a:r>
          </a:p>
        </p:txBody>
      </p:sp>
      <p:sp>
        <p:nvSpPr>
          <p:cNvPr id="3" name="Content Placeholder 2"/>
          <p:cNvSpPr>
            <a:spLocks noGrp="1"/>
          </p:cNvSpPr>
          <p:nvPr>
            <p:ph idx="1"/>
          </p:nvPr>
        </p:nvSpPr>
        <p:spPr>
          <a:xfrm>
            <a:off x="457200" y="1628800"/>
            <a:ext cx="8363272" cy="4954562"/>
          </a:xfrm>
        </p:spPr>
        <p:txBody>
          <a:bodyPr>
            <a:normAutofit fontScale="85000" lnSpcReduction="10000"/>
          </a:bodyPr>
          <a:lstStyle/>
          <a:p>
            <a:r>
              <a:rPr lang="en-US" b="1" dirty="0"/>
              <a:t>Complete the 20 mark question:  “</a:t>
            </a:r>
            <a:r>
              <a:rPr lang="en-US" dirty="0"/>
              <a:t>With reference to a case study, evaluate strategies used to defend the coast” (20 marks)</a:t>
            </a:r>
          </a:p>
          <a:p>
            <a:pPr lvl="1"/>
            <a:endParaRPr lang="en-US" dirty="0"/>
          </a:p>
          <a:p>
            <a:r>
              <a:rPr lang="en-US" b="1" dirty="0"/>
              <a:t>EXTEND</a:t>
            </a:r>
            <a:r>
              <a:rPr lang="en-US" dirty="0"/>
              <a:t> YOURSELF: </a:t>
            </a:r>
          </a:p>
          <a:p>
            <a:pPr lvl="1"/>
            <a:r>
              <a:rPr lang="en-US" dirty="0"/>
              <a:t>Additional case study notes on Holderness can be taken from: </a:t>
            </a:r>
            <a:r>
              <a:rPr lang="en-US" dirty="0">
                <a:hlinkClick r:id="rId2"/>
              </a:rPr>
              <a:t>https://www.alevelgeography.com/mappleton/</a:t>
            </a:r>
            <a:r>
              <a:rPr lang="en-US" dirty="0"/>
              <a:t> </a:t>
            </a:r>
          </a:p>
          <a:p>
            <a:pPr lvl="1"/>
            <a:r>
              <a:rPr lang="en-US" dirty="0"/>
              <a:t>Read the article ‘Managing the Coastline’ taken from the Geography Review, April 2015</a:t>
            </a:r>
          </a:p>
          <a:p>
            <a:pPr lvl="2"/>
            <a:r>
              <a:rPr lang="en-US" dirty="0"/>
              <a:t>Answer Questions 1-5 </a:t>
            </a:r>
          </a:p>
          <a:p>
            <a:pPr lvl="1"/>
            <a:r>
              <a:rPr lang="en-US" dirty="0"/>
              <a:t>Watch:</a:t>
            </a:r>
            <a:r>
              <a:rPr lang="en-GB" dirty="0">
                <a:hlinkClick r:id="rId3"/>
              </a:rPr>
              <a:t>https://www.bbc.co.uk/iplayer/episode/p083cd51/on-the-ground-coastal-erosion-the-homes-lost-to-the-sea</a:t>
            </a:r>
            <a:r>
              <a:rPr lang="en-GB" dirty="0"/>
              <a:t> </a:t>
            </a:r>
          </a:p>
          <a:p>
            <a:pPr lvl="1"/>
            <a:endParaRPr lang="en-US" dirty="0"/>
          </a:p>
          <a:p>
            <a:pPr lvl="1"/>
            <a:endParaRPr lang="en-US" dirty="0"/>
          </a:p>
        </p:txBody>
      </p:sp>
    </p:spTree>
    <p:extLst>
      <p:ext uri="{BB962C8B-B14F-4D97-AF65-F5344CB8AC3E}">
        <p14:creationId xmlns:p14="http://schemas.microsoft.com/office/powerpoint/2010/main" val="46014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A Risky Business.tif">
            <a:extLst>
              <a:ext uri="{FF2B5EF4-FFF2-40B4-BE49-F238E27FC236}">
                <a16:creationId xmlns:a16="http://schemas.microsoft.com/office/drawing/2014/main" id="{9FBAE180-4B9D-4985-AAC9-43B1083AC7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71500"/>
            <a:ext cx="870585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F2418C97-6959-4D3A-8CE8-B61911808668}"/>
              </a:ext>
            </a:extLst>
          </p:cNvPr>
          <p:cNvSpPr>
            <a:spLocks noGrp="1" noChangeArrowheads="1"/>
          </p:cNvSpPr>
          <p:nvPr>
            <p:ph type="title"/>
          </p:nvPr>
        </p:nvSpPr>
        <p:spPr/>
        <p:txBody>
          <a:bodyPr>
            <a:normAutofit fontScale="90000"/>
          </a:bodyPr>
          <a:lstStyle/>
          <a:p>
            <a:pPr>
              <a:defRPr/>
            </a:pPr>
            <a:r>
              <a:rPr lang="en-US" altLang="en-US" dirty="0">
                <a:solidFill>
                  <a:schemeClr val="accent6"/>
                </a:solidFill>
                <a:latin typeface="Arial" panose="020B0604020202020204" pitchFamily="34" charset="0"/>
                <a:ea typeface="ＭＳ Ｐゴシック" panose="020B0600070205080204" pitchFamily="34" charset="-128"/>
                <a:cs typeface="Arial" panose="020B0604020202020204" pitchFamily="34" charset="0"/>
              </a:rPr>
              <a:t>Human intervention in coastal landscapes</a:t>
            </a:r>
          </a:p>
        </p:txBody>
      </p:sp>
      <p:sp>
        <p:nvSpPr>
          <p:cNvPr id="7171" name="Content Placeholder 2">
            <a:extLst>
              <a:ext uri="{FF2B5EF4-FFF2-40B4-BE49-F238E27FC236}">
                <a16:creationId xmlns:a16="http://schemas.microsoft.com/office/drawing/2014/main" id="{5B9DBC33-41CA-41CF-996B-529C9861AA5C}"/>
              </a:ext>
            </a:extLst>
          </p:cNvPr>
          <p:cNvSpPr>
            <a:spLocks noGrp="1" noChangeArrowheads="1"/>
          </p:cNvSpPr>
          <p:nvPr>
            <p:ph idx="1"/>
          </p:nvPr>
        </p:nvSpPr>
        <p:spPr>
          <a:xfrm>
            <a:off x="685800" y="2492375"/>
            <a:ext cx="7772400" cy="4114800"/>
          </a:xfrm>
        </p:spPr>
        <p:txBody>
          <a:bodyPr/>
          <a:lstStyle/>
          <a:p>
            <a:r>
              <a:rPr lang="en-US" altLang="en-US" dirty="0">
                <a:latin typeface="Arial" panose="020B0604020202020204" pitchFamily="34" charset="0"/>
                <a:cs typeface="Arial" panose="020B0604020202020204" pitchFamily="34" charset="0"/>
              </a:rPr>
              <a:t>Why should we manage the coastlines?</a:t>
            </a:r>
          </a:p>
          <a:p>
            <a:r>
              <a:rPr lang="en-US" altLang="en-US" dirty="0">
                <a:latin typeface="Arial" panose="020B0604020202020204" pitchFamily="34" charset="0"/>
                <a:cs typeface="Arial" panose="020B0604020202020204" pitchFamily="34" charset="0"/>
              </a:rPr>
              <a:t>Why might some stretches of coastline be managed differently?</a:t>
            </a:r>
          </a:p>
          <a:p>
            <a:r>
              <a:rPr lang="en-US" altLang="en-US" dirty="0">
                <a:latin typeface="Arial" panose="020B0604020202020204" pitchFamily="34" charset="0"/>
                <a:cs typeface="Arial" panose="020B0604020202020204" pitchFamily="34" charset="0"/>
              </a:rPr>
              <a:t>What techniques could be used to manage different coastlines?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a:extLst>
              <a:ext uri="{FF2B5EF4-FFF2-40B4-BE49-F238E27FC236}">
                <a16:creationId xmlns:a16="http://schemas.microsoft.com/office/drawing/2014/main" id="{0D2064E8-C41F-2C48-9858-2F2828F66AA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056" y="1412776"/>
            <a:ext cx="9077687"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355FE0C7-760C-A544-A231-FE5ACE17A459}"/>
              </a:ext>
            </a:extLst>
          </p:cNvPr>
          <p:cNvSpPr>
            <a:spLocks noGrp="1"/>
          </p:cNvSpPr>
          <p:nvPr>
            <p:ph type="title"/>
          </p:nvPr>
        </p:nvSpPr>
        <p:spPr>
          <a:xfrm>
            <a:off x="457200" y="0"/>
            <a:ext cx="8229600" cy="1143000"/>
          </a:xfrm>
        </p:spPr>
        <p:txBody>
          <a:bodyPr/>
          <a:lstStyle/>
          <a:p>
            <a:r>
              <a:rPr lang="en-US" dirty="0"/>
              <a:t>Coastal Management – Issues</a:t>
            </a:r>
          </a:p>
        </p:txBody>
      </p:sp>
    </p:spTree>
    <p:extLst>
      <p:ext uri="{BB962C8B-B14F-4D97-AF65-F5344CB8AC3E}">
        <p14:creationId xmlns:p14="http://schemas.microsoft.com/office/powerpoint/2010/main" val="329811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http://www.stacey.peak-media.co.uk/holderness/Holderness/800-0327004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036496" cy="67773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id="{FCAE3962-6624-488D-8ABF-943A56EEDF84}"/>
              </a:ext>
            </a:extLst>
          </p:cNvPr>
          <p:cNvSpPr txBox="1"/>
          <p:nvPr/>
        </p:nvSpPr>
        <p:spPr>
          <a:xfrm>
            <a:off x="1835696" y="302660"/>
            <a:ext cx="4176464" cy="1692771"/>
          </a:xfrm>
          <a:prstGeom prst="rect">
            <a:avLst/>
          </a:prstGeom>
          <a:noFill/>
        </p:spPr>
        <p:txBody>
          <a:bodyPr wrap="square" rtlCol="0">
            <a:spAutoFit/>
          </a:bodyPr>
          <a:lstStyle/>
          <a:p>
            <a:pPr algn="ctr"/>
            <a:r>
              <a:rPr lang="en-GB" sz="2600" b="1" dirty="0">
                <a:solidFill>
                  <a:schemeClr val="bg1"/>
                </a:solidFill>
              </a:rPr>
              <a:t>What social, economic and environmental problems might result from coastal erosion issues?</a:t>
            </a:r>
          </a:p>
        </p:txBody>
      </p:sp>
    </p:spTree>
    <p:extLst>
      <p:ext uri="{BB962C8B-B14F-4D97-AF65-F5344CB8AC3E}">
        <p14:creationId xmlns:p14="http://schemas.microsoft.com/office/powerpoint/2010/main" val="409797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079" y="2132856"/>
            <a:ext cx="3830638" cy="234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19" name="Rectangle 3"/>
          <p:cNvSpPr>
            <a:spLocks noGrp="1" noChangeArrowheads="1"/>
          </p:cNvSpPr>
          <p:nvPr>
            <p:ph type="title"/>
          </p:nvPr>
        </p:nvSpPr>
        <p:spPr>
          <a:xfrm>
            <a:off x="179512" y="0"/>
            <a:ext cx="8784976" cy="1143000"/>
          </a:xfrm>
          <a:noFill/>
          <a:ln/>
        </p:spPr>
        <p:txBody>
          <a:bodyPr>
            <a:normAutofit/>
          </a:bodyPr>
          <a:lstStyle/>
          <a:p>
            <a:pPr algn="l"/>
            <a:r>
              <a:rPr lang="en-GB" sz="3800" dirty="0">
                <a:solidFill>
                  <a:srgbClr val="3366FF"/>
                </a:solidFill>
                <a:latin typeface="Arial" panose="020B0604020202020204" pitchFamily="34" charset="0"/>
                <a:cs typeface="Arial" panose="020B0604020202020204" pitchFamily="34" charset="0"/>
              </a:rPr>
              <a:t>Holderness Coast – challenges</a:t>
            </a:r>
          </a:p>
        </p:txBody>
      </p:sp>
      <p:sp>
        <p:nvSpPr>
          <p:cNvPr id="9220" name="Text Box 4"/>
          <p:cNvSpPr txBox="1">
            <a:spLocks noChangeArrowheads="1"/>
          </p:cNvSpPr>
          <p:nvPr/>
        </p:nvSpPr>
        <p:spPr bwMode="auto">
          <a:xfrm>
            <a:off x="43737" y="1268760"/>
            <a:ext cx="4816295" cy="4278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eriod"/>
            </a:pPr>
            <a:r>
              <a:rPr lang="en-GB" sz="1600" b="1" dirty="0">
                <a:cs typeface="Arial" charset="0"/>
              </a:rPr>
              <a:t>The presence of people </a:t>
            </a:r>
            <a:r>
              <a:rPr lang="en-GB" sz="1600" dirty="0">
                <a:cs typeface="Arial" charset="0"/>
              </a:rPr>
              <a:t>-</a:t>
            </a:r>
            <a:r>
              <a:rPr lang="en-GB" sz="1600" b="1" dirty="0">
                <a:cs typeface="Arial" charset="0"/>
              </a:rPr>
              <a:t> </a:t>
            </a:r>
            <a:r>
              <a:rPr lang="en-GB" sz="1600" dirty="0">
                <a:cs typeface="Arial" charset="0"/>
              </a:rPr>
              <a:t>Increasing population levels due to retirement and the development of leisure and holiday facilities have occurred around Bridlington and Hornsea, especially  caravan parks.</a:t>
            </a:r>
          </a:p>
          <a:p>
            <a:pPr>
              <a:buFontTx/>
              <a:buAutoNum type="arabicPeriod"/>
            </a:pPr>
            <a:r>
              <a:rPr lang="en-GB" sz="1600" b="1" dirty="0">
                <a:cs typeface="Arial" charset="0"/>
              </a:rPr>
              <a:t>Interfering with natural processes </a:t>
            </a:r>
            <a:r>
              <a:rPr lang="en-GB" sz="1600" dirty="0">
                <a:cs typeface="Arial" charset="0"/>
              </a:rPr>
              <a:t>such as longshore drift. Groynes at Hornsea, </a:t>
            </a:r>
            <a:r>
              <a:rPr lang="en-GB" sz="1600" dirty="0" err="1">
                <a:cs typeface="Arial" charset="0"/>
              </a:rPr>
              <a:t>Mappleton</a:t>
            </a:r>
            <a:r>
              <a:rPr lang="en-GB" sz="1600" dirty="0">
                <a:cs typeface="Arial" charset="0"/>
              </a:rPr>
              <a:t> and Withernsea mean that sediment is being prevented from building beaches elsewhere.</a:t>
            </a:r>
          </a:p>
          <a:p>
            <a:pPr>
              <a:buFontTx/>
              <a:buAutoNum type="arabicPeriod"/>
            </a:pPr>
            <a:r>
              <a:rPr lang="en-GB" sz="1600" b="1" dirty="0">
                <a:cs typeface="Arial" charset="0"/>
              </a:rPr>
              <a:t>Global warming </a:t>
            </a:r>
            <a:r>
              <a:rPr lang="en-GB" sz="1600" dirty="0">
                <a:cs typeface="Arial" charset="0"/>
              </a:rPr>
              <a:t>creating a rise in sea level and increasing storminess combined with the strong, prevailing NE wind. </a:t>
            </a:r>
            <a:r>
              <a:rPr lang="en-GB" sz="1600" dirty="0">
                <a:latin typeface="Arial" panose="020B0604020202020204" pitchFamily="34" charset="0"/>
                <a:cs typeface="Arial" panose="020B0604020202020204" pitchFamily="34" charset="0"/>
              </a:rPr>
              <a:t>The medium prediction for sea level rise along the Holderness coast is about 30 cm in the next fifty years (</a:t>
            </a:r>
            <a:r>
              <a:rPr lang="en-GB" sz="1600" b="1" dirty="0">
                <a:latin typeface="Arial" panose="020B0604020202020204" pitchFamily="34" charset="0"/>
                <a:cs typeface="Arial" panose="020B0604020202020204" pitchFamily="34" charset="0"/>
              </a:rPr>
              <a:t>6 mm/year</a:t>
            </a:r>
            <a:r>
              <a:rPr lang="en-GB" sz="1600" dirty="0">
                <a:latin typeface="Arial" panose="020B0604020202020204" pitchFamily="34" charset="0"/>
                <a:cs typeface="Arial" panose="020B0604020202020204" pitchFamily="34" charset="0"/>
              </a:rPr>
              <a:t>). This rate is significantly higher than 1-2 mm/years that have occurred in the previous 100 years. </a:t>
            </a:r>
          </a:p>
        </p:txBody>
      </p:sp>
      <p:sp>
        <p:nvSpPr>
          <p:cNvPr id="9221" name="Text Box 5"/>
          <p:cNvSpPr txBox="1">
            <a:spLocks noChangeArrowheads="1"/>
          </p:cNvSpPr>
          <p:nvPr/>
        </p:nvSpPr>
        <p:spPr bwMode="auto">
          <a:xfrm>
            <a:off x="5580641" y="4365104"/>
            <a:ext cx="316865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sz="1600" i="1">
                <a:cs typeface="Arial" charset="0"/>
              </a:rPr>
              <a:t>Processes at work on the Holderness cliffs.</a:t>
            </a:r>
          </a:p>
        </p:txBody>
      </p:sp>
      <p:sp>
        <p:nvSpPr>
          <p:cNvPr id="2" name="Rectangle 1">
            <a:extLst>
              <a:ext uri="{FF2B5EF4-FFF2-40B4-BE49-F238E27FC236}">
                <a16:creationId xmlns:a16="http://schemas.microsoft.com/office/drawing/2014/main" id="{8ACB54C4-A759-4B11-8996-A7D45CDF30C5}"/>
              </a:ext>
            </a:extLst>
          </p:cNvPr>
          <p:cNvSpPr/>
          <p:nvPr/>
        </p:nvSpPr>
        <p:spPr>
          <a:xfrm>
            <a:off x="5436096" y="1057386"/>
            <a:ext cx="3599043" cy="1077218"/>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The Holderness Coast has been long recognised as Europe’s fastest eroding. (&gt; 4km over the last 2000 years)</a:t>
            </a:r>
            <a:endParaRPr lang="en-GB" sz="1600" b="1" dirty="0"/>
          </a:p>
        </p:txBody>
      </p:sp>
    </p:spTree>
    <p:extLst>
      <p:ext uri="{BB962C8B-B14F-4D97-AF65-F5344CB8AC3E}">
        <p14:creationId xmlns:p14="http://schemas.microsoft.com/office/powerpoint/2010/main" val="107267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GB"/>
              <a:t>AS Geography from Curriculum Press</a:t>
            </a:r>
          </a:p>
        </p:txBody>
      </p:sp>
      <p:pic>
        <p:nvPicPr>
          <p:cNvPr id="2150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048" y="1139289"/>
            <a:ext cx="3961135" cy="534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0"/>
          <p:cNvSpPr>
            <a:spLocks noGrp="1" noChangeArrowheads="1"/>
          </p:cNvSpPr>
          <p:nvPr>
            <p:ph type="title"/>
          </p:nvPr>
        </p:nvSpPr>
        <p:spPr>
          <a:xfrm>
            <a:off x="122160" y="-84882"/>
            <a:ext cx="8771015" cy="1143000"/>
          </a:xfrm>
          <a:noFill/>
        </p:spPr>
        <p:txBody>
          <a:bodyPr>
            <a:normAutofit fontScale="90000"/>
          </a:bodyPr>
          <a:lstStyle/>
          <a:p>
            <a:pPr algn="l"/>
            <a:r>
              <a:rPr lang="en-GB" altLang="en-US" sz="3100" dirty="0">
                <a:solidFill>
                  <a:srgbClr val="3366FF"/>
                </a:solidFill>
                <a:latin typeface="Arial" panose="020B0604020202020204" pitchFamily="34" charset="0"/>
                <a:cs typeface="Arial" panose="020B0604020202020204" pitchFamily="34" charset="0"/>
              </a:rPr>
              <a:t>Holderness coast: Coastal Management Approaches</a:t>
            </a:r>
            <a:br>
              <a:rPr lang="en-GB" altLang="en-US" sz="2800" dirty="0">
                <a:solidFill>
                  <a:srgbClr val="3366FF"/>
                </a:solidFill>
                <a:latin typeface="Arial" panose="020B0604020202020204" pitchFamily="34" charset="0"/>
                <a:cs typeface="Arial" panose="020B0604020202020204" pitchFamily="34" charset="0"/>
              </a:rPr>
            </a:br>
            <a:endParaRPr lang="en-GB" altLang="en-US" sz="1200" dirty="0">
              <a:solidFill>
                <a:srgbClr val="3366FF"/>
              </a:solidFill>
              <a:latin typeface="Arial" panose="020B0604020202020204" pitchFamily="34" charset="0"/>
              <a:cs typeface="Arial" panose="020B0604020202020204" pitchFamily="34" charset="0"/>
            </a:endParaRPr>
          </a:p>
        </p:txBody>
      </p:sp>
      <p:sp>
        <p:nvSpPr>
          <p:cNvPr id="21508" name="Text Box 12"/>
          <p:cNvSpPr txBox="1">
            <a:spLocks noChangeArrowheads="1"/>
          </p:cNvSpPr>
          <p:nvPr/>
        </p:nvSpPr>
        <p:spPr bwMode="auto">
          <a:xfrm>
            <a:off x="395536" y="6437521"/>
            <a:ext cx="3384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50000"/>
              </a:spcBef>
              <a:buFontTx/>
              <a:buNone/>
            </a:pPr>
            <a:r>
              <a:rPr lang="en-GB" altLang="en-US" sz="1400" i="1" dirty="0"/>
              <a:t>Management schemes along Holderness</a:t>
            </a:r>
          </a:p>
        </p:txBody>
      </p:sp>
      <p:sp>
        <p:nvSpPr>
          <p:cNvPr id="100365" name="Text Box 13"/>
          <p:cNvSpPr txBox="1">
            <a:spLocks noChangeArrowheads="1"/>
          </p:cNvSpPr>
          <p:nvPr/>
        </p:nvSpPr>
        <p:spPr bwMode="auto">
          <a:xfrm>
            <a:off x="4283199" y="1221938"/>
            <a:ext cx="4609976"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GB" altLang="en-US" sz="1800" dirty="0"/>
              <a:t>A range of hard engineering has been used.</a:t>
            </a:r>
          </a:p>
          <a:p>
            <a:pPr eaLnBrk="1" hangingPunct="1">
              <a:spcBef>
                <a:spcPct val="0"/>
              </a:spcBef>
              <a:buFontTx/>
              <a:buNone/>
            </a:pPr>
            <a:endParaRPr lang="en-GB" altLang="en-US" sz="1800" dirty="0"/>
          </a:p>
          <a:p>
            <a:pPr eaLnBrk="1" hangingPunct="1">
              <a:spcBef>
                <a:spcPct val="0"/>
              </a:spcBef>
              <a:buFontTx/>
              <a:buNone/>
            </a:pPr>
            <a:r>
              <a:rPr lang="en-GB" altLang="en-US" sz="1800" dirty="0"/>
              <a:t>Most of the erosion and removal by longshore drift takes place </a:t>
            </a:r>
            <a:r>
              <a:rPr lang="en-GB" altLang="en-US" sz="1800" b="1" dirty="0"/>
              <a:t>south of Hornsea</a:t>
            </a:r>
            <a:r>
              <a:rPr lang="en-GB" altLang="en-US" sz="1800" dirty="0"/>
              <a:t>.</a:t>
            </a:r>
          </a:p>
          <a:p>
            <a:pPr eaLnBrk="1" hangingPunct="1">
              <a:spcBef>
                <a:spcPct val="0"/>
              </a:spcBef>
              <a:buFontTx/>
              <a:buNone/>
            </a:pPr>
            <a:endParaRPr lang="en-GB" altLang="en-US" sz="1000" dirty="0"/>
          </a:p>
          <a:p>
            <a:pPr eaLnBrk="1" hangingPunct="1">
              <a:spcBef>
                <a:spcPct val="0"/>
              </a:spcBef>
              <a:buFontTx/>
              <a:buNone/>
            </a:pPr>
            <a:r>
              <a:rPr lang="en-US" altLang="en-US" sz="1800" b="1" dirty="0"/>
              <a:t>At </a:t>
            </a:r>
            <a:r>
              <a:rPr lang="en-US" altLang="en-US" sz="1800" b="1" dirty="0" err="1"/>
              <a:t>Hornsea</a:t>
            </a:r>
            <a:r>
              <a:rPr lang="en-US" altLang="en-US" sz="1800" b="1" dirty="0">
                <a:solidFill>
                  <a:schemeClr val="accent2"/>
                </a:solidFill>
              </a:rPr>
              <a:t> </a:t>
            </a:r>
            <a:r>
              <a:rPr lang="en-US" altLang="en-US" sz="1800" dirty="0" err="1">
                <a:solidFill>
                  <a:schemeClr val="accent2"/>
                </a:solidFill>
              </a:rPr>
              <a:t>groynes</a:t>
            </a:r>
            <a:r>
              <a:rPr lang="en-US" altLang="en-US" sz="1800" dirty="0">
                <a:solidFill>
                  <a:schemeClr val="accent2"/>
                </a:solidFill>
              </a:rPr>
              <a:t> </a:t>
            </a:r>
            <a:r>
              <a:rPr lang="en-US" altLang="en-US" sz="1800" dirty="0"/>
              <a:t>have been repaired and new ones built at a cost of over £5.2 million and the old </a:t>
            </a:r>
            <a:r>
              <a:rPr lang="en-US" altLang="en-US" sz="1800" dirty="0">
                <a:solidFill>
                  <a:schemeClr val="accent2"/>
                </a:solidFill>
              </a:rPr>
              <a:t>seawall </a:t>
            </a:r>
            <a:r>
              <a:rPr lang="en-US" altLang="en-US" sz="1800" dirty="0"/>
              <a:t>has been raised slightly. </a:t>
            </a:r>
            <a:r>
              <a:rPr lang="en-US" altLang="en-US" sz="1800" dirty="0">
                <a:solidFill>
                  <a:schemeClr val="accent2"/>
                </a:solidFill>
              </a:rPr>
              <a:t>Sand dunes</a:t>
            </a:r>
            <a:r>
              <a:rPr lang="en-US" altLang="en-US" sz="1800" dirty="0"/>
              <a:t> in the south beach are being planted with trees.</a:t>
            </a:r>
          </a:p>
          <a:p>
            <a:pPr eaLnBrk="1" hangingPunct="1">
              <a:spcBef>
                <a:spcPct val="0"/>
              </a:spcBef>
              <a:buFontTx/>
              <a:buNone/>
            </a:pPr>
            <a:endParaRPr lang="en-US" altLang="en-US" sz="1000" dirty="0"/>
          </a:p>
          <a:p>
            <a:pPr eaLnBrk="1" hangingPunct="1">
              <a:spcBef>
                <a:spcPct val="0"/>
              </a:spcBef>
              <a:buFontTx/>
              <a:buNone/>
            </a:pPr>
            <a:r>
              <a:rPr lang="en-US" altLang="en-US" sz="1800" dirty="0"/>
              <a:t>At </a:t>
            </a:r>
            <a:r>
              <a:rPr lang="en-US" altLang="en-US" sz="1800" b="1" dirty="0" err="1"/>
              <a:t>Withernsea</a:t>
            </a:r>
            <a:r>
              <a:rPr lang="en-US" altLang="en-US" sz="1800" b="1" dirty="0"/>
              <a:t> –</a:t>
            </a:r>
            <a:r>
              <a:rPr lang="en-US" altLang="en-US" sz="1800" dirty="0" err="1">
                <a:solidFill>
                  <a:schemeClr val="accent2"/>
                </a:solidFill>
              </a:rPr>
              <a:t>groynes</a:t>
            </a:r>
            <a:r>
              <a:rPr lang="en-US" altLang="en-US" sz="1800" dirty="0">
                <a:solidFill>
                  <a:schemeClr val="accent2"/>
                </a:solidFill>
              </a:rPr>
              <a:t> </a:t>
            </a:r>
            <a:r>
              <a:rPr lang="en-US" altLang="en-US" sz="1800" dirty="0"/>
              <a:t>and a </a:t>
            </a:r>
            <a:r>
              <a:rPr lang="en-US" altLang="en-US" sz="1800" dirty="0">
                <a:solidFill>
                  <a:schemeClr val="accent2"/>
                </a:solidFill>
              </a:rPr>
              <a:t>sea wall</a:t>
            </a:r>
            <a:r>
              <a:rPr lang="en-US" altLang="en-US" sz="1800" dirty="0"/>
              <a:t>. </a:t>
            </a:r>
          </a:p>
          <a:p>
            <a:pPr eaLnBrk="1" hangingPunct="1">
              <a:spcBef>
                <a:spcPct val="0"/>
              </a:spcBef>
              <a:buFontTx/>
              <a:buNone/>
            </a:pPr>
            <a:r>
              <a:rPr lang="en-US" altLang="en-US" sz="1800" dirty="0"/>
              <a:t>A new </a:t>
            </a:r>
            <a:r>
              <a:rPr lang="en-US" altLang="en-US" sz="1800" dirty="0">
                <a:solidFill>
                  <a:schemeClr val="accent2"/>
                </a:solidFill>
              </a:rPr>
              <a:t>wave return wall</a:t>
            </a:r>
            <a:r>
              <a:rPr lang="en-US" altLang="en-US" sz="1800" b="1" dirty="0"/>
              <a:t> </a:t>
            </a:r>
            <a:r>
              <a:rPr lang="en-US" altLang="en-US" sz="1800" dirty="0"/>
              <a:t>prevents wave erosion. The wall is further protected by </a:t>
            </a:r>
            <a:r>
              <a:rPr lang="en-US" altLang="en-US" sz="1800" dirty="0">
                <a:solidFill>
                  <a:schemeClr val="accent2"/>
                </a:solidFill>
              </a:rPr>
              <a:t>rip-rap</a:t>
            </a:r>
            <a:r>
              <a:rPr lang="en-US" altLang="en-US" sz="1800" b="1" dirty="0"/>
              <a:t> </a:t>
            </a:r>
            <a:r>
              <a:rPr lang="en-US" altLang="en-US" sz="1800" dirty="0"/>
              <a:t>and </a:t>
            </a:r>
            <a:r>
              <a:rPr lang="en-US" altLang="en-US" sz="1800" dirty="0">
                <a:solidFill>
                  <a:schemeClr val="accent2"/>
                </a:solidFill>
              </a:rPr>
              <a:t>beach nourishment.</a:t>
            </a:r>
            <a:r>
              <a:rPr lang="en-US" altLang="en-US" sz="1800" dirty="0"/>
              <a:t> This all cost £6.3 million but it will be good value if it can halt the fall in local property prices.</a:t>
            </a:r>
            <a:endParaRPr lang="en-GB" altLang="en-US" sz="1800" dirty="0"/>
          </a:p>
          <a:p>
            <a:pPr eaLnBrk="1" hangingPunct="1">
              <a:spcBef>
                <a:spcPct val="50000"/>
              </a:spcBef>
              <a:buFontTx/>
              <a:buNone/>
            </a:pPr>
            <a:endParaRPr lang="en-GB" altLang="en-US" sz="1800" dirty="0"/>
          </a:p>
        </p:txBody>
      </p:sp>
    </p:spTree>
    <p:extLst>
      <p:ext uri="{BB962C8B-B14F-4D97-AF65-F5344CB8AC3E}">
        <p14:creationId xmlns:p14="http://schemas.microsoft.com/office/powerpoint/2010/main" val="11315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6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6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036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03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3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0"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3800" y="1430338"/>
            <a:ext cx="3957638"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8"/>
          <p:cNvSpPr>
            <a:spLocks noGrp="1" noChangeArrowheads="1"/>
          </p:cNvSpPr>
          <p:nvPr>
            <p:ph type="title"/>
          </p:nvPr>
        </p:nvSpPr>
        <p:spPr>
          <a:xfrm>
            <a:off x="179388" y="-171450"/>
            <a:ext cx="9577188" cy="1143000"/>
          </a:xfrm>
          <a:noFill/>
        </p:spPr>
        <p:txBody>
          <a:bodyPr>
            <a:noAutofit/>
          </a:bodyPr>
          <a:lstStyle/>
          <a:p>
            <a:pPr algn="l"/>
            <a:r>
              <a:rPr lang="en-GB" altLang="en-US" sz="3800" dirty="0">
                <a:solidFill>
                  <a:srgbClr val="3366FF"/>
                </a:solidFill>
                <a:latin typeface="Arial" panose="020B0604020202020204" pitchFamily="34" charset="0"/>
                <a:ea typeface="ＭＳ Ｐゴシック" charset="-128"/>
                <a:cs typeface="Arial" panose="020B0604020202020204" pitchFamily="34" charset="0"/>
              </a:rPr>
              <a:t>Holderness coast</a:t>
            </a:r>
            <a:br>
              <a:rPr lang="en-GB" altLang="en-US" sz="3800" dirty="0">
                <a:solidFill>
                  <a:srgbClr val="3366FF"/>
                </a:solidFill>
                <a:latin typeface="Arial" panose="020B0604020202020204" pitchFamily="34" charset="0"/>
                <a:ea typeface="ＭＳ Ｐゴシック" charset="-128"/>
                <a:cs typeface="Arial" panose="020B0604020202020204" pitchFamily="34" charset="0"/>
              </a:rPr>
            </a:br>
            <a:r>
              <a:rPr lang="en-GB" sz="1200" dirty="0">
                <a:latin typeface="Arial" panose="020B0604020202020204" pitchFamily="34" charset="0"/>
                <a:cs typeface="Arial" panose="020B0604020202020204" pitchFamily="34" charset="0"/>
              </a:rPr>
              <a:t>Watch part 3 of the video: Defending the coast (11.49 min) </a:t>
            </a:r>
            <a:r>
              <a:rPr lang="en-GB" sz="1200" dirty="0">
                <a:latin typeface="Arial" panose="020B0604020202020204" pitchFamily="34" charset="0"/>
                <a:cs typeface="Arial" panose="020B0604020202020204" pitchFamily="34" charset="0"/>
                <a:hlinkClick r:id="rId4"/>
              </a:rPr>
              <a:t>http://estream.godalming.ac.uk/View.aspx?ID=4586~4x~8zS48MtV</a:t>
            </a:r>
            <a:endParaRPr lang="en-GB" altLang="en-US" sz="1200" dirty="0">
              <a:solidFill>
                <a:srgbClr val="3366FF"/>
              </a:solidFill>
              <a:latin typeface="Arial" panose="020B0604020202020204" pitchFamily="34" charset="0"/>
              <a:ea typeface="ＭＳ Ｐゴシック" charset="-128"/>
              <a:cs typeface="Arial" panose="020B0604020202020204" pitchFamily="34" charset="0"/>
            </a:endParaRPr>
          </a:p>
        </p:txBody>
      </p:sp>
      <p:sp>
        <p:nvSpPr>
          <p:cNvPr id="23555" name="Text Box 10"/>
          <p:cNvSpPr txBox="1">
            <a:spLocks noChangeArrowheads="1"/>
          </p:cNvSpPr>
          <p:nvPr/>
        </p:nvSpPr>
        <p:spPr bwMode="auto">
          <a:xfrm>
            <a:off x="250825" y="836613"/>
            <a:ext cx="4752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endParaRPr lang="en-US" altLang="en-US" sz="1800">
              <a:ea typeface="ＭＳ Ｐゴシック" charset="-128"/>
            </a:endParaRPr>
          </a:p>
        </p:txBody>
      </p:sp>
      <p:sp>
        <p:nvSpPr>
          <p:cNvPr id="103435" name="Rectangle 11"/>
          <p:cNvSpPr>
            <a:spLocks noChangeArrowheads="1"/>
          </p:cNvSpPr>
          <p:nvPr/>
        </p:nvSpPr>
        <p:spPr bwMode="auto">
          <a:xfrm>
            <a:off x="250825" y="960803"/>
            <a:ext cx="49688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b="1" dirty="0">
                <a:ea typeface="ＭＳ Ｐゴシック" charset="-128"/>
              </a:rPr>
              <a:t>How successful are these schemes? Are they sustainable?</a:t>
            </a:r>
            <a:endParaRPr lang="en-US" altLang="en-US" sz="1800" dirty="0">
              <a:ea typeface="ＭＳ Ｐゴシック" charset="-128"/>
            </a:endParaRPr>
          </a:p>
          <a:p>
            <a:pPr eaLnBrk="1" hangingPunct="1">
              <a:spcBef>
                <a:spcPct val="0"/>
              </a:spcBef>
              <a:buFontTx/>
              <a:buNone/>
            </a:pPr>
            <a:r>
              <a:rPr lang="en-US" altLang="en-US" sz="1800" dirty="0">
                <a:ea typeface="ＭＳ Ｐゴシック" charset="-128"/>
              </a:rPr>
              <a:t>In 1786 </a:t>
            </a:r>
            <a:r>
              <a:rPr lang="en-US" altLang="en-US" sz="1800" dirty="0" err="1">
                <a:ea typeface="ＭＳ Ｐゴシック" charset="-128"/>
              </a:rPr>
              <a:t>Mappleton</a:t>
            </a:r>
            <a:r>
              <a:rPr lang="en-US" altLang="en-US" sz="1800" dirty="0">
                <a:ea typeface="ＭＳ Ｐゴシック" charset="-128"/>
              </a:rPr>
              <a:t> was 3.5km from the sea. By 1988 the sea was on its doorstep. </a:t>
            </a:r>
          </a:p>
          <a:p>
            <a:pPr eaLnBrk="1" hangingPunct="1">
              <a:spcBef>
                <a:spcPct val="0"/>
              </a:spcBef>
              <a:buFontTx/>
              <a:buNone/>
            </a:pPr>
            <a:endParaRPr lang="en-US" altLang="en-US" sz="1800" dirty="0">
              <a:ea typeface="ＭＳ Ｐゴシック" charset="-128"/>
            </a:endParaRPr>
          </a:p>
          <a:p>
            <a:pPr eaLnBrk="1" hangingPunct="1">
              <a:spcBef>
                <a:spcPct val="0"/>
              </a:spcBef>
              <a:buFontTx/>
              <a:buNone/>
            </a:pPr>
            <a:r>
              <a:rPr lang="en-US" altLang="en-US" sz="1800" dirty="0">
                <a:ea typeface="ＭＳ Ｐゴシック" charset="-128"/>
              </a:rPr>
              <a:t>In 1991 a scheme was implemented at a cost of £2.1 million which involved two rock </a:t>
            </a:r>
            <a:r>
              <a:rPr lang="en-US" altLang="en-US" sz="1800" dirty="0" err="1">
                <a:ea typeface="ＭＳ Ｐゴシック" charset="-128"/>
              </a:rPr>
              <a:t>groynes</a:t>
            </a:r>
            <a:r>
              <a:rPr lang="en-US" altLang="en-US" sz="1800" dirty="0">
                <a:ea typeface="ＭＳ Ｐゴシック" charset="-128"/>
              </a:rPr>
              <a:t> to trap beach sediment and a rock revetment to prevent erosion of the cliffs. The cliffs were </a:t>
            </a:r>
            <a:r>
              <a:rPr lang="en-US" altLang="en-US" sz="1800" b="1" dirty="0">
                <a:ea typeface="ＭＳ Ｐゴシック" charset="-128"/>
              </a:rPr>
              <a:t>re-graded </a:t>
            </a:r>
            <a:r>
              <a:rPr lang="en-US" altLang="en-US" sz="1800" dirty="0">
                <a:ea typeface="ＭＳ Ｐゴシック" charset="-128"/>
              </a:rPr>
              <a:t>to reduce slumping and there was some </a:t>
            </a:r>
            <a:r>
              <a:rPr lang="en-US" altLang="en-US" sz="1800" b="1" dirty="0">
                <a:ea typeface="ＭＳ Ｐゴシック" charset="-128"/>
              </a:rPr>
              <a:t>nourishment </a:t>
            </a:r>
            <a:r>
              <a:rPr lang="en-US" altLang="en-US" sz="1800" dirty="0">
                <a:ea typeface="ＭＳ Ｐゴシック" charset="-128"/>
              </a:rPr>
              <a:t>of the beach to encourage deposition.</a:t>
            </a:r>
          </a:p>
        </p:txBody>
      </p:sp>
      <p:sp>
        <p:nvSpPr>
          <p:cNvPr id="103436" name="Text Box 12"/>
          <p:cNvSpPr txBox="1">
            <a:spLocks noChangeArrowheads="1"/>
          </p:cNvSpPr>
          <p:nvPr/>
        </p:nvSpPr>
        <p:spPr bwMode="auto">
          <a:xfrm>
            <a:off x="287176" y="4366375"/>
            <a:ext cx="856964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dirty="0">
                <a:ea typeface="ＭＳ Ｐゴシック" charset="-128"/>
              </a:rPr>
              <a:t>12 years later and the cliffs started to show early signs of slumping. Beyond the second </a:t>
            </a:r>
            <a:r>
              <a:rPr lang="en-US" altLang="en-US" sz="1800" dirty="0" err="1">
                <a:ea typeface="ＭＳ Ｐゴシック" charset="-128"/>
              </a:rPr>
              <a:t>groyne</a:t>
            </a:r>
            <a:r>
              <a:rPr lang="en-US" altLang="en-US" sz="1800" dirty="0">
                <a:ea typeface="ＭＳ Ｐゴシック" charset="-128"/>
              </a:rPr>
              <a:t> the large rocks are being undermined and the cliff face</a:t>
            </a:r>
          </a:p>
          <a:p>
            <a:pPr eaLnBrk="1" hangingPunct="1">
              <a:spcBef>
                <a:spcPct val="0"/>
              </a:spcBef>
              <a:buFontTx/>
              <a:buNone/>
            </a:pPr>
            <a:r>
              <a:rPr lang="en-US" altLang="en-US" sz="1800" dirty="0">
                <a:ea typeface="ＭＳ Ｐゴシック" charset="-128"/>
              </a:rPr>
              <a:t>below the car park has begun to erode.</a:t>
            </a:r>
          </a:p>
          <a:p>
            <a:pPr eaLnBrk="1" hangingPunct="1">
              <a:spcBef>
                <a:spcPct val="0"/>
              </a:spcBef>
              <a:buFontTx/>
              <a:buNone/>
            </a:pPr>
            <a:endParaRPr lang="en-US" altLang="en-US" sz="1800" dirty="0">
              <a:ea typeface="ＭＳ Ｐゴシック" charset="-128"/>
            </a:endParaRPr>
          </a:p>
          <a:p>
            <a:pPr eaLnBrk="1" hangingPunct="1">
              <a:spcBef>
                <a:spcPct val="0"/>
              </a:spcBef>
              <a:buFontTx/>
              <a:buNone/>
            </a:pPr>
            <a:r>
              <a:rPr lang="en-US" altLang="en-US" sz="1800" dirty="0">
                <a:ea typeface="ＭＳ Ｐゴシック" charset="-128"/>
              </a:rPr>
              <a:t>More worrying is the very rapid erosion of beaches, cliffs and farm buildings at Great Cowden 3 km to the south which may be linked to </a:t>
            </a:r>
            <a:r>
              <a:rPr lang="en-US" altLang="en-US" sz="1800" dirty="0" err="1">
                <a:ea typeface="ＭＳ Ｐゴシック" charset="-128"/>
              </a:rPr>
              <a:t>Mappleton</a:t>
            </a:r>
            <a:r>
              <a:rPr lang="ja-JP" altLang="en-US" sz="1800" dirty="0"/>
              <a:t>’</a:t>
            </a:r>
            <a:r>
              <a:rPr lang="en-US" altLang="ja-JP" sz="1800" dirty="0"/>
              <a:t>s growing</a:t>
            </a:r>
          </a:p>
          <a:p>
            <a:pPr eaLnBrk="1" hangingPunct="1">
              <a:spcBef>
                <a:spcPct val="0"/>
              </a:spcBef>
              <a:buFontTx/>
              <a:buNone/>
            </a:pPr>
            <a:r>
              <a:rPr lang="en-US" altLang="en-US" sz="1800" dirty="0">
                <a:ea typeface="ＭＳ Ｐゴシック" charset="-128"/>
              </a:rPr>
              <a:t>beach. </a:t>
            </a:r>
            <a:r>
              <a:rPr lang="en-US" altLang="en-US" sz="1400" u="sng" dirty="0">
                <a:latin typeface="Arial" charset="0"/>
                <a:ea typeface="ＭＳ Ｐゴシック" charset="-128"/>
                <a:hlinkClick r:id="rId5"/>
              </a:rPr>
              <a:t>http://www.bbc.co.uk/education/clips/z8jfb9q</a:t>
            </a:r>
            <a:r>
              <a:rPr lang="en-US" altLang="en-US" sz="1400" dirty="0">
                <a:latin typeface="Arial" charset="0"/>
                <a:ea typeface="ＭＳ Ｐゴシック" charset="-128"/>
              </a:rPr>
              <a:t> -</a:t>
            </a:r>
          </a:p>
          <a:p>
            <a:pPr eaLnBrk="1" hangingPunct="1">
              <a:spcBef>
                <a:spcPct val="0"/>
              </a:spcBef>
              <a:buFontTx/>
              <a:buNone/>
            </a:pPr>
            <a:endParaRPr lang="en-US" altLang="en-US" sz="1800" dirty="0">
              <a:ea typeface="ＭＳ Ｐゴシック" charset="-128"/>
            </a:endParaRPr>
          </a:p>
        </p:txBody>
      </p:sp>
    </p:spTree>
    <p:extLst>
      <p:ext uri="{BB962C8B-B14F-4D97-AF65-F5344CB8AC3E}">
        <p14:creationId xmlns:p14="http://schemas.microsoft.com/office/powerpoint/2010/main" val="1602584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35">
                                            <p:txEl>
                                              <p:pRg st="3" end="3"/>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03430"/>
                                        </p:tgtEl>
                                        <p:attrNameLst>
                                          <p:attrName>style.visibility</p:attrName>
                                        </p:attrNameLst>
                                      </p:cBhvr>
                                      <p:to>
                                        <p:strVal val="visible"/>
                                      </p:to>
                                    </p:set>
                                    <p:animEffect transition="in" filter="dissolve">
                                      <p:cBhvr>
                                        <p:cTn id="9" dur="500"/>
                                        <p:tgtEl>
                                          <p:spTgt spid="1034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2563</TotalTime>
  <Words>1808</Words>
  <Application>Microsoft Office PowerPoint</Application>
  <PresentationFormat>On-screen Show (4:3)</PresentationFormat>
  <Paragraphs>159</Paragraphs>
  <Slides>25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Calibri</vt:lpstr>
      <vt:lpstr>Comic Sans MS</vt:lpstr>
      <vt:lpstr>Symbol</vt:lpstr>
      <vt:lpstr>Times New Roman</vt:lpstr>
      <vt:lpstr>Wingdings</vt:lpstr>
      <vt:lpstr>Office Theme</vt:lpstr>
      <vt:lpstr>Sustainable Approaches to Coastal Flood Risk and Coastal Erosion Management along the Holderness, UK</vt:lpstr>
      <vt:lpstr>Coastal management issues</vt:lpstr>
      <vt:lpstr>PowerPoint Presentation</vt:lpstr>
      <vt:lpstr>Human intervention in coastal landscapes</vt:lpstr>
      <vt:lpstr>Coastal Management – Issues</vt:lpstr>
      <vt:lpstr>PowerPoint Presentation</vt:lpstr>
      <vt:lpstr>Holderness Coast – challenges</vt:lpstr>
      <vt:lpstr>Holderness coast: Coastal Management Approaches </vt:lpstr>
      <vt:lpstr>Holderness coast Watch part 3 of the video: Defending the coast (11.49 min) http://estream.godalming.ac.uk/View.aspx?ID=4586~4x~8zS48MtV</vt:lpstr>
      <vt:lpstr>Sustainable Approaches: A Shoreline Management Plan</vt:lpstr>
      <vt:lpstr>Holderness Coast: Shoreline Management Plan</vt:lpstr>
      <vt:lpstr>PowerPoint Presentation</vt:lpstr>
      <vt:lpstr>Sustainable management: shoreline management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Outcomes of the real smp</vt:lpstr>
      <vt:lpstr>  Case study Holderness:  Watch the remaining part 3 of the video: Sustainable Strategies (23 min) http://estream.godalming.ac.uk/View.aspx?ID=4586~4x~8zS48MtV   </vt:lpstr>
      <vt:lpstr>PowerPoint Presentation</vt:lpstr>
      <vt:lpstr>  Case study Holderness: reflection   </vt:lpstr>
      <vt:lpstr>Holderness Homework</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Thorpe</dc:creator>
  <cp:lastModifiedBy>justin cansfield</cp:lastModifiedBy>
  <cp:revision>128</cp:revision>
  <cp:lastPrinted>2018-01-27T13:53:53Z</cp:lastPrinted>
  <dcterms:created xsi:type="dcterms:W3CDTF">2013-01-15T12:42:27Z</dcterms:created>
  <dcterms:modified xsi:type="dcterms:W3CDTF">2020-02-26T18:25:21Z</dcterms:modified>
</cp:coreProperties>
</file>