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6" r:id="rId9"/>
    <p:sldId id="261" r:id="rId10"/>
    <p:sldId id="260" r:id="rId11"/>
    <p:sldId id="262" r:id="rId12"/>
    <p:sldId id="263" r:id="rId13"/>
    <p:sldId id="264" r:id="rId14"/>
    <p:sldId id="267" r:id="rId15"/>
    <p:sldId id="265" r:id="rId16"/>
    <p:sldId id="268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80" d="100"/>
          <a:sy n="80" d="100"/>
        </p:scale>
        <p:origin x="48" y="-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75DAF-411B-4459-9E9F-B6C5994D980E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299E8-D157-46E8-90AE-FEB76EE8B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085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2190B-1E90-4134-A70B-EEAFEF78A2C7}" type="datetimeFigureOut">
              <a:rPr lang="en-GB" smtClean="0"/>
              <a:t>19/06/2017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8A45D-5CAC-4F8F-AA48-C1669E898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7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Management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7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Disadvantages of MBO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111" y="2184400"/>
            <a:ext cx="10886871" cy="366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13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Answer Question 2 on page 397 of Hall, Jones and </a:t>
            </a:r>
            <a:r>
              <a:rPr lang="en-GB" dirty="0" err="1" smtClean="0"/>
              <a:t>Raffo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360" y="3844089"/>
            <a:ext cx="3692949" cy="181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0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McGregor’s Theory X and 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14039"/>
              </p:ext>
            </p:extLst>
          </p:nvPr>
        </p:nvGraphicFramePr>
        <p:xfrm>
          <a:off x="1103313" y="2052638"/>
          <a:ext cx="894715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/>
                <a:gridCol w="447357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Theory 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Theory 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Workers are motivated by money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Workers</a:t>
                      </a:r>
                      <a:r>
                        <a:rPr lang="en-GB" baseline="0" dirty="0" smtClean="0"/>
                        <a:t> have many different needs which motivate them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Workers</a:t>
                      </a:r>
                      <a:r>
                        <a:rPr lang="en-GB" baseline="0" dirty="0" smtClean="0"/>
                        <a:t> are lazy and dislike 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Workers can enjoy work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Workers are selfish, ignore the needs of organisations, avoid responsibility and lack ambition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If</a:t>
                      </a:r>
                      <a:r>
                        <a:rPr lang="en-GB" baseline="0" dirty="0" smtClean="0"/>
                        <a:t> motivated, workers can organise themselves and take responsibility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Workers need to be controlled and directed by management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Management should create a situation</a:t>
                      </a:r>
                      <a:r>
                        <a:rPr lang="en-GB" baseline="0" dirty="0" smtClean="0"/>
                        <a:t> where workers can show creativity and apply their job knowledge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94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the Theory x and Theory Y notes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Answer Question 3 on page 399 of Hall, Jones and </a:t>
            </a:r>
            <a:r>
              <a:rPr lang="en-GB" dirty="0" err="1" smtClean="0"/>
              <a:t>Raffo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8476" y="3978842"/>
            <a:ext cx="3692949" cy="181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4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Management? Leadership?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Are </a:t>
            </a:r>
            <a:r>
              <a:rPr lang="en-GB" b="1" dirty="0" smtClean="0"/>
              <a:t>Management</a:t>
            </a:r>
            <a:r>
              <a:rPr lang="en-GB" dirty="0" smtClean="0"/>
              <a:t> and </a:t>
            </a:r>
            <a:r>
              <a:rPr lang="en-GB" b="1" dirty="0" smtClean="0"/>
              <a:t>Leadership</a:t>
            </a:r>
            <a:r>
              <a:rPr lang="en-GB" dirty="0" smtClean="0"/>
              <a:t> the same thing?</a:t>
            </a:r>
          </a:p>
          <a:p>
            <a:pPr lvl="1"/>
            <a:r>
              <a:rPr lang="en-GB" u="sng" dirty="0" smtClean="0"/>
              <a:t>Discussion points: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If you get promoted at work is it more likely your new role will be a manager or a leader?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Can you be a leader without being a manager?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Can you be a manager without being a leader?</a:t>
            </a:r>
            <a:br>
              <a:rPr lang="en-GB" dirty="0" smtClean="0"/>
            </a:b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What is the difference?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125" y="3282950"/>
            <a:ext cx="219075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Functions of Management according to Fayol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Henri Fayol (1916)</a:t>
            </a:r>
          </a:p>
          <a:p>
            <a:pPr lvl="1"/>
            <a:r>
              <a:rPr lang="en-GB" dirty="0" smtClean="0"/>
              <a:t>Planning</a:t>
            </a:r>
          </a:p>
          <a:p>
            <a:pPr lvl="1"/>
            <a:r>
              <a:rPr lang="en-GB" dirty="0" smtClean="0"/>
              <a:t>Organising</a:t>
            </a:r>
          </a:p>
          <a:p>
            <a:pPr lvl="1"/>
            <a:r>
              <a:rPr lang="en-GB" dirty="0" smtClean="0"/>
              <a:t>Commanding</a:t>
            </a:r>
          </a:p>
          <a:p>
            <a:pPr lvl="1"/>
            <a:r>
              <a:rPr lang="en-GB" dirty="0" smtClean="0"/>
              <a:t>Co-ordinating</a:t>
            </a:r>
          </a:p>
          <a:p>
            <a:pPr lvl="1"/>
            <a:r>
              <a:rPr lang="en-GB" dirty="0" smtClean="0"/>
              <a:t>Controlling</a:t>
            </a:r>
          </a:p>
          <a:p>
            <a:pPr lvl="1"/>
            <a:endParaRPr lang="en-GB" dirty="0"/>
          </a:p>
          <a:p>
            <a:r>
              <a:rPr lang="en-GB" dirty="0" smtClean="0"/>
              <a:t>Do you think this is still relevant today?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437" y="1552575"/>
            <a:ext cx="2379663" cy="343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425" y="1853248"/>
            <a:ext cx="2038350" cy="2857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Managerial Roles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884" y="2052918"/>
            <a:ext cx="8946541" cy="4195481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Henry </a:t>
            </a:r>
            <a:r>
              <a:rPr lang="en-GB" dirty="0" smtClean="0"/>
              <a:t>Mintzberg </a:t>
            </a:r>
            <a:r>
              <a:rPr lang="en-GB" dirty="0" smtClean="0"/>
              <a:t>(1980s) said in addition to the FUNCTIONS of management, the manager should also fulfil certain ROLES:</a:t>
            </a:r>
            <a:br>
              <a:rPr lang="en-GB" dirty="0" smtClean="0"/>
            </a:br>
            <a:endParaRPr lang="en-GB" dirty="0"/>
          </a:p>
          <a:p>
            <a:pPr lvl="1"/>
            <a:r>
              <a:rPr lang="en-GB" dirty="0" smtClean="0"/>
              <a:t>Interpersonal Roles – The manager as a figurehead, representing the business.</a:t>
            </a:r>
          </a:p>
          <a:p>
            <a:pPr lvl="1"/>
            <a:r>
              <a:rPr lang="en-GB" dirty="0" smtClean="0"/>
              <a:t>Information Roles – The manager communicates at a level that subordinates might not be able to due to structural constraints or contact the manager might have.</a:t>
            </a:r>
          </a:p>
          <a:p>
            <a:pPr lvl="1"/>
            <a:r>
              <a:rPr lang="en-GB" dirty="0" smtClean="0"/>
              <a:t>Decision Making Roles – </a:t>
            </a:r>
            <a:r>
              <a:rPr lang="en-GB" dirty="0" smtClean="0"/>
              <a:t>Mintzberg </a:t>
            </a:r>
            <a:r>
              <a:rPr lang="en-GB" dirty="0" smtClean="0"/>
              <a:t>advocates fluid decision making rather than meticulous forward-planning. He thought planning should be ongoing rather than systematic and that communication should be verbal rather than formal / written.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WHY?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46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Answer </a:t>
            </a:r>
            <a:r>
              <a:rPr lang="en-GB" dirty="0"/>
              <a:t>Question </a:t>
            </a:r>
            <a:r>
              <a:rPr lang="en-GB" dirty="0" smtClean="0"/>
              <a:t>1 on page 396 of Hall, Jones and </a:t>
            </a:r>
            <a:r>
              <a:rPr lang="en-GB" dirty="0" err="1" smtClean="0"/>
              <a:t>Raffo</a:t>
            </a:r>
            <a:r>
              <a:rPr lang="en-GB" dirty="0" smtClean="0"/>
              <a:t>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349" y="3930715"/>
            <a:ext cx="3990000" cy="196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5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Functions of Management according to Drucker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Peter Drucker (1955)</a:t>
            </a:r>
          </a:p>
          <a:p>
            <a:pPr lvl="1"/>
            <a:r>
              <a:rPr lang="en-GB" dirty="0" smtClean="0"/>
              <a:t>Setting Objectives</a:t>
            </a:r>
          </a:p>
          <a:p>
            <a:pPr lvl="1"/>
            <a:r>
              <a:rPr lang="en-GB" dirty="0" smtClean="0"/>
              <a:t>Organising work</a:t>
            </a:r>
          </a:p>
          <a:p>
            <a:pPr lvl="1"/>
            <a:r>
              <a:rPr lang="en-GB" dirty="0" smtClean="0"/>
              <a:t>Motivating employees and communicating information to them</a:t>
            </a:r>
          </a:p>
          <a:p>
            <a:pPr lvl="1"/>
            <a:r>
              <a:rPr lang="en-GB" dirty="0" smtClean="0"/>
              <a:t>Job measurement – checking that tasks have been performed and objectives met</a:t>
            </a:r>
          </a:p>
          <a:p>
            <a:pPr lvl="1"/>
            <a:r>
              <a:rPr lang="en-GB" dirty="0" smtClean="0"/>
              <a:t>Developing people – including training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Do you agree more with Fayol or Drucker?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450" y="4066819"/>
            <a:ext cx="28575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by Objectives (MBO)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GB" dirty="0" smtClean="0"/>
              <a:t>Peter Drucker (1955)</a:t>
            </a:r>
            <a:br>
              <a:rPr lang="en-GB" dirty="0" smtClean="0"/>
            </a:br>
            <a:r>
              <a:rPr lang="en-GB" dirty="0" smtClean="0"/>
              <a:t>In the same paper as Drucker presented his ideas on the FUNCTIONS of management, he further developed the first point (</a:t>
            </a:r>
            <a:r>
              <a:rPr lang="en-GB" dirty="0"/>
              <a:t>See the previous slide again</a:t>
            </a:r>
            <a:r>
              <a:rPr lang="en-GB" dirty="0" smtClean="0"/>
              <a:t>)….. </a:t>
            </a:r>
            <a:br>
              <a:rPr lang="en-GB" dirty="0" smtClean="0"/>
            </a:br>
            <a:endParaRPr lang="en-GB" dirty="0" smtClean="0"/>
          </a:p>
          <a:p>
            <a:pPr lvl="1"/>
            <a:r>
              <a:rPr lang="en-GB" dirty="0" smtClean="0"/>
              <a:t>Setting objectives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His clarification of this point is known as: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2800" dirty="0" smtClean="0">
                <a:solidFill>
                  <a:srgbClr val="FFFF00"/>
                </a:solidFill>
              </a:rPr>
              <a:t>MANAGEMENT BY OBJECTIVES</a:t>
            </a:r>
          </a:p>
          <a:p>
            <a:pPr marL="0" indent="0">
              <a:buNone/>
            </a:pPr>
            <a:endParaRPr lang="en-GB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714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MBO Process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5482" y="2052638"/>
            <a:ext cx="6482811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7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of MBO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684" y="1549757"/>
            <a:ext cx="8947150" cy="243292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684" y="4083259"/>
            <a:ext cx="8947150" cy="258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9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443E73-3ADF-42F0-8B28-C44044A107E2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F413D0A-BDB4-4A33-AD7C-0FCAD88084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930DB5-6E77-4759-B2B3-735BF5A328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254</TotalTime>
  <Words>264</Words>
  <Application>Microsoft Office PowerPoint</Application>
  <PresentationFormat>Widescreen</PresentationFormat>
  <Paragraphs>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</vt:lpstr>
      <vt:lpstr>Management</vt:lpstr>
      <vt:lpstr>Management? Leadership?</vt:lpstr>
      <vt:lpstr>The Functions of Management according to Fayol</vt:lpstr>
      <vt:lpstr>Managerial Roles</vt:lpstr>
      <vt:lpstr>Activity</vt:lpstr>
      <vt:lpstr>The Functions of Management according to Drucker</vt:lpstr>
      <vt:lpstr>Management by Objectives (MBO)</vt:lpstr>
      <vt:lpstr>The MBO Process</vt:lpstr>
      <vt:lpstr>Advantages of MBO</vt:lpstr>
      <vt:lpstr>Disadvantages of MBO</vt:lpstr>
      <vt:lpstr>Activity</vt:lpstr>
      <vt:lpstr>McGregor’s Theory X and Y</vt:lpstr>
      <vt:lpstr>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Anne E Lomas</dc:creator>
  <cp:lastModifiedBy>Ailsa W Waters</cp:lastModifiedBy>
  <cp:revision>14</cp:revision>
  <dcterms:created xsi:type="dcterms:W3CDTF">2016-02-08T16:18:43Z</dcterms:created>
  <dcterms:modified xsi:type="dcterms:W3CDTF">2017-06-19T15:07:47Z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