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410" r:id="rId2"/>
    <p:sldId id="411" r:id="rId3"/>
    <p:sldId id="412" r:id="rId4"/>
    <p:sldId id="413" r:id="rId5"/>
    <p:sldId id="414" r:id="rId6"/>
    <p:sldId id="415" r:id="rId7"/>
    <p:sldId id="416" r:id="rId8"/>
    <p:sldId id="417" r:id="rId9"/>
    <p:sldId id="418" r:id="rId10"/>
    <p:sldId id="419" r:id="rId11"/>
    <p:sldId id="479" r:id="rId12"/>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autoAdjust="0"/>
    <p:restoredTop sz="94660"/>
  </p:normalViewPr>
  <p:slideViewPr>
    <p:cSldViewPr snapToGrid="0" snapToObjects="1">
      <p:cViewPr varScale="1">
        <p:scale>
          <a:sx n="98" d="100"/>
          <a:sy n="98" d="100"/>
        </p:scale>
        <p:origin x="1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4"/>
            <a:ext cx="4302625" cy="340265"/>
          </a:xfrm>
          <a:prstGeom prst="rect">
            <a:avLst/>
          </a:prstGeom>
        </p:spPr>
        <p:txBody>
          <a:bodyPr vert="horz" lIns="91440" tIns="45720" rIns="91440" bIns="45720" rtlCol="0"/>
          <a:lstStyle>
            <a:lvl1pPr algn="r">
              <a:defRPr sz="1200"/>
            </a:lvl1pPr>
          </a:lstStyle>
          <a:p>
            <a:fld id="{B7CA9A3A-9B9B-4B03-90A0-0E8B49B79768}" type="datetimeFigureOut">
              <a:rPr lang="en-GB" smtClean="0"/>
              <a:t>21/01/2020</a:t>
            </a:fld>
            <a:endParaRPr lang="en-GB"/>
          </a:p>
        </p:txBody>
      </p:sp>
      <p:sp>
        <p:nvSpPr>
          <p:cNvPr id="4" name="Footer Placeholder 3"/>
          <p:cNvSpPr>
            <a:spLocks noGrp="1"/>
          </p:cNvSpPr>
          <p:nvPr>
            <p:ph type="ftr" sz="quarter" idx="2"/>
          </p:nvPr>
        </p:nvSpPr>
        <p:spPr>
          <a:xfrm>
            <a:off x="0" y="6457414"/>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4"/>
            <a:ext cx="4302625" cy="340265"/>
          </a:xfrm>
          <a:prstGeom prst="rect">
            <a:avLst/>
          </a:prstGeom>
        </p:spPr>
        <p:txBody>
          <a:bodyPr vert="horz" lIns="91440" tIns="45720" rIns="91440" bIns="45720" rtlCol="0" anchor="b"/>
          <a:lstStyle>
            <a:lvl1pPr algn="r">
              <a:defRPr sz="1200"/>
            </a:lvl1pPr>
          </a:lstStyle>
          <a:p>
            <a:fld id="{1A152C57-C26C-4B5C-90F1-8C1FFFD970B8}" type="slidenum">
              <a:rPr lang="en-GB" smtClean="0"/>
              <a:t>‹#›</a:t>
            </a:fld>
            <a:endParaRPr lang="en-GB"/>
          </a:p>
        </p:txBody>
      </p:sp>
    </p:spTree>
    <p:extLst>
      <p:ext uri="{BB962C8B-B14F-4D97-AF65-F5344CB8AC3E}">
        <p14:creationId xmlns:p14="http://schemas.microsoft.com/office/powerpoint/2010/main" val="302527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1EA53A7A-BEE6-9C47-864E-0B0521F2C2E7}" type="datetimeFigureOut">
              <a:rPr lang="en-US" smtClean="0"/>
              <a:t>1/21/2020</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FA83AA3C-5301-3D44-B036-B7C468ADEC94}" type="slidenum">
              <a:rPr lang="en-US" smtClean="0"/>
              <a:t>‹#›</a:t>
            </a:fld>
            <a:endParaRPr lang="en-US"/>
          </a:p>
        </p:txBody>
      </p:sp>
    </p:spTree>
    <p:extLst>
      <p:ext uri="{BB962C8B-B14F-4D97-AF65-F5344CB8AC3E}">
        <p14:creationId xmlns:p14="http://schemas.microsoft.com/office/powerpoint/2010/main" val="7541567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1</a:t>
            </a:fld>
            <a:endParaRPr lang="en-US"/>
          </a:p>
        </p:txBody>
      </p:sp>
    </p:spTree>
    <p:extLst>
      <p:ext uri="{BB962C8B-B14F-4D97-AF65-F5344CB8AC3E}">
        <p14:creationId xmlns:p14="http://schemas.microsoft.com/office/powerpoint/2010/main" val="234492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10</a:t>
            </a:fld>
            <a:endParaRPr lang="en-US"/>
          </a:p>
        </p:txBody>
      </p:sp>
    </p:spTree>
    <p:extLst>
      <p:ext uri="{BB962C8B-B14F-4D97-AF65-F5344CB8AC3E}">
        <p14:creationId xmlns:p14="http://schemas.microsoft.com/office/powerpoint/2010/main" val="1995061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11</a:t>
            </a:fld>
            <a:endParaRPr lang="en-US"/>
          </a:p>
        </p:txBody>
      </p:sp>
    </p:spTree>
    <p:extLst>
      <p:ext uri="{BB962C8B-B14F-4D97-AF65-F5344CB8AC3E}">
        <p14:creationId xmlns:p14="http://schemas.microsoft.com/office/powerpoint/2010/main" val="282104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2</a:t>
            </a:fld>
            <a:endParaRPr lang="en-US"/>
          </a:p>
        </p:txBody>
      </p:sp>
    </p:spTree>
    <p:extLst>
      <p:ext uri="{BB962C8B-B14F-4D97-AF65-F5344CB8AC3E}">
        <p14:creationId xmlns:p14="http://schemas.microsoft.com/office/powerpoint/2010/main" val="93759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3</a:t>
            </a:fld>
            <a:endParaRPr lang="en-US"/>
          </a:p>
        </p:txBody>
      </p:sp>
    </p:spTree>
    <p:extLst>
      <p:ext uri="{BB962C8B-B14F-4D97-AF65-F5344CB8AC3E}">
        <p14:creationId xmlns:p14="http://schemas.microsoft.com/office/powerpoint/2010/main" val="196840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4</a:t>
            </a:fld>
            <a:endParaRPr lang="en-US"/>
          </a:p>
        </p:txBody>
      </p:sp>
    </p:spTree>
    <p:extLst>
      <p:ext uri="{BB962C8B-B14F-4D97-AF65-F5344CB8AC3E}">
        <p14:creationId xmlns:p14="http://schemas.microsoft.com/office/powerpoint/2010/main" val="12837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5</a:t>
            </a:fld>
            <a:endParaRPr lang="en-US"/>
          </a:p>
        </p:txBody>
      </p:sp>
    </p:spTree>
    <p:extLst>
      <p:ext uri="{BB962C8B-B14F-4D97-AF65-F5344CB8AC3E}">
        <p14:creationId xmlns:p14="http://schemas.microsoft.com/office/powerpoint/2010/main" val="240607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6</a:t>
            </a:fld>
            <a:endParaRPr lang="en-US"/>
          </a:p>
        </p:txBody>
      </p:sp>
    </p:spTree>
    <p:extLst>
      <p:ext uri="{BB962C8B-B14F-4D97-AF65-F5344CB8AC3E}">
        <p14:creationId xmlns:p14="http://schemas.microsoft.com/office/powerpoint/2010/main" val="119539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7</a:t>
            </a:fld>
            <a:endParaRPr lang="en-US"/>
          </a:p>
        </p:txBody>
      </p:sp>
    </p:spTree>
    <p:extLst>
      <p:ext uri="{BB962C8B-B14F-4D97-AF65-F5344CB8AC3E}">
        <p14:creationId xmlns:p14="http://schemas.microsoft.com/office/powerpoint/2010/main" val="153571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8</a:t>
            </a:fld>
            <a:endParaRPr lang="en-US"/>
          </a:p>
        </p:txBody>
      </p:sp>
    </p:spTree>
    <p:extLst>
      <p:ext uri="{BB962C8B-B14F-4D97-AF65-F5344CB8AC3E}">
        <p14:creationId xmlns:p14="http://schemas.microsoft.com/office/powerpoint/2010/main" val="3335221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9</a:t>
            </a:fld>
            <a:endParaRPr lang="en-US"/>
          </a:p>
        </p:txBody>
      </p:sp>
    </p:spTree>
    <p:extLst>
      <p:ext uri="{BB962C8B-B14F-4D97-AF65-F5344CB8AC3E}">
        <p14:creationId xmlns:p14="http://schemas.microsoft.com/office/powerpoint/2010/main" val="4948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1/21/2020</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Component 2-Manipulating Audio</a:t>
            </a:r>
            <a:endParaRPr lang="en-US" dirty="0"/>
          </a:p>
        </p:txBody>
      </p:sp>
      <p:sp>
        <p:nvSpPr>
          <p:cNvPr id="3" name="Title 2"/>
          <p:cNvSpPr>
            <a:spLocks noGrp="1"/>
          </p:cNvSpPr>
          <p:nvPr>
            <p:ph type="ctrTitle"/>
          </p:nvPr>
        </p:nvSpPr>
        <p:spPr/>
        <p:txBody>
          <a:bodyPr/>
          <a:lstStyle/>
          <a:p>
            <a:r>
              <a:rPr lang="en-US" dirty="0" smtClean="0"/>
              <a:t>Audio editing </a:t>
            </a:r>
            <a:endParaRPr lang="en-US" dirty="0"/>
          </a:p>
        </p:txBody>
      </p:sp>
    </p:spTree>
    <p:extLst>
      <p:ext uri="{BB962C8B-B14F-4D97-AF65-F5344CB8AC3E}">
        <p14:creationId xmlns:p14="http://schemas.microsoft.com/office/powerpoint/2010/main" val="4287087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6410672" cy="1152128"/>
          </a:xfrm>
        </p:spPr>
        <p:txBody>
          <a:bodyPr>
            <a:normAutofit fontScale="90000"/>
          </a:bodyPr>
          <a:lstStyle/>
          <a:p>
            <a:r>
              <a:rPr lang="en-US" sz="4000" dirty="0" smtClean="0">
                <a:solidFill>
                  <a:srgbClr val="FFC000"/>
                </a:solidFill>
                <a:latin typeface="Reprise Title Std" charset="0"/>
                <a:ea typeface="Reprise Title Std" charset="0"/>
                <a:cs typeface="Reprise Title Std" charset="0"/>
              </a:rPr>
              <a:t>FLEX </a:t>
            </a:r>
            <a:r>
              <a:rPr lang="en-US" sz="4000" dirty="0" err="1" smtClean="0">
                <a:solidFill>
                  <a:srgbClr val="FFC000"/>
                </a:solidFill>
                <a:latin typeface="Reprise Title Std" charset="0"/>
                <a:ea typeface="Reprise Title Std" charset="0"/>
                <a:cs typeface="Reprise Title Std" charset="0"/>
              </a:rPr>
              <a:t>PITCH</a:t>
            </a:r>
            <a:r>
              <a:rPr lang="en-US" sz="2400" dirty="0" err="1" smtClean="0">
                <a:ea typeface="Reprise Title Std" charset="0"/>
                <a:cs typeface="Reprise Title Std" charset="0"/>
              </a:rPr>
              <a:t>perfect</a:t>
            </a:r>
            <a:r>
              <a:rPr lang="en-US" dirty="0" smtClean="0"/>
              <a:t>-TUNING THOSE VOCALs</a:t>
            </a:r>
            <a:endParaRPr lang="en-US" dirty="0"/>
          </a:p>
        </p:txBody>
      </p:sp>
      <p:sp>
        <p:nvSpPr>
          <p:cNvPr id="3" name="Content Placeholder 2"/>
          <p:cNvSpPr>
            <a:spLocks noGrp="1"/>
          </p:cNvSpPr>
          <p:nvPr>
            <p:ph sz="quarter" idx="4294967295"/>
          </p:nvPr>
        </p:nvSpPr>
        <p:spPr>
          <a:xfrm>
            <a:off x="609600" y="1600200"/>
            <a:ext cx="7924800" cy="2404864"/>
          </a:xfrm>
          <a:prstGeom prst="rect">
            <a:avLst/>
          </a:prstGeom>
        </p:spPr>
        <p:txBody>
          <a:bodyPr>
            <a:noAutofit/>
          </a:bodyPr>
          <a:lstStyle/>
          <a:p>
            <a:pPr>
              <a:spcBef>
                <a:spcPts val="0"/>
              </a:spcBef>
              <a:spcAft>
                <a:spcPts val="0"/>
              </a:spcAft>
              <a:buClrTx/>
            </a:pPr>
            <a:r>
              <a:rPr lang="en-US" sz="2400" dirty="0" smtClean="0"/>
              <a:t>On your vocal track click on the Flex button</a:t>
            </a:r>
          </a:p>
          <a:p>
            <a:pPr>
              <a:spcBef>
                <a:spcPts val="0"/>
              </a:spcBef>
              <a:spcAft>
                <a:spcPts val="0"/>
              </a:spcAft>
              <a:buClrTx/>
            </a:pPr>
            <a:r>
              <a:rPr lang="en-US" sz="2400" dirty="0" smtClean="0"/>
              <a:t>Choose Flex Pitch from the Flex pop-up menu</a:t>
            </a:r>
          </a:p>
          <a:p>
            <a:pPr marL="0" indent="0">
              <a:spcBef>
                <a:spcPts val="0"/>
              </a:spcBef>
              <a:spcAft>
                <a:spcPts val="0"/>
              </a:spcAft>
              <a:buClrTx/>
              <a:buNone/>
            </a:pPr>
            <a:r>
              <a:rPr lang="en-US" sz="2400" dirty="0" smtClean="0"/>
              <a:t>You will see vertical bars of various heights that represent the pitches detected for each note:</a:t>
            </a:r>
          </a:p>
          <a:p>
            <a:pPr marL="0" indent="0">
              <a:spcBef>
                <a:spcPts val="0"/>
              </a:spcBef>
              <a:spcAft>
                <a:spcPts val="0"/>
              </a:spcAft>
              <a:buClrTx/>
              <a:buNone/>
            </a:pPr>
            <a:r>
              <a:rPr lang="en-US" sz="2400" dirty="0" smtClean="0"/>
              <a:t>-A line in the center of the waveform indicates a perfect pitch</a:t>
            </a:r>
          </a:p>
          <a:p>
            <a:pPr marL="0" indent="0">
              <a:spcBef>
                <a:spcPts val="0"/>
              </a:spcBef>
              <a:spcAft>
                <a:spcPts val="0"/>
              </a:spcAft>
              <a:buClrTx/>
              <a:buNone/>
            </a:pPr>
            <a:r>
              <a:rPr lang="en-US" sz="2400" dirty="0" smtClean="0"/>
              <a:t>-A bar going up indicates that the note is sharp</a:t>
            </a:r>
          </a:p>
          <a:p>
            <a:pPr marL="0" indent="0">
              <a:spcBef>
                <a:spcPts val="0"/>
              </a:spcBef>
              <a:spcAft>
                <a:spcPts val="0"/>
              </a:spcAft>
              <a:buClrTx/>
              <a:buNone/>
            </a:pPr>
            <a:r>
              <a:rPr lang="en-US" sz="2400" dirty="0" smtClean="0"/>
              <a:t>-A bar going down indicates that the note is flat</a:t>
            </a:r>
          </a:p>
          <a:p>
            <a:pPr marL="0" indent="0">
              <a:spcBef>
                <a:spcPts val="0"/>
              </a:spcBef>
              <a:spcAft>
                <a:spcPts val="0"/>
              </a:spcAft>
              <a:buClrTx/>
              <a:buNone/>
            </a:pPr>
            <a:endParaRPr lang="en-US" sz="2400" dirty="0"/>
          </a:p>
          <a:p>
            <a:pPr marL="0" indent="0">
              <a:spcBef>
                <a:spcPts val="0"/>
              </a:spcBef>
              <a:spcAft>
                <a:spcPts val="0"/>
              </a:spcAft>
              <a:buClrTx/>
              <a:buNone/>
            </a:pPr>
            <a:r>
              <a:rPr lang="en-US" sz="2400" dirty="0" err="1" smtClean="0"/>
              <a:t>Analyse</a:t>
            </a:r>
            <a:r>
              <a:rPr lang="en-US" sz="2400" dirty="0" smtClean="0"/>
              <a:t> your vocal track and adjust the bars for the perfect pitch</a:t>
            </a:r>
            <a:endParaRPr lang="en-US" sz="2400" dirty="0"/>
          </a:p>
        </p:txBody>
      </p:sp>
      <p:sp>
        <p:nvSpPr>
          <p:cNvPr id="5" name="Cloud 4"/>
          <p:cNvSpPr/>
          <p:nvPr/>
        </p:nvSpPr>
        <p:spPr>
          <a:xfrm>
            <a:off x="7236296" y="178986"/>
            <a:ext cx="1514128" cy="11521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C000"/>
                </a:solidFill>
              </a:rPr>
              <a:t>Aca</a:t>
            </a:r>
            <a:r>
              <a:rPr lang="en-US" dirty="0">
                <a:solidFill>
                  <a:srgbClr val="FFC000"/>
                </a:solidFill>
              </a:rPr>
              <a:t>-mazing!!!</a:t>
            </a:r>
          </a:p>
          <a:p>
            <a:pPr algn="ctr"/>
            <a:endParaRPr lang="en-US" dirty="0"/>
          </a:p>
        </p:txBody>
      </p:sp>
    </p:spTree>
    <p:extLst>
      <p:ext uri="{BB962C8B-B14F-4D97-AF65-F5344CB8AC3E}">
        <p14:creationId xmlns:p14="http://schemas.microsoft.com/office/powerpoint/2010/main" val="2576792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Flex Task</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Enable Flex time on the sample track</a:t>
            </a:r>
          </a:p>
          <a:p>
            <a:r>
              <a:rPr lang="en-GB" dirty="0" smtClean="0"/>
              <a:t>Choose Monophonic</a:t>
            </a:r>
          </a:p>
          <a:p>
            <a:r>
              <a:rPr lang="en-GB" dirty="0" smtClean="0"/>
              <a:t>Increase the tempo to 120bpm( the sample should playback  faster but the pitch should remain the same)</a:t>
            </a:r>
          </a:p>
          <a:p>
            <a:r>
              <a:rPr lang="en-GB" dirty="0" smtClean="0"/>
              <a:t>Solo the track and set you left and right locators around the sample and Bounce in Place with the new tempo. Name it Vocal Sample 120bpm</a:t>
            </a:r>
          </a:p>
          <a:p>
            <a:r>
              <a:rPr lang="en-GB" dirty="0" smtClean="0"/>
              <a:t>Duplicate your track and create a copy of your new 120bpm sample</a:t>
            </a:r>
          </a:p>
          <a:p>
            <a:r>
              <a:rPr lang="en-GB" dirty="0" smtClean="0"/>
              <a:t>Enable Flex-pitch on the track and create a harmony track</a:t>
            </a:r>
            <a:endParaRPr lang="en-GB" dirty="0"/>
          </a:p>
        </p:txBody>
      </p:sp>
    </p:spTree>
    <p:extLst>
      <p:ext uri="{BB962C8B-B14F-4D97-AF65-F5344CB8AC3E}">
        <p14:creationId xmlns:p14="http://schemas.microsoft.com/office/powerpoint/2010/main" val="402014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and objective</a:t>
            </a:r>
            <a:endParaRPr lang="en-US" dirty="0"/>
          </a:p>
        </p:txBody>
      </p:sp>
      <p:sp>
        <p:nvSpPr>
          <p:cNvPr id="3" name="Content Placeholder 2"/>
          <p:cNvSpPr>
            <a:spLocks noGrp="1"/>
          </p:cNvSpPr>
          <p:nvPr>
            <p:ph sz="quarter" idx="4294967295"/>
          </p:nvPr>
        </p:nvSpPr>
        <p:spPr>
          <a:xfrm>
            <a:off x="609600" y="1600200"/>
            <a:ext cx="7924800" cy="2188840"/>
          </a:xfrm>
          <a:prstGeom prst="rect">
            <a:avLst/>
          </a:prstGeom>
        </p:spPr>
        <p:txBody>
          <a:bodyPr>
            <a:normAutofit lnSpcReduction="10000"/>
          </a:bodyPr>
          <a:lstStyle/>
          <a:p>
            <a:r>
              <a:rPr lang="en-US" sz="2400" dirty="0"/>
              <a:t>E</a:t>
            </a:r>
            <a:r>
              <a:rPr lang="en-US" sz="2400" dirty="0" smtClean="0"/>
              <a:t>xplore audio editing tools in Logic Pro X</a:t>
            </a:r>
          </a:p>
          <a:p>
            <a:r>
              <a:rPr lang="en-US" sz="2400" dirty="0"/>
              <a:t>Assign left-click and command-click </a:t>
            </a:r>
            <a:r>
              <a:rPr lang="en-US" sz="2400" dirty="0" smtClean="0"/>
              <a:t>tools</a:t>
            </a:r>
          </a:p>
          <a:p>
            <a:r>
              <a:rPr lang="en-US" sz="2400" dirty="0" smtClean="0"/>
              <a:t>Understand destructive and nondestructive editing </a:t>
            </a:r>
          </a:p>
          <a:p>
            <a:r>
              <a:rPr lang="en-US" sz="2400" dirty="0" smtClean="0"/>
              <a:t>Use the Audio file editor and the workspace to edit audio</a:t>
            </a:r>
            <a:endParaRPr lang="en-US" sz="2400" dirty="0"/>
          </a:p>
        </p:txBody>
      </p:sp>
      <p:sp>
        <p:nvSpPr>
          <p:cNvPr id="4" name="TextBox 3"/>
          <p:cNvSpPr txBox="1"/>
          <p:nvPr/>
        </p:nvSpPr>
        <p:spPr>
          <a:xfrm>
            <a:off x="107504" y="4437112"/>
            <a:ext cx="3888432" cy="1200329"/>
          </a:xfrm>
          <a:prstGeom prst="rect">
            <a:avLst/>
          </a:prstGeom>
          <a:noFill/>
        </p:spPr>
        <p:txBody>
          <a:bodyPr wrap="square" rtlCol="0">
            <a:spAutoFit/>
          </a:bodyPr>
          <a:lstStyle/>
          <a:p>
            <a:pPr algn="ctr"/>
            <a:r>
              <a:rPr lang="en-US" dirty="0" smtClean="0">
                <a:solidFill>
                  <a:srgbClr val="FFC000"/>
                </a:solidFill>
              </a:rPr>
              <a:t>Super Student Stuff   </a:t>
            </a:r>
          </a:p>
          <a:p>
            <a:pPr algn="ctr"/>
            <a:r>
              <a:rPr lang="en-US" dirty="0" smtClean="0">
                <a:solidFill>
                  <a:srgbClr val="FFC000"/>
                </a:solidFill>
              </a:rPr>
              <a:t>The SSS</a:t>
            </a:r>
            <a:endParaRPr lang="en-US" dirty="0"/>
          </a:p>
          <a:p>
            <a:pPr algn="ctr"/>
            <a:r>
              <a:rPr lang="en-US" dirty="0" smtClean="0"/>
              <a:t>Use the Flex tool and Flex time to manipulate audio</a:t>
            </a:r>
            <a:endParaRPr lang="en-US" dirty="0"/>
          </a:p>
        </p:txBody>
      </p:sp>
      <p:sp>
        <p:nvSpPr>
          <p:cNvPr id="5" name="TextBox 4"/>
          <p:cNvSpPr txBox="1"/>
          <p:nvPr/>
        </p:nvSpPr>
        <p:spPr>
          <a:xfrm>
            <a:off x="4499992" y="3986004"/>
            <a:ext cx="3888432" cy="1846659"/>
          </a:xfrm>
          <a:prstGeom prst="rect">
            <a:avLst/>
          </a:prstGeom>
          <a:noFill/>
        </p:spPr>
        <p:txBody>
          <a:bodyPr wrap="square" rtlCol="0">
            <a:spAutoFit/>
          </a:bodyPr>
          <a:lstStyle/>
          <a:p>
            <a:pPr algn="ctr"/>
            <a:r>
              <a:rPr lang="en-US" sz="2400" dirty="0" smtClean="0">
                <a:solidFill>
                  <a:srgbClr val="FF0000"/>
                </a:solidFill>
                <a:latin typeface="Reprise Title Std" charset="0"/>
                <a:ea typeface="Reprise Title Std" charset="0"/>
                <a:cs typeface="Reprise Title Std" charset="0"/>
              </a:rPr>
              <a:t>RELEVANCE</a:t>
            </a:r>
          </a:p>
          <a:p>
            <a:pPr algn="ctr"/>
            <a:r>
              <a:rPr lang="en-US" dirty="0" smtClean="0">
                <a:solidFill>
                  <a:srgbClr val="FFC000"/>
                </a:solidFill>
                <a:ea typeface="Reprise Title Std" charset="0"/>
                <a:cs typeface="Reprise Title Std" charset="0"/>
              </a:rPr>
              <a:t>Essential mixing skills for Component 1</a:t>
            </a:r>
          </a:p>
          <a:p>
            <a:pPr algn="ctr"/>
            <a:r>
              <a:rPr lang="en-US" dirty="0" smtClean="0">
                <a:solidFill>
                  <a:srgbClr val="00B050"/>
                </a:solidFill>
                <a:ea typeface="Reprise Title Std" charset="0"/>
                <a:cs typeface="Reprise Title Std" charset="0"/>
              </a:rPr>
              <a:t>Manipulating Audio(assessed criteria) for Component 2</a:t>
            </a:r>
          </a:p>
          <a:p>
            <a:pPr algn="ctr"/>
            <a:r>
              <a:rPr lang="en-US" dirty="0" smtClean="0">
                <a:solidFill>
                  <a:srgbClr val="0070C0"/>
                </a:solidFill>
                <a:ea typeface="Reprise Title Std" charset="0"/>
                <a:cs typeface="Reprise Title Std" charset="0"/>
              </a:rPr>
              <a:t>Examined skill in Component 4</a:t>
            </a:r>
          </a:p>
          <a:p>
            <a:pPr algn="ctr"/>
            <a:r>
              <a:rPr lang="en-US" dirty="0" smtClean="0">
                <a:solidFill>
                  <a:srgbClr val="FFC000"/>
                </a:solidFill>
                <a:ea typeface="Reprise Title Std" charset="0"/>
                <a:cs typeface="Reprise Title Std" charset="0"/>
              </a:rPr>
              <a:t> </a:t>
            </a:r>
            <a:endParaRPr lang="en-US" dirty="0">
              <a:solidFill>
                <a:srgbClr val="FFC000"/>
              </a:solidFill>
              <a:ea typeface="Reprise Title Std" charset="0"/>
              <a:cs typeface="Reprise Title Std" charset="0"/>
            </a:endParaRPr>
          </a:p>
        </p:txBody>
      </p:sp>
    </p:spTree>
    <p:extLst>
      <p:ext uri="{BB962C8B-B14F-4D97-AF65-F5344CB8AC3E}">
        <p14:creationId xmlns:p14="http://schemas.microsoft.com/office/powerpoint/2010/main" val="4269105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4" y="225776"/>
            <a:ext cx="8013192" cy="1241780"/>
          </a:xfrm>
        </p:spPr>
        <p:txBody>
          <a:bodyPr>
            <a:noAutofit/>
          </a:bodyPr>
          <a:lstStyle/>
          <a:p>
            <a:r>
              <a:rPr lang="en-US" sz="4800" dirty="0" smtClean="0"/>
              <a:t>Editing Audio in the workspace </a:t>
            </a:r>
            <a:endParaRPr lang="en-US" sz="4800" dirty="0"/>
          </a:p>
        </p:txBody>
      </p:sp>
      <p:sp>
        <p:nvSpPr>
          <p:cNvPr id="3" name="Text Placeholder 2"/>
          <p:cNvSpPr>
            <a:spLocks noGrp="1"/>
          </p:cNvSpPr>
          <p:nvPr>
            <p:ph type="body" idx="1"/>
          </p:nvPr>
        </p:nvSpPr>
        <p:spPr>
          <a:xfrm>
            <a:off x="579755" y="1954595"/>
            <a:ext cx="8022336" cy="1047044"/>
          </a:xfrm>
        </p:spPr>
        <p:txBody>
          <a:bodyPr>
            <a:normAutofit fontScale="92500"/>
          </a:bodyPr>
          <a:lstStyle/>
          <a:p>
            <a:r>
              <a:rPr lang="en-US" dirty="0" smtClean="0"/>
              <a:t>Editing audio regions in the workspace is </a:t>
            </a:r>
            <a:r>
              <a:rPr lang="en-US" dirty="0" smtClean="0">
                <a:solidFill>
                  <a:srgbClr val="FF0000"/>
                </a:solidFill>
                <a:latin typeface="Reprise Title Std" charset="0"/>
                <a:ea typeface="Reprise Title Std" charset="0"/>
                <a:cs typeface="Reprise Title Std" charset="0"/>
              </a:rPr>
              <a:t>non-destructive</a:t>
            </a:r>
            <a:r>
              <a:rPr lang="en-US" dirty="0" smtClean="0"/>
              <a:t> . Regions are merely pointers that identify parts of an audio file. No processing is applied to the original audio files, which remains untouched on your hard disk.</a:t>
            </a:r>
          </a:p>
          <a:p>
            <a:endParaRPr lang="en-US" dirty="0"/>
          </a:p>
        </p:txBody>
      </p:sp>
      <p:sp>
        <p:nvSpPr>
          <p:cNvPr id="6" name="TextBox 5"/>
          <p:cNvSpPr txBox="1"/>
          <p:nvPr/>
        </p:nvSpPr>
        <p:spPr>
          <a:xfrm>
            <a:off x="290615" y="2878667"/>
            <a:ext cx="6722973" cy="1231106"/>
          </a:xfrm>
          <a:prstGeom prst="rect">
            <a:avLst/>
          </a:prstGeom>
          <a:noFill/>
        </p:spPr>
        <p:txBody>
          <a:bodyPr wrap="square" rtlCol="0">
            <a:spAutoFit/>
          </a:bodyPr>
          <a:lstStyle/>
          <a:p>
            <a:r>
              <a:rPr lang="en-US" sz="2000" b="1" dirty="0" smtClean="0"/>
              <a:t>Trim Regions using the </a:t>
            </a:r>
            <a:r>
              <a:rPr lang="en-US" b="1" dirty="0" smtClean="0">
                <a:solidFill>
                  <a:srgbClr val="3366FF"/>
                </a:solidFill>
                <a:latin typeface="Arial"/>
                <a:cs typeface="Arial"/>
              </a:rPr>
              <a:t>Resize Tool</a:t>
            </a:r>
          </a:p>
          <a:p>
            <a:pPr marL="285750" indent="-285750">
              <a:buFont typeface="Arial"/>
              <a:buChar char="•"/>
            </a:pPr>
            <a:r>
              <a:rPr lang="en-US" dirty="0" smtClean="0"/>
              <a:t>Move your pointer to the bottom corner of the region</a:t>
            </a:r>
          </a:p>
          <a:p>
            <a:pPr marL="285750" indent="-285750">
              <a:buFont typeface="Arial"/>
              <a:buChar char="•"/>
            </a:pPr>
            <a:r>
              <a:rPr lang="en-US" dirty="0" smtClean="0"/>
              <a:t>The pointer turns into the Resize tool, you can click and drag left or right to determine where the region starts or ends</a:t>
            </a:r>
          </a:p>
        </p:txBody>
      </p:sp>
      <p:pic>
        <p:nvPicPr>
          <p:cNvPr id="5" name="Picture 4" descr="Screen Shot 2016-03-06 at 7.37.57 PM.png"/>
          <p:cNvPicPr>
            <a:picLocks noChangeAspect="1"/>
          </p:cNvPicPr>
          <p:nvPr/>
        </p:nvPicPr>
        <p:blipFill rotWithShape="1">
          <a:blip r:embed="rId3" cstate="email">
            <a:extLst>
              <a:ext uri="{28A0092B-C50C-407E-A947-70E740481C1C}">
                <a14:useLocalDpi xmlns:a14="http://schemas.microsoft.com/office/drawing/2010/main" val="0"/>
              </a:ext>
            </a:extLst>
          </a:blip>
          <a:srcRect l="15479" t="11169"/>
          <a:stretch/>
        </p:blipFill>
        <p:spPr>
          <a:xfrm>
            <a:off x="7201194" y="2878667"/>
            <a:ext cx="1405766" cy="1800060"/>
          </a:xfrm>
          <a:prstGeom prst="rect">
            <a:avLst/>
          </a:prstGeom>
        </p:spPr>
      </p:pic>
      <p:sp>
        <p:nvSpPr>
          <p:cNvPr id="7" name="Right Arrow 6"/>
          <p:cNvSpPr/>
          <p:nvPr/>
        </p:nvSpPr>
        <p:spPr>
          <a:xfrm>
            <a:off x="7259587" y="4274678"/>
            <a:ext cx="256940" cy="57722"/>
          </a:xfrm>
          <a:prstGeom prst="rightArrow">
            <a:avLst/>
          </a:prstGeom>
          <a:solidFill>
            <a:srgbClr val="FF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extBox 7"/>
          <p:cNvSpPr txBox="1"/>
          <p:nvPr/>
        </p:nvSpPr>
        <p:spPr>
          <a:xfrm>
            <a:off x="290615" y="4274678"/>
            <a:ext cx="4688166" cy="2339102"/>
          </a:xfrm>
          <a:prstGeom prst="rect">
            <a:avLst/>
          </a:prstGeom>
          <a:noFill/>
        </p:spPr>
        <p:txBody>
          <a:bodyPr wrap="square" rtlCol="0">
            <a:spAutoFit/>
          </a:bodyPr>
          <a:lstStyle/>
          <a:p>
            <a:r>
              <a:rPr lang="en-US" sz="2000" b="1" dirty="0" smtClean="0"/>
              <a:t>Splitting a region using the </a:t>
            </a:r>
            <a:r>
              <a:rPr lang="en-US" b="1" dirty="0" smtClean="0">
                <a:solidFill>
                  <a:srgbClr val="3366FF"/>
                </a:solidFill>
                <a:latin typeface="Arial"/>
                <a:cs typeface="Arial"/>
              </a:rPr>
              <a:t>Scissor Tool</a:t>
            </a:r>
          </a:p>
          <a:p>
            <a:pPr marL="285750" indent="-285750">
              <a:buFont typeface="Arial"/>
              <a:buChar char="•"/>
            </a:pPr>
            <a:r>
              <a:rPr lang="en-US" dirty="0" smtClean="0"/>
              <a:t>Press T</a:t>
            </a:r>
          </a:p>
          <a:p>
            <a:pPr marL="285750" indent="-285750">
              <a:buFont typeface="Arial"/>
              <a:buChar char="•"/>
            </a:pPr>
            <a:r>
              <a:rPr lang="en-US" dirty="0" smtClean="0"/>
              <a:t>The Tools Menu appears</a:t>
            </a:r>
          </a:p>
          <a:p>
            <a:pPr marL="285750" indent="-285750">
              <a:buFont typeface="Arial"/>
              <a:buChar char="•"/>
            </a:pPr>
            <a:r>
              <a:rPr lang="en-US" dirty="0" smtClean="0"/>
              <a:t>Select the Scissor Tool or press 5 </a:t>
            </a:r>
          </a:p>
          <a:p>
            <a:pPr marL="285750" indent="-285750">
              <a:buFont typeface="Arial"/>
              <a:buChar char="•"/>
            </a:pPr>
            <a:r>
              <a:rPr lang="en-US" dirty="0" smtClean="0"/>
              <a:t>The pointer turns into the Scissor Tool</a:t>
            </a:r>
          </a:p>
          <a:p>
            <a:pPr marL="285750" indent="-285750">
              <a:buFont typeface="Arial"/>
              <a:buChar char="•"/>
            </a:pPr>
            <a:r>
              <a:rPr lang="en-US" dirty="0" smtClean="0"/>
              <a:t>Click on the part of the region you want to split</a:t>
            </a:r>
          </a:p>
          <a:p>
            <a:pPr marL="285750" indent="-285750">
              <a:buFont typeface="Arial"/>
              <a:buChar char="•"/>
            </a:pPr>
            <a:r>
              <a:rPr lang="en-US" dirty="0" smtClean="0"/>
              <a:t>Press T twice to get back to the Pointer Tool</a:t>
            </a:r>
          </a:p>
        </p:txBody>
      </p:sp>
      <p:pic>
        <p:nvPicPr>
          <p:cNvPr id="9" name="Picture 8" descr="Screen Shot 2016-03-06 at 7.52.35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23654" y="4274678"/>
            <a:ext cx="1395698" cy="2521697"/>
          </a:xfrm>
          <a:prstGeom prst="rect">
            <a:avLst/>
          </a:prstGeom>
        </p:spPr>
      </p:pic>
      <p:sp>
        <p:nvSpPr>
          <p:cNvPr id="10" name="Rectangle 9"/>
          <p:cNvSpPr/>
          <p:nvPr/>
        </p:nvSpPr>
        <p:spPr>
          <a:xfrm>
            <a:off x="4823654" y="5012200"/>
            <a:ext cx="1395698" cy="18914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1" name="Picture 10" descr="Screen Shot 2016-03-06 at 7.55.10 PM.png"/>
          <p:cNvPicPr>
            <a:picLocks noChangeAspect="1"/>
          </p:cNvPicPr>
          <p:nvPr/>
        </p:nvPicPr>
        <p:blipFill rotWithShape="1">
          <a:blip r:embed="rId5" cstate="email">
            <a:extLst>
              <a:ext uri="{28A0092B-C50C-407E-A947-70E740481C1C}">
                <a14:useLocalDpi xmlns:a14="http://schemas.microsoft.com/office/drawing/2010/main" val="0"/>
              </a:ext>
            </a:extLst>
          </a:blip>
          <a:srcRect t="15503" b="3870"/>
          <a:stretch/>
        </p:blipFill>
        <p:spPr>
          <a:xfrm>
            <a:off x="6615061" y="4910874"/>
            <a:ext cx="1383827" cy="1907183"/>
          </a:xfrm>
          <a:prstGeom prst="rect">
            <a:avLst/>
          </a:prstGeom>
        </p:spPr>
      </p:pic>
    </p:spTree>
    <p:extLst>
      <p:ext uri="{BB962C8B-B14F-4D97-AF65-F5344CB8AC3E}">
        <p14:creationId xmlns:p14="http://schemas.microsoft.com/office/powerpoint/2010/main" val="3351703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89" y="94328"/>
            <a:ext cx="7885113" cy="1362075"/>
          </a:xfrm>
        </p:spPr>
        <p:txBody>
          <a:bodyPr/>
          <a:lstStyle/>
          <a:p>
            <a:r>
              <a:rPr lang="en-US" dirty="0" smtClean="0"/>
              <a:t>Deleting, Moving and copying regions</a:t>
            </a:r>
            <a:endParaRPr lang="en-US" dirty="0"/>
          </a:p>
        </p:txBody>
      </p:sp>
      <p:sp>
        <p:nvSpPr>
          <p:cNvPr id="4" name="TextBox 3"/>
          <p:cNvSpPr txBox="1"/>
          <p:nvPr/>
        </p:nvSpPr>
        <p:spPr>
          <a:xfrm>
            <a:off x="66290" y="3323504"/>
            <a:ext cx="6751834" cy="2462213"/>
          </a:xfrm>
          <a:prstGeom prst="rect">
            <a:avLst/>
          </a:prstGeom>
          <a:noFill/>
        </p:spPr>
        <p:txBody>
          <a:bodyPr wrap="square" rtlCol="0">
            <a:spAutoFit/>
          </a:bodyPr>
          <a:lstStyle/>
          <a:p>
            <a:r>
              <a:rPr lang="en-US" dirty="0" smtClean="0"/>
              <a:t>Marquee Tool</a:t>
            </a:r>
          </a:p>
          <a:p>
            <a:r>
              <a:rPr lang="en-US" sz="1400" dirty="0" smtClean="0"/>
              <a:t>You can select a section of an audio region with the Marquee Tool( Command-click) and move or copy that selection using the Pointer Tool(Left-click)</a:t>
            </a:r>
          </a:p>
          <a:p>
            <a:pPr marL="285750" indent="-285750">
              <a:buFont typeface="Arial"/>
              <a:buChar char="•"/>
            </a:pPr>
            <a:r>
              <a:rPr lang="en-US" dirty="0" smtClean="0"/>
              <a:t>Ensure the Pointer Tool is selected from the Left-click Tool menu and the Marquee Tool is selected from the Command-Click menu</a:t>
            </a:r>
          </a:p>
          <a:p>
            <a:pPr marL="285750" indent="-285750">
              <a:buFont typeface="Arial"/>
              <a:buChar char="•"/>
            </a:pPr>
            <a:r>
              <a:rPr lang="en-US" dirty="0" smtClean="0"/>
              <a:t>Command-drag over a section of the audio region</a:t>
            </a:r>
          </a:p>
          <a:p>
            <a:pPr marL="285750" indent="-285750">
              <a:buFont typeface="Arial"/>
              <a:buChar char="•"/>
            </a:pPr>
            <a:r>
              <a:rPr lang="en-US" dirty="0" smtClean="0"/>
              <a:t>Press Backspace to delete selection</a:t>
            </a:r>
          </a:p>
          <a:p>
            <a:pPr marL="285750" indent="-285750">
              <a:buFont typeface="Arial"/>
              <a:buChar char="•"/>
            </a:pPr>
            <a:r>
              <a:rPr lang="en-US" dirty="0" smtClean="0"/>
              <a:t>Click and drag to move selection</a:t>
            </a:r>
          </a:p>
          <a:p>
            <a:pPr marL="285750" indent="-285750">
              <a:buFont typeface="Arial"/>
              <a:buChar char="•"/>
            </a:pPr>
            <a:r>
              <a:rPr lang="en-US" dirty="0" smtClean="0"/>
              <a:t>Option-drag to copy the selection</a:t>
            </a:r>
          </a:p>
        </p:txBody>
      </p:sp>
      <p:sp>
        <p:nvSpPr>
          <p:cNvPr id="5" name="TextBox 4"/>
          <p:cNvSpPr txBox="1"/>
          <p:nvPr/>
        </p:nvSpPr>
        <p:spPr>
          <a:xfrm>
            <a:off x="176189" y="1352156"/>
            <a:ext cx="6612306" cy="2031325"/>
          </a:xfrm>
          <a:prstGeom prst="rect">
            <a:avLst/>
          </a:prstGeom>
          <a:noFill/>
        </p:spPr>
        <p:txBody>
          <a:bodyPr wrap="square" rtlCol="0">
            <a:spAutoFit/>
          </a:bodyPr>
          <a:lstStyle/>
          <a:p>
            <a:r>
              <a:rPr lang="en-US" dirty="0" smtClean="0"/>
              <a:t>Moving, copying and deleted regions</a:t>
            </a:r>
          </a:p>
          <a:p>
            <a:pPr marL="285750" indent="-285750">
              <a:buFont typeface="Arial"/>
              <a:buChar char="•"/>
            </a:pPr>
            <a:r>
              <a:rPr lang="en-US" dirty="0" smtClean="0"/>
              <a:t>To delete a </a:t>
            </a:r>
            <a:r>
              <a:rPr lang="en-US" dirty="0" smtClean="0">
                <a:solidFill>
                  <a:srgbClr val="FF0000"/>
                </a:solidFill>
              </a:rPr>
              <a:t>region</a:t>
            </a:r>
            <a:r>
              <a:rPr lang="en-US" dirty="0" smtClean="0"/>
              <a:t>, simply click of the region and press backspace. The region disappears from your workspace but the audio file is still available in your browser section</a:t>
            </a:r>
          </a:p>
          <a:p>
            <a:pPr marL="285750" indent="-285750">
              <a:buFont typeface="Arial"/>
              <a:buChar char="•"/>
            </a:pPr>
            <a:r>
              <a:rPr lang="en-US" dirty="0" smtClean="0"/>
              <a:t>To move a region, click and drag the region with the </a:t>
            </a:r>
            <a:r>
              <a:rPr lang="en-US" dirty="0" smtClean="0">
                <a:solidFill>
                  <a:srgbClr val="FF0000"/>
                </a:solidFill>
              </a:rPr>
              <a:t>Pointer tool</a:t>
            </a:r>
          </a:p>
          <a:p>
            <a:pPr marL="285750" indent="-285750">
              <a:buFont typeface="Arial"/>
              <a:buChar char="•"/>
            </a:pPr>
            <a:r>
              <a:rPr lang="en-US" dirty="0" smtClean="0"/>
              <a:t>To copy a region, Option-drag the region with the </a:t>
            </a:r>
            <a:r>
              <a:rPr lang="en-US" dirty="0" smtClean="0">
                <a:solidFill>
                  <a:srgbClr val="FF0000"/>
                </a:solidFill>
              </a:rPr>
              <a:t>Pointer Tool</a:t>
            </a:r>
          </a:p>
          <a:p>
            <a:pPr marL="285750" indent="-285750">
              <a:buFont typeface="Arial"/>
              <a:buChar char="•"/>
            </a:pPr>
            <a:endParaRPr lang="en-US" dirty="0" smtClean="0"/>
          </a:p>
        </p:txBody>
      </p:sp>
      <p:pic>
        <p:nvPicPr>
          <p:cNvPr id="6" name="Picture 5" descr="Screen Shot 2016-03-06 at 8.18.23 PM.png"/>
          <p:cNvPicPr>
            <a:picLocks noChangeAspect="1"/>
          </p:cNvPicPr>
          <p:nvPr/>
        </p:nvPicPr>
        <p:blipFill rotWithShape="1">
          <a:blip r:embed="rId3" cstate="email">
            <a:extLst>
              <a:ext uri="{28A0092B-C50C-407E-A947-70E740481C1C}">
                <a14:useLocalDpi xmlns:a14="http://schemas.microsoft.com/office/drawing/2010/main" val="0"/>
              </a:ext>
            </a:extLst>
          </a:blip>
          <a:srcRect r="23296" b="18195"/>
          <a:stretch/>
        </p:blipFill>
        <p:spPr>
          <a:xfrm>
            <a:off x="6641515" y="1723138"/>
            <a:ext cx="2437893" cy="1114285"/>
          </a:xfrm>
          <a:prstGeom prst="rect">
            <a:avLst/>
          </a:prstGeom>
        </p:spPr>
      </p:pic>
      <p:pic>
        <p:nvPicPr>
          <p:cNvPr id="7" name="Picture 6" descr="Screen Shot 2016-03-06 at 8.19.00 PM.png"/>
          <p:cNvPicPr>
            <a:picLocks noChangeAspect="1"/>
          </p:cNvPicPr>
          <p:nvPr/>
        </p:nvPicPr>
        <p:blipFill rotWithShape="1">
          <a:blip r:embed="rId4" cstate="email">
            <a:extLst>
              <a:ext uri="{28A0092B-C50C-407E-A947-70E740481C1C}">
                <a14:useLocalDpi xmlns:a14="http://schemas.microsoft.com/office/drawing/2010/main" val="0"/>
              </a:ext>
            </a:extLst>
          </a:blip>
          <a:srcRect r="26203" b="18722"/>
          <a:stretch/>
        </p:blipFill>
        <p:spPr>
          <a:xfrm>
            <a:off x="6641515" y="2905781"/>
            <a:ext cx="2396025" cy="1195249"/>
          </a:xfrm>
          <a:prstGeom prst="rect">
            <a:avLst/>
          </a:prstGeom>
        </p:spPr>
      </p:pic>
      <p:cxnSp>
        <p:nvCxnSpPr>
          <p:cNvPr id="10" name="Straight Arrow Connector 9"/>
          <p:cNvCxnSpPr/>
          <p:nvPr/>
        </p:nvCxnSpPr>
        <p:spPr>
          <a:xfrm>
            <a:off x="6263513" y="2526868"/>
            <a:ext cx="378002"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7" idx="1"/>
          </p:cNvCxnSpPr>
          <p:nvPr/>
        </p:nvCxnSpPr>
        <p:spPr>
          <a:xfrm>
            <a:off x="5957896" y="3323504"/>
            <a:ext cx="683619" cy="1799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descr="Screen Shot 2016-03-06 at 8.27.0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6799" y="4961764"/>
            <a:ext cx="1346200" cy="406400"/>
          </a:xfrm>
          <a:prstGeom prst="rect">
            <a:avLst/>
          </a:prstGeom>
        </p:spPr>
      </p:pic>
      <p:sp>
        <p:nvSpPr>
          <p:cNvPr id="14" name="TextBox 13"/>
          <p:cNvSpPr txBox="1"/>
          <p:nvPr/>
        </p:nvSpPr>
        <p:spPr>
          <a:xfrm>
            <a:off x="5563361" y="5693473"/>
            <a:ext cx="1356538" cy="523220"/>
          </a:xfrm>
          <a:prstGeom prst="rect">
            <a:avLst/>
          </a:prstGeom>
          <a:noFill/>
        </p:spPr>
        <p:txBody>
          <a:bodyPr wrap="square" rtlCol="0">
            <a:spAutoFit/>
          </a:bodyPr>
          <a:lstStyle/>
          <a:p>
            <a:r>
              <a:rPr lang="en-US" sz="1400" dirty="0" smtClean="0">
                <a:solidFill>
                  <a:srgbClr val="FFFF00"/>
                </a:solidFill>
              </a:rPr>
              <a:t>Pointer Tool</a:t>
            </a:r>
          </a:p>
          <a:p>
            <a:r>
              <a:rPr lang="en-US" sz="1400" dirty="0" smtClean="0">
                <a:solidFill>
                  <a:srgbClr val="FFFF00"/>
                </a:solidFill>
              </a:rPr>
              <a:t>(Left-Click)</a:t>
            </a:r>
            <a:endParaRPr lang="en-US" sz="1400" dirty="0">
              <a:solidFill>
                <a:srgbClr val="FFFF00"/>
              </a:solidFill>
            </a:endParaRPr>
          </a:p>
        </p:txBody>
      </p:sp>
      <p:sp>
        <p:nvSpPr>
          <p:cNvPr id="15" name="TextBox 14"/>
          <p:cNvSpPr txBox="1"/>
          <p:nvPr/>
        </p:nvSpPr>
        <p:spPr>
          <a:xfrm>
            <a:off x="7114357" y="5706896"/>
            <a:ext cx="1492207" cy="523220"/>
          </a:xfrm>
          <a:prstGeom prst="rect">
            <a:avLst/>
          </a:prstGeom>
          <a:noFill/>
        </p:spPr>
        <p:txBody>
          <a:bodyPr wrap="square" rtlCol="0">
            <a:spAutoFit/>
          </a:bodyPr>
          <a:lstStyle/>
          <a:p>
            <a:r>
              <a:rPr lang="en-US" sz="1400" dirty="0" smtClean="0">
                <a:solidFill>
                  <a:srgbClr val="FFFF00"/>
                </a:solidFill>
              </a:rPr>
              <a:t>Marquee Tool</a:t>
            </a:r>
          </a:p>
          <a:p>
            <a:r>
              <a:rPr lang="en-US" sz="1400" dirty="0" smtClean="0">
                <a:solidFill>
                  <a:srgbClr val="FFFF00"/>
                </a:solidFill>
              </a:rPr>
              <a:t>(Command-Click)</a:t>
            </a:r>
            <a:endParaRPr lang="en-US" sz="1400" dirty="0">
              <a:solidFill>
                <a:srgbClr val="FFFF00"/>
              </a:solidFill>
            </a:endParaRPr>
          </a:p>
        </p:txBody>
      </p:sp>
      <p:cxnSp>
        <p:nvCxnSpPr>
          <p:cNvPr id="16" name="Straight Arrow Connector 15"/>
          <p:cNvCxnSpPr/>
          <p:nvPr/>
        </p:nvCxnSpPr>
        <p:spPr>
          <a:xfrm flipV="1">
            <a:off x="6263513" y="5206729"/>
            <a:ext cx="323832" cy="46649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7177867" y="5269262"/>
            <a:ext cx="431846" cy="4376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870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39" y="118872"/>
            <a:ext cx="8985261" cy="1122906"/>
          </a:xfrm>
        </p:spPr>
        <p:txBody>
          <a:bodyPr/>
          <a:lstStyle/>
          <a:p>
            <a:pPr algn="l"/>
            <a:r>
              <a:rPr lang="en-US" dirty="0" smtClean="0"/>
              <a:t>Adding Fades and Crossfades</a:t>
            </a:r>
            <a:endParaRPr lang="en-US" dirty="0"/>
          </a:p>
        </p:txBody>
      </p:sp>
      <p:sp>
        <p:nvSpPr>
          <p:cNvPr id="3" name="Text Placeholder 2"/>
          <p:cNvSpPr>
            <a:spLocks noGrp="1"/>
          </p:cNvSpPr>
          <p:nvPr>
            <p:ph type="body" idx="1"/>
          </p:nvPr>
        </p:nvSpPr>
        <p:spPr>
          <a:xfrm>
            <a:off x="395536" y="1265822"/>
            <a:ext cx="8022336" cy="1159933"/>
          </a:xfrm>
        </p:spPr>
        <p:txBody>
          <a:bodyPr/>
          <a:lstStyle/>
          <a:p>
            <a:r>
              <a:rPr lang="en-US" dirty="0" smtClean="0"/>
              <a:t>When editing audio, you want to avoid abrupt transitions on edit points. You can use fades in the workspace to create smooth transitions</a:t>
            </a:r>
            <a:endParaRPr lang="en-US" dirty="0"/>
          </a:p>
        </p:txBody>
      </p:sp>
      <p:sp>
        <p:nvSpPr>
          <p:cNvPr id="4" name="TextBox 3"/>
          <p:cNvSpPr txBox="1"/>
          <p:nvPr/>
        </p:nvSpPr>
        <p:spPr>
          <a:xfrm>
            <a:off x="30831" y="2131168"/>
            <a:ext cx="6465199" cy="2031325"/>
          </a:xfrm>
          <a:prstGeom prst="rect">
            <a:avLst/>
          </a:prstGeom>
          <a:noFill/>
        </p:spPr>
        <p:txBody>
          <a:bodyPr wrap="square" rtlCol="0">
            <a:spAutoFit/>
          </a:bodyPr>
          <a:lstStyle/>
          <a:p>
            <a:r>
              <a:rPr lang="en-US" b="1" dirty="0" smtClean="0"/>
              <a:t>Adding a Fade-In, Fade-Out and Crossfade using the </a:t>
            </a:r>
            <a:r>
              <a:rPr lang="en-US" b="1" dirty="0" smtClean="0">
                <a:solidFill>
                  <a:srgbClr val="3366FF"/>
                </a:solidFill>
              </a:rPr>
              <a:t>Fade Tool</a:t>
            </a:r>
          </a:p>
          <a:p>
            <a:pPr marL="285750" indent="-285750">
              <a:buFont typeface="Arial"/>
              <a:buChar char="•"/>
            </a:pPr>
            <a:r>
              <a:rPr lang="en-US" dirty="0" smtClean="0"/>
              <a:t>Press T to open the Tool Menu</a:t>
            </a:r>
          </a:p>
          <a:p>
            <a:pPr marL="285750" indent="-285750">
              <a:buFont typeface="Arial"/>
              <a:buChar char="•"/>
            </a:pPr>
            <a:r>
              <a:rPr lang="en-US" dirty="0" smtClean="0"/>
              <a:t>Click the Fade tool, or Press 0(zero)</a:t>
            </a:r>
          </a:p>
          <a:p>
            <a:pPr marL="285750" indent="-285750">
              <a:buFont typeface="Arial"/>
              <a:buChar char="•"/>
            </a:pPr>
            <a:r>
              <a:rPr lang="en-US" dirty="0" smtClean="0"/>
              <a:t>Drag the Fade tool over the start of the region for a Fade-In and the end of the region for a Fade-Out</a:t>
            </a:r>
          </a:p>
          <a:p>
            <a:pPr marL="285750" indent="-285750">
              <a:buFont typeface="Arial"/>
              <a:buChar char="•"/>
            </a:pPr>
            <a:r>
              <a:rPr lang="en-US" dirty="0" smtClean="0"/>
              <a:t>Drag the Fade tool over a junction between 2 regions to create a Crossfade</a:t>
            </a:r>
          </a:p>
        </p:txBody>
      </p:sp>
      <p:sp>
        <p:nvSpPr>
          <p:cNvPr id="5" name="TextBox 4"/>
          <p:cNvSpPr txBox="1"/>
          <p:nvPr/>
        </p:nvSpPr>
        <p:spPr>
          <a:xfrm>
            <a:off x="0" y="4708853"/>
            <a:ext cx="6710531" cy="2308324"/>
          </a:xfrm>
          <a:prstGeom prst="rect">
            <a:avLst/>
          </a:prstGeom>
          <a:noFill/>
        </p:spPr>
        <p:txBody>
          <a:bodyPr wrap="square" rtlCol="0">
            <a:spAutoFit/>
          </a:bodyPr>
          <a:lstStyle/>
          <a:p>
            <a:r>
              <a:rPr lang="en-US" b="1" dirty="0" smtClean="0"/>
              <a:t>Adding a Fade-In, Fade-Out and Crossfade in the </a:t>
            </a:r>
            <a:r>
              <a:rPr lang="en-US" b="1" dirty="0" smtClean="0">
                <a:solidFill>
                  <a:srgbClr val="3366FF"/>
                </a:solidFill>
              </a:rPr>
              <a:t>Inspector section</a:t>
            </a:r>
          </a:p>
          <a:p>
            <a:pPr marL="285750" indent="-285750">
              <a:buFont typeface="Arial"/>
              <a:buChar char="•"/>
            </a:pPr>
            <a:r>
              <a:rPr lang="en-US" dirty="0" smtClean="0"/>
              <a:t>Click on a region</a:t>
            </a:r>
          </a:p>
          <a:p>
            <a:pPr marL="285750" indent="-285750">
              <a:buFont typeface="Arial"/>
              <a:buChar char="•"/>
            </a:pPr>
            <a:r>
              <a:rPr lang="en-US" dirty="0" smtClean="0"/>
              <a:t>In the Inspector section(press I), select the More option to display the fade parameters</a:t>
            </a:r>
          </a:p>
          <a:p>
            <a:pPr marL="285750" indent="-285750">
              <a:buFont typeface="Arial"/>
              <a:buChar char="•"/>
            </a:pPr>
            <a:r>
              <a:rPr lang="en-US" dirty="0" smtClean="0"/>
              <a:t>Double-click to the right of the Fade In or Fade Out parameters and enter a value( the value is measured in milliseconds </a:t>
            </a:r>
            <a:r>
              <a:rPr lang="en-US" dirty="0" err="1" smtClean="0"/>
              <a:t>i.e</a:t>
            </a:r>
            <a:r>
              <a:rPr lang="en-US" dirty="0" smtClean="0"/>
              <a:t> 1000=1 sec)</a:t>
            </a:r>
          </a:p>
          <a:p>
            <a:pPr marL="285750" indent="-285750">
              <a:buFont typeface="Arial"/>
              <a:buChar char="•"/>
            </a:pPr>
            <a:endParaRPr lang="en-US" dirty="0" smtClean="0"/>
          </a:p>
        </p:txBody>
      </p:sp>
      <p:pic>
        <p:nvPicPr>
          <p:cNvPr id="6" name="Picture 5" descr="Screen Shot 2016-03-07 at 8.43.14 PM.png"/>
          <p:cNvPicPr>
            <a:picLocks noChangeAspect="1"/>
          </p:cNvPicPr>
          <p:nvPr/>
        </p:nvPicPr>
        <p:blipFill rotWithShape="1">
          <a:blip r:embed="rId3" cstate="email">
            <a:extLst>
              <a:ext uri="{28A0092B-C50C-407E-A947-70E740481C1C}">
                <a14:useLocalDpi xmlns:a14="http://schemas.microsoft.com/office/drawing/2010/main" val="0"/>
              </a:ext>
            </a:extLst>
          </a:blip>
          <a:srcRect l="3581" r="4396"/>
          <a:stretch/>
        </p:blipFill>
        <p:spPr>
          <a:xfrm>
            <a:off x="6465198" y="2676643"/>
            <a:ext cx="1139645" cy="2011086"/>
          </a:xfrm>
          <a:prstGeom prst="rect">
            <a:avLst/>
          </a:prstGeom>
        </p:spPr>
      </p:pic>
      <p:sp>
        <p:nvSpPr>
          <p:cNvPr id="7" name="Rectangle 6"/>
          <p:cNvSpPr/>
          <p:nvPr/>
        </p:nvSpPr>
        <p:spPr>
          <a:xfrm>
            <a:off x="6465199" y="3860800"/>
            <a:ext cx="1035844" cy="142240"/>
          </a:xfrm>
          <a:prstGeom prst="rect">
            <a:avLst/>
          </a:prstGeom>
          <a:no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8" name="Picture 7" descr="Screen Shot 2016-03-07 at 8.43.51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3866" y="2676643"/>
            <a:ext cx="503021" cy="971706"/>
          </a:xfrm>
          <a:prstGeom prst="rect">
            <a:avLst/>
          </a:prstGeom>
        </p:spPr>
      </p:pic>
      <p:pic>
        <p:nvPicPr>
          <p:cNvPr id="9" name="Picture 8" descr="Screen Shot 2016-03-07 at 8.45.10 PM.png"/>
          <p:cNvPicPr>
            <a:picLocks noChangeAspect="1"/>
          </p:cNvPicPr>
          <p:nvPr/>
        </p:nvPicPr>
        <p:blipFill rotWithShape="1">
          <a:blip r:embed="rId5" cstate="email">
            <a:extLst>
              <a:ext uri="{28A0092B-C50C-407E-A947-70E740481C1C}">
                <a14:useLocalDpi xmlns:a14="http://schemas.microsoft.com/office/drawing/2010/main" val="0"/>
              </a:ext>
            </a:extLst>
          </a:blip>
          <a:srcRect l="9308"/>
          <a:stretch/>
        </p:blipFill>
        <p:spPr>
          <a:xfrm>
            <a:off x="7683866" y="3860800"/>
            <a:ext cx="503021" cy="826929"/>
          </a:xfrm>
          <a:prstGeom prst="rect">
            <a:avLst/>
          </a:prstGeom>
        </p:spPr>
      </p:pic>
      <p:pic>
        <p:nvPicPr>
          <p:cNvPr id="10" name="Picture 9" descr="Screen Shot 2016-03-07 at 8.45.52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548877" y="2676643"/>
            <a:ext cx="428246" cy="1034767"/>
          </a:xfrm>
          <a:prstGeom prst="rect">
            <a:avLst/>
          </a:prstGeom>
        </p:spPr>
      </p:pic>
      <p:sp>
        <p:nvSpPr>
          <p:cNvPr id="11" name="TextBox 10"/>
          <p:cNvSpPr txBox="1"/>
          <p:nvPr/>
        </p:nvSpPr>
        <p:spPr>
          <a:xfrm>
            <a:off x="7567651" y="4687728"/>
            <a:ext cx="1195349" cy="307777"/>
          </a:xfrm>
          <a:prstGeom prst="rect">
            <a:avLst/>
          </a:prstGeom>
          <a:noFill/>
        </p:spPr>
        <p:txBody>
          <a:bodyPr wrap="square" rtlCol="0">
            <a:spAutoFit/>
          </a:bodyPr>
          <a:lstStyle/>
          <a:p>
            <a:r>
              <a:rPr lang="en-US" sz="1400" dirty="0" smtClean="0">
                <a:solidFill>
                  <a:srgbClr val="FF0000"/>
                </a:solidFill>
              </a:rPr>
              <a:t>Fade In</a:t>
            </a:r>
            <a:endParaRPr lang="en-US" sz="1400" dirty="0">
              <a:solidFill>
                <a:srgbClr val="FF0000"/>
              </a:solidFill>
            </a:endParaRPr>
          </a:p>
        </p:txBody>
      </p:sp>
      <p:sp>
        <p:nvSpPr>
          <p:cNvPr id="12" name="TextBox 11"/>
          <p:cNvSpPr txBox="1"/>
          <p:nvPr/>
        </p:nvSpPr>
        <p:spPr>
          <a:xfrm>
            <a:off x="7589212" y="3569177"/>
            <a:ext cx="959665" cy="307777"/>
          </a:xfrm>
          <a:prstGeom prst="rect">
            <a:avLst/>
          </a:prstGeom>
          <a:noFill/>
        </p:spPr>
        <p:txBody>
          <a:bodyPr wrap="square" rtlCol="0">
            <a:spAutoFit/>
          </a:bodyPr>
          <a:lstStyle/>
          <a:p>
            <a:r>
              <a:rPr lang="en-US" sz="1400" dirty="0" smtClean="0">
                <a:solidFill>
                  <a:srgbClr val="FF0000"/>
                </a:solidFill>
              </a:rPr>
              <a:t>Fade Out</a:t>
            </a:r>
            <a:endParaRPr lang="en-US" sz="1400" dirty="0">
              <a:solidFill>
                <a:srgbClr val="FF0000"/>
              </a:solidFill>
            </a:endParaRPr>
          </a:p>
        </p:txBody>
      </p:sp>
      <p:sp>
        <p:nvSpPr>
          <p:cNvPr id="13" name="TextBox 12"/>
          <p:cNvSpPr txBox="1"/>
          <p:nvPr/>
        </p:nvSpPr>
        <p:spPr>
          <a:xfrm>
            <a:off x="8333191" y="3723065"/>
            <a:ext cx="987254" cy="307777"/>
          </a:xfrm>
          <a:prstGeom prst="rect">
            <a:avLst/>
          </a:prstGeom>
          <a:noFill/>
        </p:spPr>
        <p:txBody>
          <a:bodyPr wrap="square" rtlCol="0">
            <a:spAutoFit/>
          </a:bodyPr>
          <a:lstStyle/>
          <a:p>
            <a:r>
              <a:rPr lang="en-US" sz="1400" dirty="0" smtClean="0">
                <a:solidFill>
                  <a:srgbClr val="FF0000"/>
                </a:solidFill>
              </a:rPr>
              <a:t>Crossfade</a:t>
            </a:r>
            <a:endParaRPr lang="en-US" sz="1400" dirty="0">
              <a:solidFill>
                <a:srgbClr val="FF0000"/>
              </a:solidFill>
            </a:endParaRPr>
          </a:p>
        </p:txBody>
      </p:sp>
      <p:pic>
        <p:nvPicPr>
          <p:cNvPr id="14" name="Picture 13" descr="Screen Shot 2016-03-07 at 8.56.50 P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960271" y="4995505"/>
            <a:ext cx="1588606" cy="1603808"/>
          </a:xfrm>
          <a:prstGeom prst="rect">
            <a:avLst/>
          </a:prstGeom>
        </p:spPr>
      </p:pic>
    </p:spTree>
    <p:extLst>
      <p:ext uri="{BB962C8B-B14F-4D97-AF65-F5344CB8AC3E}">
        <p14:creationId xmlns:p14="http://schemas.microsoft.com/office/powerpoint/2010/main" val="2777104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17" y="790577"/>
            <a:ext cx="7974447" cy="709609"/>
          </a:xfrm>
        </p:spPr>
        <p:txBody>
          <a:bodyPr>
            <a:noAutofit/>
          </a:bodyPr>
          <a:lstStyle/>
          <a:p>
            <a:r>
              <a:rPr lang="en-US" sz="4400" dirty="0" smtClean="0"/>
              <a:t>Editing Files in the Audio File Editor</a:t>
            </a:r>
            <a:endParaRPr lang="en-US" sz="4400" dirty="0"/>
          </a:p>
        </p:txBody>
      </p:sp>
      <p:sp>
        <p:nvSpPr>
          <p:cNvPr id="3" name="Text Placeholder 2"/>
          <p:cNvSpPr>
            <a:spLocks noGrp="1"/>
          </p:cNvSpPr>
          <p:nvPr>
            <p:ph type="body" idx="1"/>
          </p:nvPr>
        </p:nvSpPr>
        <p:spPr>
          <a:xfrm>
            <a:off x="137172" y="1330599"/>
            <a:ext cx="8871239" cy="1531261"/>
          </a:xfrm>
        </p:spPr>
        <p:txBody>
          <a:bodyPr>
            <a:normAutofit/>
          </a:bodyPr>
          <a:lstStyle/>
          <a:p>
            <a:pPr algn="l"/>
            <a:r>
              <a:rPr lang="en-US" sz="2400" dirty="0" smtClean="0"/>
              <a:t>The Audio File Editor allows you to perform </a:t>
            </a:r>
            <a:r>
              <a:rPr lang="en-US" sz="2400" dirty="0" smtClean="0">
                <a:solidFill>
                  <a:srgbClr val="FF0000"/>
                </a:solidFill>
              </a:rPr>
              <a:t>destructive </a:t>
            </a:r>
            <a:r>
              <a:rPr lang="en-US" sz="2400" dirty="0" smtClean="0"/>
              <a:t>audio editing. Processing an audio file in the Audio File Editor modifies the data contained in the audio file.</a:t>
            </a:r>
            <a:endParaRPr lang="en-US" sz="2400" dirty="0"/>
          </a:p>
        </p:txBody>
      </p:sp>
      <p:sp>
        <p:nvSpPr>
          <p:cNvPr id="5" name="TextBox 4"/>
          <p:cNvSpPr txBox="1"/>
          <p:nvPr/>
        </p:nvSpPr>
        <p:spPr>
          <a:xfrm>
            <a:off x="1" y="2676643"/>
            <a:ext cx="6349676" cy="2062103"/>
          </a:xfrm>
          <a:prstGeom prst="rect">
            <a:avLst/>
          </a:prstGeom>
          <a:noFill/>
        </p:spPr>
        <p:txBody>
          <a:bodyPr wrap="square" rtlCol="0">
            <a:spAutoFit/>
          </a:bodyPr>
          <a:lstStyle/>
          <a:p>
            <a:r>
              <a:rPr lang="en-US" sz="2000" b="1" dirty="0" smtClean="0"/>
              <a:t>Converting a region to a New Audio File</a:t>
            </a:r>
          </a:p>
          <a:p>
            <a:r>
              <a:rPr lang="en-US" b="1" dirty="0" smtClean="0"/>
              <a:t>To avoid modifying the original audio file you will have to convert the region before editing</a:t>
            </a:r>
          </a:p>
          <a:p>
            <a:pPr marL="285750" indent="-285750">
              <a:buFont typeface="Arial"/>
              <a:buChar char="•"/>
            </a:pPr>
            <a:r>
              <a:rPr lang="en-US" b="1" dirty="0" smtClean="0"/>
              <a:t>Copy the region by Option-dragging to a new track</a:t>
            </a:r>
          </a:p>
          <a:p>
            <a:pPr marL="285750" indent="-285750">
              <a:buFont typeface="Arial"/>
              <a:buChar char="•"/>
            </a:pPr>
            <a:r>
              <a:rPr lang="en-US" b="1" dirty="0" smtClean="0"/>
              <a:t>Select the new region, choose Edit&gt;Convert&gt;Audio Region to New Audio File</a:t>
            </a:r>
          </a:p>
          <a:p>
            <a:endParaRPr lang="en-US" b="1" dirty="0" smtClean="0">
              <a:solidFill>
                <a:srgbClr val="3366FF"/>
              </a:solidFill>
            </a:endParaRPr>
          </a:p>
        </p:txBody>
      </p:sp>
      <p:pic>
        <p:nvPicPr>
          <p:cNvPr id="6" name="Picture 5" descr="Screen Shot 2016-03-08 at 8.43.25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86848" y="2676644"/>
            <a:ext cx="2309395" cy="2062102"/>
          </a:xfrm>
          <a:prstGeom prst="rect">
            <a:avLst/>
          </a:prstGeom>
        </p:spPr>
      </p:pic>
      <p:sp>
        <p:nvSpPr>
          <p:cNvPr id="7" name="TextBox 6"/>
          <p:cNvSpPr txBox="1"/>
          <p:nvPr/>
        </p:nvSpPr>
        <p:spPr>
          <a:xfrm>
            <a:off x="137172" y="4795896"/>
            <a:ext cx="6349676" cy="2400657"/>
          </a:xfrm>
          <a:prstGeom prst="rect">
            <a:avLst/>
          </a:prstGeom>
          <a:noFill/>
        </p:spPr>
        <p:txBody>
          <a:bodyPr wrap="square" rtlCol="0">
            <a:spAutoFit/>
          </a:bodyPr>
          <a:lstStyle/>
          <a:p>
            <a:r>
              <a:rPr lang="en-US" sz="2000" b="1" dirty="0" err="1" smtClean="0">
                <a:solidFill>
                  <a:srgbClr val="FF0000"/>
                </a:solidFill>
                <a:latin typeface="Reprise Title Std" charset="0"/>
                <a:ea typeface="Reprise Title Std" charset="0"/>
                <a:cs typeface="Reprise Title Std" charset="0"/>
              </a:rPr>
              <a:t>Normalising</a:t>
            </a:r>
            <a:r>
              <a:rPr lang="en-US" sz="2000" b="1" dirty="0" smtClean="0"/>
              <a:t> Audio</a:t>
            </a:r>
          </a:p>
          <a:p>
            <a:r>
              <a:rPr lang="en-US" sz="2000" b="1" dirty="0" err="1" smtClean="0"/>
              <a:t>Normalising</a:t>
            </a:r>
            <a:r>
              <a:rPr lang="en-US" sz="2000" b="1" dirty="0" smtClean="0"/>
              <a:t> automatically adjusts level of an audio file to peak at 0dB</a:t>
            </a:r>
          </a:p>
          <a:p>
            <a:pPr marL="285750" indent="-285750">
              <a:buFont typeface="Arial"/>
              <a:buChar char="•"/>
            </a:pPr>
            <a:r>
              <a:rPr lang="en-US" b="1" dirty="0" smtClean="0"/>
              <a:t>To open the Audio File Editor double click on the region</a:t>
            </a:r>
          </a:p>
          <a:p>
            <a:pPr marL="285750" indent="-285750">
              <a:buFont typeface="Arial"/>
              <a:buChar char="•"/>
            </a:pPr>
            <a:r>
              <a:rPr lang="en-US" b="1" dirty="0" smtClean="0"/>
              <a:t>At the top of the Audio Editor click File</a:t>
            </a:r>
          </a:p>
          <a:p>
            <a:pPr marL="285750" indent="-285750">
              <a:buFont typeface="Arial"/>
              <a:buChar char="•"/>
            </a:pPr>
            <a:r>
              <a:rPr lang="en-US" b="1" dirty="0" smtClean="0"/>
              <a:t>Choose Function&gt;Normalize</a:t>
            </a:r>
          </a:p>
          <a:p>
            <a:endParaRPr lang="en-US" b="1" dirty="0" smtClean="0"/>
          </a:p>
          <a:p>
            <a:endParaRPr lang="en-US" b="1" dirty="0" smtClean="0">
              <a:solidFill>
                <a:srgbClr val="3366FF"/>
              </a:solidFill>
            </a:endParaRPr>
          </a:p>
        </p:txBody>
      </p:sp>
      <p:pic>
        <p:nvPicPr>
          <p:cNvPr id="9" name="Picture 8" descr="Screen Shot 2016-03-08 at 8.51.10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35239" y="4930725"/>
            <a:ext cx="1536771" cy="1735867"/>
          </a:xfrm>
          <a:prstGeom prst="rect">
            <a:avLst/>
          </a:prstGeom>
        </p:spPr>
      </p:pic>
    </p:spTree>
    <p:extLst>
      <p:ext uri="{BB962C8B-B14F-4D97-AF65-F5344CB8AC3E}">
        <p14:creationId xmlns:p14="http://schemas.microsoft.com/office/powerpoint/2010/main" val="123144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
            <a:ext cx="4314444" cy="823342"/>
          </a:xfrm>
        </p:spPr>
        <p:txBody>
          <a:bodyPr>
            <a:normAutofit fontScale="90000"/>
          </a:bodyPr>
          <a:lstStyle/>
          <a:p>
            <a:pPr algn="ctr"/>
            <a:r>
              <a:rPr lang="en-US" sz="1800" dirty="0" smtClean="0">
                <a:solidFill>
                  <a:srgbClr val="FFC000"/>
                </a:solidFill>
              </a:rPr>
              <a:t>Task 1</a:t>
            </a:r>
            <a:br>
              <a:rPr lang="en-US" sz="1800" dirty="0" smtClean="0">
                <a:solidFill>
                  <a:srgbClr val="FFC000"/>
                </a:solidFill>
              </a:rPr>
            </a:br>
            <a:r>
              <a:rPr lang="en-US" sz="1800" dirty="0" smtClean="0">
                <a:solidFill>
                  <a:srgbClr val="FFC000"/>
                </a:solidFill>
              </a:rPr>
              <a:t>Cutting up your audio</a:t>
            </a:r>
            <a:br>
              <a:rPr lang="en-US" sz="1800" dirty="0" smtClean="0">
                <a:solidFill>
                  <a:srgbClr val="FFC000"/>
                </a:solidFill>
              </a:rPr>
            </a:br>
            <a:r>
              <a:rPr lang="en-US" sz="1800" dirty="0" smtClean="0">
                <a:solidFill>
                  <a:srgbClr val="FF0000"/>
                </a:solidFill>
              </a:rPr>
              <a:t>nondestructive editing</a:t>
            </a:r>
            <a:endParaRPr lang="en-US" sz="1800" dirty="0">
              <a:solidFill>
                <a:srgbClr val="FF0000"/>
              </a:solidFill>
            </a:endParaRPr>
          </a:p>
        </p:txBody>
      </p:sp>
      <p:sp>
        <p:nvSpPr>
          <p:cNvPr id="3" name="Content Placeholder 2"/>
          <p:cNvSpPr>
            <a:spLocks noGrp="1"/>
          </p:cNvSpPr>
          <p:nvPr>
            <p:ph sz="quarter" idx="4294967295"/>
          </p:nvPr>
        </p:nvSpPr>
        <p:spPr>
          <a:xfrm>
            <a:off x="0" y="796558"/>
            <a:ext cx="5756886" cy="3240360"/>
          </a:xfrm>
          <a:prstGeom prst="rect">
            <a:avLst/>
          </a:prstGeom>
        </p:spPr>
        <p:txBody>
          <a:bodyPr>
            <a:noAutofit/>
          </a:bodyPr>
          <a:lstStyle/>
          <a:p>
            <a:pPr lvl="0">
              <a:spcBef>
                <a:spcPts val="0"/>
              </a:spcBef>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Copy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8MT02-2019-</a:t>
            </a:r>
            <a:r>
              <a:rPr lang="en-US" sz="1800" i="1" dirty="0" smtClean="0">
                <a:latin typeface="Arial" panose="020B0604020202020204" pitchFamily="34" charset="0"/>
                <a:cs typeface="Arial" panose="020B0604020202020204" pitchFamily="34" charset="0"/>
              </a:rPr>
              <a:t>Sample1</a:t>
            </a:r>
            <a:r>
              <a:rPr lang="en-US" sz="1800" dirty="0" smtClean="0">
                <a:latin typeface="Arial" panose="020B0604020202020204" pitchFamily="34" charset="0"/>
                <a:cs typeface="Arial" panose="020B0604020202020204" pitchFamily="34" charset="0"/>
              </a:rPr>
              <a:t> to you desktop by dragging it from AS Music Tech&gt;0_Resources&gt;Component 2</a:t>
            </a:r>
          </a:p>
          <a:p>
            <a:pPr lvl="0">
              <a:spcBef>
                <a:spcPts val="0"/>
              </a:spcBef>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Open a new Logic Project and import the vocal sample from your desktop into the Arrange window</a:t>
            </a:r>
          </a:p>
          <a:p>
            <a:pPr lvl="0">
              <a:spcBef>
                <a:spcPts val="0"/>
              </a:spcBef>
              <a:buFont typeface="Wingdings" panose="05000000000000000000" pitchFamily="2" charset="2"/>
              <a:buChar char="q"/>
              <a:defRPr/>
            </a:pPr>
            <a:r>
              <a:rPr lang="en-US" sz="1800" dirty="0" smtClean="0">
                <a:solidFill>
                  <a:srgbClr val="FF0000"/>
                </a:solidFill>
                <a:latin typeface="Arial" panose="020B0604020202020204" pitchFamily="34" charset="0"/>
                <a:cs typeface="Arial" panose="020B0604020202020204" pitchFamily="34" charset="0"/>
              </a:rPr>
              <a:t>NB: Save your Project into the LOCAL folder by selecting Save As and navigating to the</a:t>
            </a:r>
            <a:r>
              <a:rPr lang="en-US" sz="1800" i="1" dirty="0" smtClean="0">
                <a:solidFill>
                  <a:srgbClr val="FF0000"/>
                </a:solidFill>
                <a:latin typeface="Arial" panose="020B0604020202020204" pitchFamily="34" charset="0"/>
                <a:cs typeface="Arial" panose="020B0604020202020204" pitchFamily="34" charset="0"/>
              </a:rPr>
              <a:t> Local </a:t>
            </a:r>
            <a:r>
              <a:rPr lang="en-US" sz="1800" dirty="0" smtClean="0">
                <a:solidFill>
                  <a:srgbClr val="FF0000"/>
                </a:solidFill>
                <a:latin typeface="Arial" panose="020B0604020202020204" pitchFamily="34" charset="0"/>
                <a:cs typeface="Arial" panose="020B0604020202020204" pitchFamily="34" charset="0"/>
              </a:rPr>
              <a:t>folder on your hard drive . If you don’t do this, destructive editing(task 2) is disabled</a:t>
            </a:r>
            <a:r>
              <a:rPr lang="en-US" sz="1800" dirty="0" smtClean="0">
                <a:latin typeface="Arial" panose="020B0604020202020204" pitchFamily="34" charset="0"/>
                <a:cs typeface="Arial" panose="020B0604020202020204" pitchFamily="34" charset="0"/>
              </a:rPr>
              <a:t>.</a:t>
            </a:r>
          </a:p>
          <a:p>
            <a:pPr lvl="0">
              <a:spcBef>
                <a:spcPts val="0"/>
              </a:spcBef>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Set the tempo of your project at 71bpm and make sure the sample starts at bar 1 and plays in time with the metronome.</a:t>
            </a:r>
          </a:p>
          <a:p>
            <a:pPr lvl="0">
              <a:spcBef>
                <a:spcPts val="0"/>
              </a:spcBef>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Using the Scissors or Marquee tool cut out the following phrases 1. </a:t>
            </a:r>
            <a:r>
              <a:rPr lang="en-US" sz="1800" i="1" dirty="0" smtClean="0">
                <a:latin typeface="Arial" panose="020B0604020202020204" pitchFamily="34" charset="0"/>
                <a:cs typeface="Arial" panose="020B0604020202020204" pitchFamily="34" charset="0"/>
              </a:rPr>
              <a:t>Everything that glitters</a:t>
            </a:r>
            <a:r>
              <a:rPr lang="en-US" sz="1800" dirty="0" smtClean="0">
                <a:latin typeface="Arial" panose="020B0604020202020204" pitchFamily="34" charset="0"/>
                <a:cs typeface="Arial" panose="020B0604020202020204" pitchFamily="34" charset="0"/>
              </a:rPr>
              <a:t> 2.</a:t>
            </a:r>
            <a:r>
              <a:rPr lang="en-US" sz="1800" i="1" dirty="0" smtClean="0">
                <a:latin typeface="Arial" panose="020B0604020202020204" pitchFamily="34" charset="0"/>
                <a:cs typeface="Arial" panose="020B0604020202020204" pitchFamily="34" charset="0"/>
              </a:rPr>
              <a:t>you’ve </a:t>
            </a:r>
            <a:r>
              <a:rPr lang="en-US" sz="1800" i="1" dirty="0" err="1" smtClean="0">
                <a:latin typeface="Arial" panose="020B0604020202020204" pitchFamily="34" charset="0"/>
                <a:cs typeface="Arial" panose="020B0604020202020204" pitchFamily="34" charset="0"/>
              </a:rPr>
              <a:t>gotta</a:t>
            </a:r>
            <a:r>
              <a:rPr lang="en-US" sz="1800" i="1"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3. </a:t>
            </a:r>
            <a:r>
              <a:rPr lang="en-US" sz="1800" i="1" dirty="0" smtClean="0">
                <a:latin typeface="Arial" panose="020B0604020202020204" pitchFamily="34" charset="0"/>
                <a:cs typeface="Arial" panose="020B0604020202020204" pitchFamily="34" charset="0"/>
              </a:rPr>
              <a:t>gold</a:t>
            </a:r>
          </a:p>
          <a:p>
            <a:pPr lvl="0">
              <a:spcBef>
                <a:spcPts val="0"/>
              </a:spcBef>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Apply short fades to your edits using the fade tool</a:t>
            </a:r>
          </a:p>
          <a:p>
            <a:pPr>
              <a:spcBef>
                <a:spcPts val="0"/>
              </a:spcBef>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Arrange the samples as </a:t>
            </a:r>
            <a:r>
              <a:rPr lang="en-US" sz="1800" dirty="0" smtClean="0">
                <a:solidFill>
                  <a:srgbClr val="FFFF00"/>
                </a:solidFill>
                <a:latin typeface="Arial" panose="020B0604020202020204" pitchFamily="34" charset="0"/>
                <a:cs typeface="Arial" panose="020B0604020202020204" pitchFamily="34" charset="0"/>
              </a:rPr>
              <a:t>Beat 1 </a:t>
            </a:r>
            <a:r>
              <a:rPr lang="en-US" sz="1800" i="1" dirty="0" smtClean="0">
                <a:latin typeface="Arial" panose="020B0604020202020204" pitchFamily="34" charset="0"/>
                <a:cs typeface="Arial" panose="020B0604020202020204" pitchFamily="34" charset="0"/>
              </a:rPr>
              <a:t>Everything that glitters </a:t>
            </a:r>
            <a:r>
              <a:rPr lang="en-US" sz="1800" dirty="0" smtClean="0">
                <a:solidFill>
                  <a:srgbClr val="FFFF00"/>
                </a:solidFill>
                <a:latin typeface="Arial" panose="020B0604020202020204" pitchFamily="34" charset="0"/>
                <a:cs typeface="Arial" panose="020B0604020202020204" pitchFamily="34" charset="0"/>
              </a:rPr>
              <a:t>Beat 3 </a:t>
            </a:r>
            <a:r>
              <a:rPr lang="en-US" sz="1800" dirty="0" smtClean="0">
                <a:latin typeface="Arial" panose="020B0604020202020204" pitchFamily="34" charset="0"/>
                <a:cs typeface="Arial" panose="020B0604020202020204" pitchFamily="34" charset="0"/>
              </a:rPr>
              <a:t>you’ve </a:t>
            </a:r>
            <a:r>
              <a:rPr lang="en-US" sz="1800" dirty="0" err="1" smtClean="0">
                <a:latin typeface="Arial" panose="020B0604020202020204" pitchFamily="34" charset="0"/>
                <a:cs typeface="Arial" panose="020B0604020202020204" pitchFamily="34" charset="0"/>
              </a:rPr>
              <a:t>gotta</a:t>
            </a:r>
            <a:r>
              <a:rPr lang="en-US" sz="1800" dirty="0" smtClean="0">
                <a:latin typeface="Arial" panose="020B0604020202020204" pitchFamily="34" charset="0"/>
                <a:cs typeface="Arial" panose="020B0604020202020204" pitchFamily="34" charset="0"/>
              </a:rPr>
              <a:t> for the 3 bars. </a:t>
            </a:r>
            <a:r>
              <a:rPr lang="en-US" sz="1800" dirty="0" smtClean="0">
                <a:solidFill>
                  <a:srgbClr val="FFFF00"/>
                </a:solidFill>
                <a:latin typeface="Arial" panose="020B0604020202020204" pitchFamily="34" charset="0"/>
                <a:cs typeface="Arial" panose="020B0604020202020204" pitchFamily="34" charset="0"/>
              </a:rPr>
              <a:t>Bar 4 </a:t>
            </a:r>
            <a:r>
              <a:rPr lang="en-US" sz="1800" dirty="0">
                <a:solidFill>
                  <a:srgbClr val="FFFF00"/>
                </a:solidFill>
                <a:latin typeface="Arial" panose="020B0604020202020204" pitchFamily="34" charset="0"/>
                <a:cs typeface="Arial" panose="020B0604020202020204" pitchFamily="34" charset="0"/>
              </a:rPr>
              <a:t>Beat 1 </a:t>
            </a:r>
            <a:r>
              <a:rPr lang="en-US" sz="1800" i="1" dirty="0">
                <a:latin typeface="Arial" panose="020B0604020202020204" pitchFamily="34" charset="0"/>
                <a:cs typeface="Arial" panose="020B0604020202020204" pitchFamily="34" charset="0"/>
              </a:rPr>
              <a:t>Everything that glitters </a:t>
            </a:r>
            <a:r>
              <a:rPr lang="en-US" sz="1800" dirty="0">
                <a:solidFill>
                  <a:srgbClr val="FFFF00"/>
                </a:solidFill>
                <a:latin typeface="Arial" panose="020B0604020202020204" pitchFamily="34" charset="0"/>
                <a:cs typeface="Arial" panose="020B0604020202020204" pitchFamily="34" charset="0"/>
              </a:rPr>
              <a:t>Beat 3 </a:t>
            </a:r>
            <a:r>
              <a:rPr lang="en-US" sz="1800" i="1" dirty="0" smtClean="0">
                <a:latin typeface="Arial" panose="020B0604020202020204" pitchFamily="34" charset="0"/>
                <a:cs typeface="Arial" panose="020B0604020202020204" pitchFamily="34" charset="0"/>
              </a:rPr>
              <a:t>gold</a:t>
            </a:r>
          </a:p>
          <a:p>
            <a:pPr>
              <a:spcBef>
                <a:spcPts val="0"/>
              </a:spcBef>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Create a stutter effect leading into Bar 2 everything</a:t>
            </a:r>
            <a:endParaRPr lang="en-US" sz="1800" dirty="0">
              <a:latin typeface="Arial" panose="020B0604020202020204" pitchFamily="34" charset="0"/>
              <a:cs typeface="Arial" panose="020B0604020202020204" pitchFamily="34" charset="0"/>
            </a:endParaRPr>
          </a:p>
          <a:p>
            <a:pPr marL="0" lvl="0" indent="0">
              <a:spcBef>
                <a:spcPts val="0"/>
              </a:spcBef>
              <a:buNone/>
              <a:defRPr/>
            </a:pPr>
            <a:endParaRPr lang="en-US" sz="1800" dirty="0">
              <a:latin typeface="Arial" panose="020B0604020202020204" pitchFamily="34" charset="0"/>
              <a:cs typeface="Arial" panose="020B0604020202020204" pitchFamily="34" charset="0"/>
            </a:endParaRPr>
          </a:p>
        </p:txBody>
      </p:sp>
      <p:sp>
        <p:nvSpPr>
          <p:cNvPr id="5" name="Title 1"/>
          <p:cNvSpPr txBox="1">
            <a:spLocks/>
          </p:cNvSpPr>
          <p:nvPr/>
        </p:nvSpPr>
        <p:spPr>
          <a:xfrm>
            <a:off x="6083166" y="312682"/>
            <a:ext cx="2670787" cy="124736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smtClean="0">
                <a:solidFill>
                  <a:srgbClr val="FFC000"/>
                </a:solidFill>
              </a:rPr>
              <a:t>Task 2</a:t>
            </a:r>
            <a:br>
              <a:rPr lang="en-US" sz="1800" dirty="0" smtClean="0">
                <a:solidFill>
                  <a:srgbClr val="FFC000"/>
                </a:solidFill>
              </a:rPr>
            </a:br>
            <a:r>
              <a:rPr lang="en-US" sz="1800" dirty="0" smtClean="0">
                <a:solidFill>
                  <a:srgbClr val="FF0000"/>
                </a:solidFill>
              </a:rPr>
              <a:t>destructive</a:t>
            </a:r>
            <a:r>
              <a:rPr lang="en-US" sz="1800" dirty="0" smtClean="0">
                <a:solidFill>
                  <a:srgbClr val="FFC000"/>
                </a:solidFill>
              </a:rPr>
              <a:t> editing using the audio file editor</a:t>
            </a:r>
            <a:endParaRPr lang="en-US" sz="1800" dirty="0">
              <a:solidFill>
                <a:srgbClr val="FFC000"/>
              </a:solidFill>
            </a:endParaRPr>
          </a:p>
        </p:txBody>
      </p:sp>
      <p:sp>
        <p:nvSpPr>
          <p:cNvPr id="6" name="Content Placeholder 2"/>
          <p:cNvSpPr txBox="1">
            <a:spLocks/>
          </p:cNvSpPr>
          <p:nvPr/>
        </p:nvSpPr>
        <p:spPr>
          <a:xfrm>
            <a:off x="6083166" y="1585195"/>
            <a:ext cx="2859103" cy="4416819"/>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pPr>
            <a:r>
              <a:rPr lang="en-US" sz="1800" dirty="0" smtClean="0"/>
              <a:t>Make a copy of your guitar and vocal tracks.</a:t>
            </a:r>
          </a:p>
          <a:p>
            <a:pPr marL="0" indent="0">
              <a:spcBef>
                <a:spcPts val="0"/>
              </a:spcBef>
              <a:spcAft>
                <a:spcPts val="0"/>
              </a:spcAft>
              <a:buClrTx/>
              <a:buNone/>
            </a:pPr>
            <a:r>
              <a:rPr lang="en-US" sz="1800" b="1" dirty="0"/>
              <a:t>Select the new region, choose Edit&gt;Convert&gt;Audio Region to New Audio </a:t>
            </a:r>
            <a:r>
              <a:rPr lang="en-US" sz="1800" b="1" dirty="0" smtClean="0"/>
              <a:t>File</a:t>
            </a:r>
          </a:p>
          <a:p>
            <a:pPr marL="0" indent="0">
              <a:spcBef>
                <a:spcPts val="0"/>
              </a:spcBef>
              <a:spcAft>
                <a:spcPts val="0"/>
              </a:spcAft>
              <a:buClrTx/>
              <a:buNone/>
            </a:pPr>
            <a:r>
              <a:rPr lang="en-US" sz="1800" b="1" dirty="0" smtClean="0"/>
              <a:t>-To </a:t>
            </a:r>
            <a:r>
              <a:rPr lang="en-US" sz="1800" b="1" dirty="0"/>
              <a:t>open the Audio File Editor double click on the </a:t>
            </a:r>
            <a:r>
              <a:rPr lang="en-US" sz="1800" b="1" dirty="0" smtClean="0"/>
              <a:t>region</a:t>
            </a:r>
          </a:p>
          <a:p>
            <a:pPr marL="0" indent="0">
              <a:spcBef>
                <a:spcPts val="0"/>
              </a:spcBef>
              <a:spcAft>
                <a:spcPts val="0"/>
              </a:spcAft>
              <a:buClrTx/>
              <a:buNone/>
            </a:pPr>
            <a:r>
              <a:rPr lang="en-US" sz="1800" b="1" dirty="0" smtClean="0"/>
              <a:t>-At </a:t>
            </a:r>
            <a:r>
              <a:rPr lang="en-US" sz="1800" b="1" dirty="0"/>
              <a:t>the top of the Audio Editor click </a:t>
            </a:r>
            <a:r>
              <a:rPr lang="en-US" sz="1800" b="1" dirty="0" smtClean="0"/>
              <a:t>File</a:t>
            </a:r>
          </a:p>
          <a:p>
            <a:pPr marL="0" indent="0">
              <a:spcBef>
                <a:spcPts val="0"/>
              </a:spcBef>
              <a:spcAft>
                <a:spcPts val="0"/>
              </a:spcAft>
              <a:buClrTx/>
              <a:buNone/>
            </a:pPr>
            <a:r>
              <a:rPr lang="en-US" sz="1800" b="1" dirty="0"/>
              <a:t>-</a:t>
            </a:r>
            <a:r>
              <a:rPr lang="en-US" sz="1800" b="1" dirty="0" smtClean="0"/>
              <a:t>Choose Function&gt;Normalize</a:t>
            </a:r>
          </a:p>
          <a:p>
            <a:pPr marL="0" indent="0">
              <a:spcBef>
                <a:spcPts val="0"/>
              </a:spcBef>
              <a:spcAft>
                <a:spcPts val="0"/>
              </a:spcAft>
              <a:buClrTx/>
              <a:buNone/>
            </a:pPr>
            <a:r>
              <a:rPr lang="en-US" sz="1800" b="1" dirty="0" smtClean="0"/>
              <a:t>-Reverse the Gold</a:t>
            </a:r>
            <a:endParaRPr lang="en-US" sz="1800" b="1" dirty="0"/>
          </a:p>
          <a:p>
            <a:pPr marL="0" indent="0">
              <a:spcBef>
                <a:spcPts val="0"/>
              </a:spcBef>
              <a:spcAft>
                <a:spcPts val="0"/>
              </a:spcAft>
              <a:buClrTx/>
              <a:buNone/>
            </a:pPr>
            <a:endParaRPr lang="en-US" sz="2000" b="1" dirty="0"/>
          </a:p>
          <a:p>
            <a:pPr marL="0" indent="0">
              <a:spcBef>
                <a:spcPts val="0"/>
              </a:spcBef>
              <a:spcAft>
                <a:spcPts val="0"/>
              </a:spcAft>
              <a:buClrTx/>
              <a:buFontTx/>
              <a:buNone/>
            </a:pPr>
            <a:endParaRPr lang="en-US" sz="2000" dirty="0"/>
          </a:p>
        </p:txBody>
      </p:sp>
    </p:spTree>
    <p:extLst>
      <p:ext uri="{BB962C8B-B14F-4D97-AF65-F5344CB8AC3E}">
        <p14:creationId xmlns:p14="http://schemas.microsoft.com/office/powerpoint/2010/main" val="2013718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16831"/>
            <a:ext cx="7924800" cy="778098"/>
          </a:xfrm>
        </p:spPr>
        <p:txBody>
          <a:bodyPr>
            <a:normAutofit fontScale="90000"/>
          </a:bodyPr>
          <a:lstStyle/>
          <a:p>
            <a:pPr lvl="0" algn="ctr"/>
            <a:r>
              <a:rPr lang="en-US" dirty="0" smtClean="0">
                <a:solidFill>
                  <a:srgbClr val="FFC000"/>
                </a:solidFill>
                <a:latin typeface="Reprise Title Std" charset="0"/>
                <a:ea typeface="Reprise Title Std" charset="0"/>
                <a:cs typeface="Reprise Title Std" charset="0"/>
              </a:rPr>
              <a:t>Pen and pad time</a:t>
            </a:r>
            <a:br>
              <a:rPr lang="en-US" dirty="0" smtClean="0">
                <a:solidFill>
                  <a:srgbClr val="FFC000"/>
                </a:solidFill>
                <a:latin typeface="Reprise Title Std" charset="0"/>
                <a:ea typeface="Reprise Title Std" charset="0"/>
                <a:cs typeface="Reprise Title Std" charset="0"/>
              </a:rPr>
            </a:br>
            <a:r>
              <a:rPr lang="en-US" dirty="0" smtClean="0">
                <a:solidFill>
                  <a:srgbClr val="FFC000"/>
                </a:solidFill>
                <a:latin typeface="Reprise Title Std" charset="0"/>
                <a:ea typeface="Reprise Title Std" charset="0"/>
                <a:cs typeface="Reprise Title Std" charset="0"/>
              </a:rPr>
              <a:t>write it up</a:t>
            </a:r>
            <a:r>
              <a:rPr lang="mr-IN" dirty="0" smtClean="0">
                <a:solidFill>
                  <a:srgbClr val="FFC000"/>
                </a:solidFill>
                <a:latin typeface="Reprise Title Std" charset="0"/>
                <a:ea typeface="Reprise Title Std" charset="0"/>
                <a:cs typeface="Reprise Title Std" charset="0"/>
              </a:rPr>
              <a:t>…</a:t>
            </a:r>
            <a:r>
              <a:rPr lang="en-GB" dirty="0" smtClean="0">
                <a:solidFill>
                  <a:srgbClr val="FFC000"/>
                </a:solidFill>
                <a:latin typeface="Reprise Title Std" charset="0"/>
                <a:ea typeface="Reprise Title Std" charset="0"/>
                <a:cs typeface="Reprise Title Std" charset="0"/>
              </a:rPr>
              <a:t/>
            </a:r>
            <a:br>
              <a:rPr lang="en-GB" dirty="0" smtClean="0">
                <a:solidFill>
                  <a:srgbClr val="FFC000"/>
                </a:solidFill>
                <a:latin typeface="Reprise Title Std" charset="0"/>
                <a:ea typeface="Reprise Title Std" charset="0"/>
                <a:cs typeface="Reprise Title Std" charset="0"/>
              </a:rPr>
            </a:br>
            <a:r>
              <a:rPr lang="en-US" dirty="0"/>
              <a:t>Explain the difference between destructive and nondestructive editing.</a:t>
            </a:r>
            <a:br>
              <a:rPr lang="en-US" dirty="0"/>
            </a:br>
            <a:endParaRPr lang="en-US" dirty="0">
              <a:solidFill>
                <a:srgbClr val="FFC000"/>
              </a:solidFill>
              <a:latin typeface="Reprise Title Std" charset="0"/>
              <a:ea typeface="Reprise Title Std" charset="0"/>
              <a:cs typeface="Reprise Title Std" charset="0"/>
            </a:endParaRPr>
          </a:p>
        </p:txBody>
      </p:sp>
      <p:sp>
        <p:nvSpPr>
          <p:cNvPr id="3" name="Content Placeholder 2"/>
          <p:cNvSpPr>
            <a:spLocks noGrp="1"/>
          </p:cNvSpPr>
          <p:nvPr>
            <p:ph sz="quarter" idx="4294967295"/>
          </p:nvPr>
        </p:nvSpPr>
        <p:spPr>
          <a:xfrm>
            <a:off x="467544" y="3913261"/>
            <a:ext cx="7924800" cy="2574032"/>
          </a:xfrm>
          <a:prstGeom prst="rect">
            <a:avLst/>
          </a:prstGeo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0000"/>
                </a:solidFill>
              </a:rPr>
              <a:t>Destructive</a:t>
            </a:r>
            <a:r>
              <a:rPr lang="en-US" dirty="0" smtClean="0"/>
              <a:t> editing modifies the original audio file. The file is therefore changed on the hard disk and cannot be converted back to its original form.  You can use the Audio File editor to apply destructive audio editing like </a:t>
            </a:r>
            <a:r>
              <a:rPr lang="en-US" dirty="0" err="1" smtClean="0"/>
              <a:t>normalise</a:t>
            </a:r>
            <a:r>
              <a:rPr lang="en-US" dirty="0" smtClean="0"/>
              <a:t> and reverse.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0000"/>
                </a:solidFill>
              </a:rPr>
              <a:t>Nondestructiv</a:t>
            </a:r>
            <a:r>
              <a:rPr lang="en-US" dirty="0" smtClean="0"/>
              <a:t>e editing does not change the original audio file. This type of editing is usually applied in the workspace and it allows you to split files in audio regions. You can use various Logic tools like the marquee, scissor, pointer, etc. to edit audio regions.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30466" y="9127"/>
            <a:ext cx="2213534" cy="1480854"/>
          </a:xfrm>
          <a:prstGeom prst="rect">
            <a:avLst/>
          </a:prstGeom>
          <a:ln>
            <a:noFill/>
          </a:ln>
          <a:effectLst>
            <a:softEdge rad="112500"/>
          </a:effectLst>
        </p:spPr>
      </p:pic>
    </p:spTree>
    <p:extLst>
      <p:ext uri="{BB962C8B-B14F-4D97-AF65-F5344CB8AC3E}">
        <p14:creationId xmlns:p14="http://schemas.microsoft.com/office/powerpoint/2010/main" val="6057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solidFill>
                  <a:srgbClr val="FFC000"/>
                </a:solidFill>
                <a:latin typeface="Reprise Title Std" charset="0"/>
                <a:ea typeface="Reprise Title Std" charset="0"/>
                <a:cs typeface="Reprise Title Std" charset="0"/>
              </a:rPr>
              <a:t>FLEX</a:t>
            </a:r>
            <a:r>
              <a:rPr lang="en-US" dirty="0" err="1" smtClean="0"/>
              <a:t>ing</a:t>
            </a:r>
            <a:r>
              <a:rPr lang="en-US" dirty="0" smtClean="0"/>
              <a:t> logic’s muscle</a:t>
            </a:r>
            <a:endParaRPr lang="en-US" dirty="0"/>
          </a:p>
        </p:txBody>
      </p:sp>
      <p:graphicFrame>
        <p:nvGraphicFramePr>
          <p:cNvPr id="6" name="Content Placeholder 5"/>
          <p:cNvGraphicFramePr>
            <a:graphicFrameLocks noGrp="1"/>
          </p:cNvGraphicFramePr>
          <p:nvPr>
            <p:ph sz="quarter" idx="4294967295"/>
            <p:extLst/>
          </p:nvPr>
        </p:nvGraphicFramePr>
        <p:xfrm>
          <a:off x="578362" y="2276872"/>
          <a:ext cx="3242319" cy="3352800"/>
        </p:xfrm>
        <a:graphic>
          <a:graphicData uri="http://schemas.openxmlformats.org/drawingml/2006/table">
            <a:tbl>
              <a:tblPr firstRow="1" bandRow="1">
                <a:tableStyleId>{5C22544A-7EE6-4342-B048-85BDC9FD1C3A}</a:tableStyleId>
              </a:tblPr>
              <a:tblGrid>
                <a:gridCol w="3242319">
                  <a:extLst>
                    <a:ext uri="{9D8B030D-6E8A-4147-A177-3AD203B41FA5}">
                      <a16:colId xmlns:a16="http://schemas.microsoft.com/office/drawing/2014/main" val="20000"/>
                    </a:ext>
                  </a:extLst>
                </a:gridCol>
              </a:tblGrid>
              <a:tr h="370840">
                <a:tc>
                  <a:txBody>
                    <a:bodyPr/>
                    <a:lstStyle/>
                    <a:p>
                      <a:r>
                        <a:rPr lang="en-US" sz="2800" dirty="0" smtClean="0">
                          <a:solidFill>
                            <a:srgbClr val="FFC000"/>
                          </a:solidFill>
                        </a:rPr>
                        <a:t>Flex</a:t>
                      </a:r>
                      <a:r>
                        <a:rPr lang="en-US" sz="2800" baseline="0" dirty="0" smtClean="0">
                          <a:solidFill>
                            <a:srgbClr val="FFC000"/>
                          </a:solidFill>
                        </a:rPr>
                        <a:t> Tool</a:t>
                      </a:r>
                    </a:p>
                    <a:p>
                      <a:r>
                        <a:rPr lang="en-US" baseline="0" dirty="0" smtClean="0"/>
                        <a:t>The Flex Tool allows you to move individual notes in an audio region without dividing the region.</a:t>
                      </a:r>
                      <a:endParaRPr lang="en-US" dirty="0"/>
                    </a:p>
                  </a:txBody>
                  <a:tcPr/>
                </a:tc>
                <a:extLst>
                  <a:ext uri="{0D108BD9-81ED-4DB2-BD59-A6C34878D82A}">
                    <a16:rowId xmlns:a16="http://schemas.microsoft.com/office/drawing/2014/main" val="10000"/>
                  </a:ext>
                </a:extLst>
              </a:tr>
              <a:tr h="370840">
                <a:tc>
                  <a:txBody>
                    <a:bodyPr/>
                    <a:lstStyle/>
                    <a:p>
                      <a:r>
                        <a:rPr lang="en-US" dirty="0" smtClean="0"/>
                        <a:t>-Press</a:t>
                      </a:r>
                      <a:r>
                        <a:rPr lang="en-US" baseline="0" dirty="0" smtClean="0"/>
                        <a:t> T for your tool menu</a:t>
                      </a:r>
                    </a:p>
                    <a:p>
                      <a:r>
                        <a:rPr lang="en-US" baseline="0" dirty="0" smtClean="0"/>
                        <a:t>-Choose the Flex Tool</a:t>
                      </a:r>
                    </a:p>
                    <a:p>
                      <a:r>
                        <a:rPr lang="en-US" baseline="0" dirty="0" smtClean="0"/>
                        <a:t>-Find the note/chord that you want to move and drag it left or right to move it.</a:t>
                      </a:r>
                    </a:p>
                    <a:p>
                      <a:endParaRPr lang="en-US"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srcRect b="34477"/>
          <a:stretch/>
        </p:blipFill>
        <p:spPr>
          <a:xfrm>
            <a:off x="5662708" y="92076"/>
            <a:ext cx="3229772" cy="1194877"/>
          </a:xfrm>
          <a:prstGeom prst="rect">
            <a:avLst/>
          </a:prstGeom>
          <a:ln>
            <a:noFill/>
          </a:ln>
          <a:effectLst>
            <a:softEdge rad="112500"/>
          </a:effectLst>
        </p:spPr>
      </p:pic>
      <p:sp>
        <p:nvSpPr>
          <p:cNvPr id="5" name="TextBox 4"/>
          <p:cNvSpPr txBox="1"/>
          <p:nvPr/>
        </p:nvSpPr>
        <p:spPr>
          <a:xfrm>
            <a:off x="7529196" y="2060848"/>
            <a:ext cx="1656184" cy="923330"/>
          </a:xfrm>
          <a:prstGeom prst="rect">
            <a:avLst/>
          </a:prstGeom>
          <a:noFill/>
        </p:spPr>
        <p:txBody>
          <a:bodyPr wrap="square" rtlCol="0">
            <a:spAutoFit/>
          </a:bodyPr>
          <a:lstStyle/>
          <a:p>
            <a:r>
              <a:rPr lang="en-US" dirty="0" smtClean="0">
                <a:solidFill>
                  <a:srgbClr val="FFFF00"/>
                </a:solidFill>
              </a:rPr>
              <a:t>Component 2</a:t>
            </a:r>
          </a:p>
          <a:p>
            <a:r>
              <a:rPr lang="en-US" dirty="0" smtClean="0">
                <a:solidFill>
                  <a:srgbClr val="FFFF00"/>
                </a:solidFill>
              </a:rPr>
              <a:t>Manipulating Audio</a:t>
            </a:r>
            <a:endParaRPr lang="en-US" dirty="0">
              <a:solidFill>
                <a:srgbClr val="FFFF00"/>
              </a:solidFill>
            </a:endParaRPr>
          </a:p>
        </p:txBody>
      </p:sp>
      <p:graphicFrame>
        <p:nvGraphicFramePr>
          <p:cNvPr id="7" name="Content Placeholder 5"/>
          <p:cNvGraphicFramePr>
            <a:graphicFrameLocks noGrp="1"/>
          </p:cNvGraphicFramePr>
          <p:nvPr>
            <p:ph sz="quarter" idx="4294967295"/>
            <p:extLst/>
          </p:nvPr>
        </p:nvGraphicFramePr>
        <p:xfrm>
          <a:off x="4211960" y="1487015"/>
          <a:ext cx="3242319" cy="5486400"/>
        </p:xfrm>
        <a:graphic>
          <a:graphicData uri="http://schemas.openxmlformats.org/drawingml/2006/table">
            <a:tbl>
              <a:tblPr firstRow="1" bandRow="1">
                <a:tableStyleId>{5C22544A-7EE6-4342-B048-85BDC9FD1C3A}</a:tableStyleId>
              </a:tblPr>
              <a:tblGrid>
                <a:gridCol w="3242319">
                  <a:extLst>
                    <a:ext uri="{9D8B030D-6E8A-4147-A177-3AD203B41FA5}">
                      <a16:colId xmlns:a16="http://schemas.microsoft.com/office/drawing/2014/main" val="20000"/>
                    </a:ext>
                  </a:extLst>
                </a:gridCol>
              </a:tblGrid>
              <a:tr h="370840">
                <a:tc>
                  <a:txBody>
                    <a:bodyPr/>
                    <a:lstStyle/>
                    <a:p>
                      <a:r>
                        <a:rPr lang="en-US" sz="2400" dirty="0" smtClean="0">
                          <a:solidFill>
                            <a:srgbClr val="FFC000"/>
                          </a:solidFill>
                        </a:rPr>
                        <a:t>Flex</a:t>
                      </a:r>
                      <a:r>
                        <a:rPr lang="en-US" sz="2400" baseline="0" dirty="0" smtClean="0">
                          <a:solidFill>
                            <a:srgbClr val="FFC000"/>
                          </a:solidFill>
                        </a:rPr>
                        <a:t> Time</a:t>
                      </a:r>
                    </a:p>
                    <a:p>
                      <a:r>
                        <a:rPr lang="en-US" baseline="0" dirty="0" smtClean="0"/>
                        <a:t>Flex Time allows you to change time stretch audio waveforms for timing purposes and special FX</a:t>
                      </a:r>
                      <a:endParaRPr lang="en-US" dirty="0"/>
                    </a:p>
                  </a:txBody>
                  <a:tcPr/>
                </a:tc>
                <a:extLst>
                  <a:ext uri="{0D108BD9-81ED-4DB2-BD59-A6C34878D82A}">
                    <a16:rowId xmlns:a16="http://schemas.microsoft.com/office/drawing/2014/main" val="10000"/>
                  </a:ext>
                </a:extLst>
              </a:tr>
              <a:tr h="370840">
                <a:tc>
                  <a:txBody>
                    <a:bodyPr/>
                    <a:lstStyle/>
                    <a:p>
                      <a:r>
                        <a:rPr lang="en-US" dirty="0" smtClean="0"/>
                        <a:t>-click the Flex button in the Track</a:t>
                      </a:r>
                      <a:r>
                        <a:rPr lang="en-US" baseline="0" dirty="0" smtClean="0"/>
                        <a:t> area menu bar</a:t>
                      </a:r>
                    </a:p>
                    <a:p>
                      <a:r>
                        <a:rPr lang="en-US" baseline="0" dirty="0" smtClean="0"/>
                        <a:t>-each track has a Flex button and Flex pop-up menu</a:t>
                      </a:r>
                    </a:p>
                    <a:p>
                      <a:r>
                        <a:rPr lang="en-US" b="1" baseline="0" dirty="0" smtClean="0">
                          <a:solidFill>
                            <a:srgbClr val="0070C0"/>
                          </a:solidFill>
                        </a:rPr>
                        <a:t>Monophonic mode </a:t>
                      </a:r>
                      <a:r>
                        <a:rPr lang="en-US" baseline="0" dirty="0" smtClean="0"/>
                        <a:t>is intended for instruments that produce one note at a time (vocals, flute)</a:t>
                      </a:r>
                    </a:p>
                    <a:p>
                      <a:r>
                        <a:rPr lang="en-US" b="1" baseline="0" dirty="0" smtClean="0">
                          <a:solidFill>
                            <a:srgbClr val="0070C0"/>
                          </a:solidFill>
                        </a:rPr>
                        <a:t>Polyphonic mode </a:t>
                      </a:r>
                      <a:r>
                        <a:rPr lang="en-US" baseline="0" dirty="0" smtClean="0"/>
                        <a:t>for instruments that play chords( piano, guitar)</a:t>
                      </a:r>
                    </a:p>
                    <a:p>
                      <a:r>
                        <a:rPr lang="en-US" b="1" baseline="0" dirty="0" smtClean="0">
                          <a:solidFill>
                            <a:srgbClr val="0070C0"/>
                          </a:solidFill>
                        </a:rPr>
                        <a:t>Slicing mode </a:t>
                      </a:r>
                      <a:r>
                        <a:rPr lang="en-US" baseline="0" dirty="0" smtClean="0"/>
                        <a:t>for moving notes without time-stretching( drums) </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49227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Story.thmx</Template>
  <TotalTime>8660</TotalTime>
  <Words>1292</Words>
  <Application>Microsoft Office PowerPoint</Application>
  <PresentationFormat>On-screen Show (4:3)</PresentationFormat>
  <Paragraphs>132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Calisto MT</vt:lpstr>
      <vt:lpstr>Reprise Title Std</vt:lpstr>
      <vt:lpstr>Wingdings</vt:lpstr>
      <vt:lpstr>Story</vt:lpstr>
      <vt:lpstr>Audio editing </vt:lpstr>
      <vt:lpstr>Aims and objective</vt:lpstr>
      <vt:lpstr>Editing Audio in the workspace </vt:lpstr>
      <vt:lpstr>Deleting, Moving and copying regions</vt:lpstr>
      <vt:lpstr>Adding Fades and Crossfades</vt:lpstr>
      <vt:lpstr>Editing Files in the Audio File Editor</vt:lpstr>
      <vt:lpstr>Task 1 Cutting up your audio nondestructive editing</vt:lpstr>
      <vt:lpstr>Pen and pad time write it up… Explain the difference between destructive and nondestructive editing. </vt:lpstr>
      <vt:lpstr>FLEXing logic’s muscle</vt:lpstr>
      <vt:lpstr>FLEX PITCHperfect-TUNING THOSE VOCALs</vt:lpstr>
      <vt:lpstr>Flex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Introducing Music Sequencing</dc:title>
  <dc:creator>Local Administrator</dc:creator>
  <cp:lastModifiedBy>Paul Clifford</cp:lastModifiedBy>
  <cp:revision>405</cp:revision>
  <cp:lastPrinted>2019-11-26T09:59:32Z</cp:lastPrinted>
  <dcterms:created xsi:type="dcterms:W3CDTF">2016-01-03T20:23:12Z</dcterms:created>
  <dcterms:modified xsi:type="dcterms:W3CDTF">2020-01-21T16:47:52Z</dcterms:modified>
</cp:coreProperties>
</file>