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11"/>
  </p:notesMasterIdLst>
  <p:handoutMasterIdLst>
    <p:handoutMasterId r:id="rId12"/>
  </p:handoutMasterIdLst>
  <p:sldIdLst>
    <p:sldId id="419" r:id="rId2"/>
    <p:sldId id="429" r:id="rId3"/>
    <p:sldId id="426" r:id="rId4"/>
    <p:sldId id="422" r:id="rId5"/>
    <p:sldId id="423" r:id="rId6"/>
    <p:sldId id="427" r:id="rId7"/>
    <p:sldId id="431" r:id="rId8"/>
    <p:sldId id="425" r:id="rId9"/>
    <p:sldId id="430"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65" autoAdjust="0"/>
    <p:restoredTop sz="84290" autoAdjust="0"/>
  </p:normalViewPr>
  <p:slideViewPr>
    <p:cSldViewPr snapToGrid="0" snapToObjects="1">
      <p:cViewPr varScale="1">
        <p:scale>
          <a:sx n="87" d="100"/>
          <a:sy n="87" d="100"/>
        </p:scale>
        <p:origin x="96"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97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C84018F-FB9B-4D48-8294-3C5E9F090FB6}" type="datetimeFigureOut">
              <a:rPr lang="en-US" smtClean="0"/>
              <a:t>1/21/2020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2C19A4-967C-824C-A804-16CE7FED4182}" type="slidenum">
              <a:rPr lang="en-US" smtClean="0"/>
              <a:t>‹#›</a:t>
            </a:fld>
            <a:endParaRPr lang="en-US"/>
          </a:p>
        </p:txBody>
      </p:sp>
    </p:spTree>
    <p:extLst>
      <p:ext uri="{BB962C8B-B14F-4D97-AF65-F5344CB8AC3E}">
        <p14:creationId xmlns:p14="http://schemas.microsoft.com/office/powerpoint/2010/main" val="27400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B9B0802-ECD1-8547-A779-9F76776C98D6}" type="datetimeFigureOut">
              <a:rPr lang="en-US" smtClean="0"/>
              <a:t>1/21/2020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42CAF7-635C-0445-83BA-55ED2F289864}" type="slidenum">
              <a:rPr lang="en-US" smtClean="0"/>
              <a:t>‹#›</a:t>
            </a:fld>
            <a:endParaRPr lang="en-US"/>
          </a:p>
        </p:txBody>
      </p:sp>
    </p:spTree>
    <p:extLst>
      <p:ext uri="{BB962C8B-B14F-4D97-AF65-F5344CB8AC3E}">
        <p14:creationId xmlns:p14="http://schemas.microsoft.com/office/powerpoint/2010/main" val="2100999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GB"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1/21/2020</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file:///\\localhost\Volumes\Music\A2%20Music%20Technology\1%20Extra%20Resources\Alan%20Parsons\11%20-%20Reverb.mp4"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1qIcfzhLeQ"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DraJZCQcJfw"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jo4dMGqOhJ8"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042520" cy="634082"/>
          </a:xfrm>
        </p:spPr>
        <p:txBody>
          <a:bodyPr/>
          <a:lstStyle/>
          <a:p>
            <a:r>
              <a:rPr lang="en-US" dirty="0" smtClean="0"/>
              <a:t>Reverberation(reverb)  </a:t>
            </a:r>
            <a:endParaRPr lang="en-US" dirty="0"/>
          </a:p>
        </p:txBody>
      </p:sp>
      <p:sp>
        <p:nvSpPr>
          <p:cNvPr id="3" name="Content Placeholder 2"/>
          <p:cNvSpPr>
            <a:spLocks noGrp="1"/>
          </p:cNvSpPr>
          <p:nvPr>
            <p:ph sz="quarter" idx="13"/>
          </p:nvPr>
        </p:nvSpPr>
        <p:spPr>
          <a:xfrm>
            <a:off x="395536" y="1124744"/>
            <a:ext cx="8360004" cy="3022818"/>
          </a:xfrm>
        </p:spPr>
        <p:txBody>
          <a:bodyPr>
            <a:normAutofit/>
          </a:bodyPr>
          <a:lstStyle/>
          <a:p>
            <a:pPr marL="0" lvl="0" indent="0">
              <a:spcBef>
                <a:spcPts val="0"/>
              </a:spcBef>
              <a:spcAft>
                <a:spcPts val="0"/>
              </a:spcAft>
              <a:buClrTx/>
              <a:buNone/>
              <a:defRPr/>
            </a:pPr>
            <a:r>
              <a:rPr lang="en-US" sz="2000" dirty="0"/>
              <a:t>Definition:</a:t>
            </a:r>
            <a:br>
              <a:rPr lang="en-US" sz="2000" dirty="0"/>
            </a:br>
            <a:r>
              <a:rPr lang="en-US" sz="2000" dirty="0" smtClean="0"/>
              <a:t>Reverb consists of multiple, blended sound images( not individually discernable echoes) caused by reflections of walls, floors, ceilings and other surfaces which do not absorb all sound. Reverb occurs naturally in most indoor environments, and is more prominent with hard surfaced environments. Natural and artificial reverb can be used as an effect for live sound and recording. </a:t>
            </a:r>
          </a:p>
          <a:p>
            <a:pPr marL="0" lvl="0" indent="0">
              <a:spcBef>
                <a:spcPts val="0"/>
              </a:spcBef>
              <a:spcAft>
                <a:spcPts val="0"/>
              </a:spcAft>
              <a:buClrTx/>
              <a:buNone/>
              <a:defRPr/>
            </a:pPr>
            <a:endParaRPr lang="en-US" sz="2000" dirty="0"/>
          </a:p>
          <a:p>
            <a:pPr marL="0" lvl="0" indent="0">
              <a:spcBef>
                <a:spcPts val="0"/>
              </a:spcBef>
              <a:spcAft>
                <a:spcPts val="0"/>
              </a:spcAft>
              <a:buClrTx/>
              <a:buNone/>
              <a:defRPr/>
            </a:pPr>
            <a:r>
              <a:rPr lang="en-US" sz="2000" dirty="0" smtClean="0"/>
              <a:t>Reverb is added to recordings that uses close-mic techniques. Reverb is often added as a SEND FX( Aux )  </a:t>
            </a:r>
            <a:endParaRPr lang="en-US" sz="2000" dirty="0"/>
          </a:p>
        </p:txBody>
      </p:sp>
      <p:pic>
        <p:nvPicPr>
          <p:cNvPr id="4" name="Picture 3"/>
          <p:cNvPicPr>
            <a:picLocks noChangeAspect="1"/>
          </p:cNvPicPr>
          <p:nvPr/>
        </p:nvPicPr>
        <p:blipFill>
          <a:blip r:embed="rId2"/>
          <a:stretch>
            <a:fillRect/>
          </a:stretch>
        </p:blipFill>
        <p:spPr>
          <a:xfrm>
            <a:off x="4006565" y="3836832"/>
            <a:ext cx="4263946" cy="2837462"/>
          </a:xfrm>
          <a:prstGeom prst="rect">
            <a:avLst/>
          </a:prstGeom>
        </p:spPr>
      </p:pic>
    </p:spTree>
    <p:extLst>
      <p:ext uri="{BB962C8B-B14F-4D97-AF65-F5344CB8AC3E}">
        <p14:creationId xmlns:p14="http://schemas.microsoft.com/office/powerpoint/2010/main" val="1372218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714" y="290098"/>
            <a:ext cx="4910731" cy="907048"/>
          </a:xfrm>
        </p:spPr>
        <p:txBody>
          <a:bodyPr/>
          <a:lstStyle/>
          <a:p>
            <a:r>
              <a:rPr lang="en-GB" dirty="0" smtClean="0"/>
              <a:t>Don’t take my word for it…let’s ask </a:t>
            </a:r>
            <a:r>
              <a:rPr lang="en-GB" dirty="0" err="1" smtClean="0"/>
              <a:t>alan</a:t>
            </a:r>
            <a:endParaRPr lang="en-GB" dirty="0"/>
          </a:p>
        </p:txBody>
      </p:sp>
      <p:sp>
        <p:nvSpPr>
          <p:cNvPr id="4" name="Title 1"/>
          <p:cNvSpPr txBox="1">
            <a:spLocks/>
          </p:cNvSpPr>
          <p:nvPr/>
        </p:nvSpPr>
        <p:spPr>
          <a:xfrm>
            <a:off x="196948" y="6522204"/>
            <a:ext cx="8569697" cy="36468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smtClean="0"/>
              <a:t>Grab your popcorn, sit back and let the learning happen</a:t>
            </a:r>
            <a:endParaRPr lang="en-GB" sz="28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6948" y="90008"/>
            <a:ext cx="3151219" cy="131826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46951" y="5871773"/>
            <a:ext cx="1249161" cy="832774"/>
          </a:xfrm>
          <a:prstGeom prst="rect">
            <a:avLst/>
          </a:prstGeom>
        </p:spPr>
      </p:pic>
      <p:pic>
        <p:nvPicPr>
          <p:cNvPr id="10" name="Picture 9">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15734" y="1847577"/>
            <a:ext cx="5765781" cy="3244928"/>
          </a:xfrm>
          <a:prstGeom prst="rect">
            <a:avLst/>
          </a:prstGeom>
        </p:spPr>
      </p:pic>
      <p:pic>
        <p:nvPicPr>
          <p:cNvPr id="11" name="Universal Pictures _ Studio - Opening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59187" y="713523"/>
            <a:ext cx="609600" cy="609600"/>
          </a:xfrm>
          <a:prstGeom prst="rect">
            <a:avLst/>
          </a:prstGeom>
        </p:spPr>
      </p:pic>
    </p:spTree>
    <p:extLst>
      <p:ext uri="{BB962C8B-B14F-4D97-AF65-F5344CB8AC3E}">
        <p14:creationId xmlns:p14="http://schemas.microsoft.com/office/powerpoint/2010/main" val="23012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9"/>
          <p:cNvGraphicFramePr>
            <a:graphicFrameLocks noGrp="1"/>
          </p:cNvGraphicFramePr>
          <p:nvPr>
            <p:ph sz="quarter" idx="13"/>
            <p:extLst>
              <p:ext uri="{D42A27DB-BD31-4B8C-83A1-F6EECF244321}">
                <p14:modId xmlns:p14="http://schemas.microsoft.com/office/powerpoint/2010/main" val="637607115"/>
              </p:ext>
            </p:extLst>
          </p:nvPr>
        </p:nvGraphicFramePr>
        <p:xfrm>
          <a:off x="0" y="472848"/>
          <a:ext cx="9036496" cy="6606984"/>
        </p:xfrm>
        <a:graphic>
          <a:graphicData uri="http://schemas.openxmlformats.org/drawingml/2006/table">
            <a:tbl>
              <a:tblPr firstRow="1" bandRow="1">
                <a:tableStyleId>{5C22544A-7EE6-4342-B048-85BDC9FD1C3A}</a:tableStyleId>
              </a:tblPr>
              <a:tblGrid>
                <a:gridCol w="1213197">
                  <a:extLst>
                    <a:ext uri="{9D8B030D-6E8A-4147-A177-3AD203B41FA5}">
                      <a16:colId xmlns:a16="http://schemas.microsoft.com/office/drawing/2014/main" val="20000"/>
                    </a:ext>
                  </a:extLst>
                </a:gridCol>
                <a:gridCol w="7823299">
                  <a:extLst>
                    <a:ext uri="{9D8B030D-6E8A-4147-A177-3AD203B41FA5}">
                      <a16:colId xmlns:a16="http://schemas.microsoft.com/office/drawing/2014/main" val="20001"/>
                    </a:ext>
                  </a:extLst>
                </a:gridCol>
              </a:tblGrid>
              <a:tr h="970545">
                <a:tc>
                  <a:txBody>
                    <a:bodyPr/>
                    <a:lstStyle/>
                    <a:p>
                      <a:r>
                        <a:rPr lang="en-US" dirty="0" smtClean="0">
                          <a:solidFill>
                            <a:schemeClr val="tx1"/>
                          </a:solidFill>
                        </a:rPr>
                        <a:t>1920s</a:t>
                      </a:r>
                      <a:endParaRPr lang="en-US" dirty="0">
                        <a:solidFill>
                          <a:schemeClr val="tx1"/>
                        </a:solidFill>
                      </a:endParaRPr>
                    </a:p>
                  </a:txBody>
                  <a:tcPr>
                    <a:solidFill>
                      <a:schemeClr val="bg1"/>
                    </a:solidFill>
                  </a:tcPr>
                </a:tc>
                <a:tc>
                  <a:txBody>
                    <a:bodyPr/>
                    <a:lstStyle/>
                    <a:p>
                      <a:pPr marL="285750" indent="-285750">
                        <a:buFont typeface="Arial" charset="0"/>
                        <a:buChar char="•"/>
                      </a:pPr>
                      <a:r>
                        <a:rPr lang="en-GB" sz="1400" baseline="0" dirty="0" smtClean="0">
                          <a:solidFill>
                            <a:schemeClr val="tx1"/>
                          </a:solidFill>
                        </a:rPr>
                        <a:t>Natural reverb of rooms and halls used. Single microphone placed in the room to pick up the reflections of surfaces. The bigger the room the longer the reverb time.</a:t>
                      </a:r>
                    </a:p>
                    <a:p>
                      <a:pPr marL="285750" indent="-285750">
                        <a:buFont typeface="Arial" charset="0"/>
                        <a:buChar char="•"/>
                      </a:pPr>
                      <a:endParaRPr lang="en-GB" sz="1400" baseline="0" dirty="0" smtClean="0">
                        <a:solidFill>
                          <a:schemeClr val="tx1"/>
                        </a:solidFill>
                      </a:endParaRPr>
                    </a:p>
                    <a:p>
                      <a:pPr marL="285750" indent="-285750">
                        <a:buFont typeface="Arial" charset="0"/>
                        <a:buChar char="•"/>
                      </a:pPr>
                      <a:r>
                        <a:rPr lang="en-GB" sz="1400" baseline="0" dirty="0" smtClean="0">
                          <a:solidFill>
                            <a:schemeClr val="tx1"/>
                          </a:solidFill>
                        </a:rPr>
                        <a:t>Later post 1940s stereo mic techniques were used.</a:t>
                      </a:r>
                      <a:endParaRPr lang="en-GB" sz="1400" baseline="0" dirty="0" smtClean="0">
                        <a:solidFill>
                          <a:srgbClr val="FFC000"/>
                        </a:solidFill>
                      </a:endParaRPr>
                    </a:p>
                  </a:txBody>
                  <a:tcPr>
                    <a:solidFill>
                      <a:schemeClr val="bg1"/>
                    </a:solidFill>
                  </a:tcPr>
                </a:tc>
                <a:extLst>
                  <a:ext uri="{0D108BD9-81ED-4DB2-BD59-A6C34878D82A}">
                    <a16:rowId xmlns:a16="http://schemas.microsoft.com/office/drawing/2014/main" val="10000"/>
                  </a:ext>
                </a:extLst>
              </a:tr>
              <a:tr h="726979">
                <a:tc>
                  <a:txBody>
                    <a:bodyPr/>
                    <a:lstStyle/>
                    <a:p>
                      <a:r>
                        <a:rPr lang="en-US" dirty="0" smtClean="0">
                          <a:solidFill>
                            <a:schemeClr val="tx1"/>
                          </a:solidFill>
                        </a:rPr>
                        <a:t>1939</a:t>
                      </a:r>
                      <a:endParaRPr lang="en-US" dirty="0">
                        <a:solidFill>
                          <a:schemeClr val="tx1"/>
                        </a:solidFill>
                      </a:endParaRPr>
                    </a:p>
                  </a:txBody>
                  <a:tcPr>
                    <a:solidFill>
                      <a:schemeClr val="bg1"/>
                    </a:solidFill>
                  </a:tcPr>
                </a:tc>
                <a:tc>
                  <a:txBody>
                    <a:bodyPr/>
                    <a:lstStyle/>
                    <a:p>
                      <a:pPr marL="285750" indent="-285750">
                        <a:buFont typeface="Arial" charset="0"/>
                        <a:buChar char="•"/>
                      </a:pPr>
                      <a:r>
                        <a:rPr lang="en-GB" sz="1600" baseline="0" dirty="0" smtClean="0">
                          <a:solidFill>
                            <a:schemeClr val="tx1"/>
                          </a:solidFill>
                        </a:rPr>
                        <a:t>Hammond company uses springs to created delays to liven the dry sound of the Hammond organ. The technology was developed by Bell Labs’ experimentation with delay on telephone lines.</a:t>
                      </a:r>
                    </a:p>
                  </a:txBody>
                  <a:tcPr>
                    <a:solidFill>
                      <a:schemeClr val="bg1"/>
                    </a:solidFill>
                  </a:tcPr>
                </a:tc>
                <a:extLst>
                  <a:ext uri="{0D108BD9-81ED-4DB2-BD59-A6C34878D82A}">
                    <a16:rowId xmlns:a16="http://schemas.microsoft.com/office/drawing/2014/main" val="10001"/>
                  </a:ext>
                </a:extLst>
              </a:tr>
              <a:tr h="1091986">
                <a:tc>
                  <a:txBody>
                    <a:bodyPr/>
                    <a:lstStyle/>
                    <a:p>
                      <a:r>
                        <a:rPr lang="en-US" sz="1600" dirty="0" smtClean="0">
                          <a:solidFill>
                            <a:schemeClr val="tx1"/>
                          </a:solidFill>
                        </a:rPr>
                        <a:t>1947</a:t>
                      </a:r>
                      <a:endParaRPr lang="en-US" sz="1600" dirty="0">
                        <a:solidFill>
                          <a:schemeClr val="tx1"/>
                        </a:solidFill>
                      </a:endParaRPr>
                    </a:p>
                  </a:txBody>
                  <a:tcP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400" baseline="0" dirty="0" smtClean="0">
                          <a:solidFill>
                            <a:schemeClr val="tx1"/>
                          </a:solidFill>
                        </a:rPr>
                        <a:t>Bill Putnam Sr. was the first to use artificial reverb on a recording by using an echo chamber( the studio’s bathroom). The result was a huge hit and being able to control the reverb was a major breakthrough in music production. He later went onto to build dedicated chambers for his studios in Chicago and LA.</a:t>
                      </a:r>
                      <a:endParaRPr lang="en-US" sz="1400" dirty="0">
                        <a:solidFill>
                          <a:schemeClr val="tx1"/>
                        </a:solidFill>
                      </a:endParaRPr>
                    </a:p>
                  </a:txBody>
                  <a:tcPr>
                    <a:solidFill>
                      <a:schemeClr val="bg1"/>
                    </a:solidFill>
                  </a:tcPr>
                </a:tc>
                <a:extLst>
                  <a:ext uri="{0D108BD9-81ED-4DB2-BD59-A6C34878D82A}">
                    <a16:rowId xmlns:a16="http://schemas.microsoft.com/office/drawing/2014/main" val="10002"/>
                  </a:ext>
                </a:extLst>
              </a:tr>
              <a:tr h="776258">
                <a:tc>
                  <a:txBody>
                    <a:bodyPr/>
                    <a:lstStyle/>
                    <a:p>
                      <a:r>
                        <a:rPr lang="en-US" sz="1600" dirty="0" smtClean="0">
                          <a:solidFill>
                            <a:schemeClr val="tx1"/>
                          </a:solidFill>
                        </a:rPr>
                        <a:t>1957</a:t>
                      </a:r>
                      <a:endParaRPr lang="en-US" sz="1600" dirty="0">
                        <a:solidFill>
                          <a:schemeClr val="tx1"/>
                        </a:solidFill>
                      </a:endParaRPr>
                    </a:p>
                  </a:txBody>
                  <a:tcPr>
                    <a:solidFill>
                      <a:schemeClr val="bg1"/>
                    </a:solidFill>
                  </a:tcPr>
                </a:tc>
                <a:tc>
                  <a:txBody>
                    <a:bodyPr/>
                    <a:lstStyle/>
                    <a:p>
                      <a:pPr marL="285750" indent="-285750">
                        <a:buFont typeface="Arial" charset="0"/>
                        <a:buChar char="•"/>
                      </a:pPr>
                      <a:r>
                        <a:rPr lang="en-US" sz="1600" dirty="0" smtClean="0">
                          <a:solidFill>
                            <a:schemeClr val="tx1"/>
                          </a:solidFill>
                        </a:rPr>
                        <a:t>German</a:t>
                      </a:r>
                      <a:r>
                        <a:rPr lang="en-US" sz="1600" baseline="0" dirty="0" smtClean="0">
                          <a:solidFill>
                            <a:schemeClr val="tx1"/>
                          </a:solidFill>
                        </a:rPr>
                        <a:t> company EMT releases the first plate reverb,  EMT-140 Reverberation Unit. This became an industry standard as it was cheaper than building an echo chamber.</a:t>
                      </a:r>
                      <a:endParaRPr lang="en-US" sz="1600" dirty="0">
                        <a:solidFill>
                          <a:schemeClr val="tx1"/>
                        </a:solidFill>
                      </a:endParaRPr>
                    </a:p>
                  </a:txBody>
                  <a:tcPr>
                    <a:solidFill>
                      <a:schemeClr val="bg1"/>
                    </a:solidFill>
                  </a:tcPr>
                </a:tc>
                <a:extLst>
                  <a:ext uri="{0D108BD9-81ED-4DB2-BD59-A6C34878D82A}">
                    <a16:rowId xmlns:a16="http://schemas.microsoft.com/office/drawing/2014/main" val="10003"/>
                  </a:ext>
                </a:extLst>
              </a:tr>
              <a:tr h="765455">
                <a:tc>
                  <a:txBody>
                    <a:bodyPr/>
                    <a:lstStyle/>
                    <a:p>
                      <a:r>
                        <a:rPr lang="en-US" dirty="0" smtClean="0">
                          <a:solidFill>
                            <a:schemeClr val="tx1"/>
                          </a:solidFill>
                        </a:rPr>
                        <a:t>1960s</a:t>
                      </a:r>
                      <a:endParaRPr lang="en-US" dirty="0">
                        <a:solidFill>
                          <a:schemeClr val="tx1"/>
                        </a:solidFill>
                      </a:endParaRPr>
                    </a:p>
                  </a:txBody>
                  <a:tcPr>
                    <a:solidFill>
                      <a:schemeClr val="bg1"/>
                    </a:solidFill>
                  </a:tcPr>
                </a:tc>
                <a:tc>
                  <a:txBody>
                    <a:bodyPr/>
                    <a:lstStyle/>
                    <a:p>
                      <a:pPr marL="285750" indent="-285750">
                        <a:buFont typeface="Arial" charset="0"/>
                        <a:buChar char="•"/>
                      </a:pPr>
                      <a:r>
                        <a:rPr lang="en-GB" sz="1600" dirty="0" smtClean="0">
                          <a:solidFill>
                            <a:schemeClr val="tx1"/>
                          </a:solidFill>
                        </a:rPr>
                        <a:t>Leo Fender</a:t>
                      </a:r>
                      <a:r>
                        <a:rPr lang="en-GB" sz="1600" baseline="0" dirty="0" smtClean="0">
                          <a:solidFill>
                            <a:schemeClr val="tx1"/>
                          </a:solidFill>
                        </a:rPr>
                        <a:t>  added Hammond spring reverb into his guitar amp combo and was followed by Marshall and Peavey</a:t>
                      </a:r>
                      <a:endParaRPr lang="en-US" dirty="0">
                        <a:solidFill>
                          <a:schemeClr val="tx1"/>
                        </a:solidFill>
                      </a:endParaRPr>
                    </a:p>
                  </a:txBody>
                  <a:tcPr>
                    <a:solidFill>
                      <a:schemeClr val="bg1"/>
                    </a:solidFill>
                  </a:tcPr>
                </a:tc>
                <a:extLst>
                  <a:ext uri="{0D108BD9-81ED-4DB2-BD59-A6C34878D82A}">
                    <a16:rowId xmlns:a16="http://schemas.microsoft.com/office/drawing/2014/main" val="10004"/>
                  </a:ext>
                </a:extLst>
              </a:tr>
              <a:tr h="376818">
                <a:tc>
                  <a:txBody>
                    <a:bodyPr/>
                    <a:lstStyle/>
                    <a:p>
                      <a:r>
                        <a:rPr lang="en-US" dirty="0" smtClean="0">
                          <a:solidFill>
                            <a:schemeClr val="tx1"/>
                          </a:solidFill>
                        </a:rPr>
                        <a:t>1976</a:t>
                      </a:r>
                      <a:endParaRPr lang="en-US" dirty="0">
                        <a:solidFill>
                          <a:schemeClr val="tx1"/>
                        </a:solidFill>
                      </a:endParaRPr>
                    </a:p>
                  </a:txBody>
                  <a:tcPr>
                    <a:solidFill>
                      <a:schemeClr val="bg1"/>
                    </a:solidFill>
                  </a:tcPr>
                </a:tc>
                <a:tc>
                  <a:txBody>
                    <a:bodyPr/>
                    <a:lstStyle/>
                    <a:p>
                      <a:pPr marL="285750" indent="-285750">
                        <a:buFont typeface="Arial" charset="0"/>
                        <a:buChar char="•"/>
                      </a:pPr>
                      <a:r>
                        <a:rPr lang="en-US" dirty="0" smtClean="0">
                          <a:solidFill>
                            <a:schemeClr val="tx1"/>
                          </a:solidFill>
                        </a:rPr>
                        <a:t>EMT and Dynatron releases the first commercial</a:t>
                      </a:r>
                      <a:r>
                        <a:rPr lang="en-US" baseline="0" dirty="0" smtClean="0">
                          <a:solidFill>
                            <a:schemeClr val="tx1"/>
                          </a:solidFill>
                        </a:rPr>
                        <a:t> digital reverb unit, EMT-250</a:t>
                      </a:r>
                      <a:endParaRPr lang="en-US" dirty="0">
                        <a:solidFill>
                          <a:schemeClr val="tx1"/>
                        </a:solidFill>
                      </a:endParaRPr>
                    </a:p>
                  </a:txBody>
                  <a:tcPr>
                    <a:solidFill>
                      <a:schemeClr val="bg1"/>
                    </a:solidFill>
                  </a:tcPr>
                </a:tc>
                <a:extLst>
                  <a:ext uri="{0D108BD9-81ED-4DB2-BD59-A6C34878D82A}">
                    <a16:rowId xmlns:a16="http://schemas.microsoft.com/office/drawing/2014/main" val="10005"/>
                  </a:ext>
                </a:extLst>
              </a:tr>
              <a:tr h="584011">
                <a:tc>
                  <a:txBody>
                    <a:bodyPr/>
                    <a:lstStyle/>
                    <a:p>
                      <a:r>
                        <a:rPr lang="en-US" dirty="0" smtClean="0">
                          <a:solidFill>
                            <a:schemeClr val="tx1"/>
                          </a:solidFill>
                        </a:rPr>
                        <a:t>1978</a:t>
                      </a:r>
                      <a:endParaRPr lang="en-US" dirty="0">
                        <a:solidFill>
                          <a:schemeClr val="tx1"/>
                        </a:solidFill>
                      </a:endParaRPr>
                    </a:p>
                  </a:txBody>
                  <a:tcPr>
                    <a:solidFill>
                      <a:schemeClr val="bg1"/>
                    </a:solidFill>
                  </a:tcPr>
                </a:tc>
                <a:tc>
                  <a:txBody>
                    <a:bodyPr/>
                    <a:lstStyle/>
                    <a:p>
                      <a:pPr marL="285750" indent="-285750">
                        <a:buFont typeface="Arial" charset="0"/>
                        <a:buChar char="•"/>
                      </a:pPr>
                      <a:r>
                        <a:rPr lang="en-US" dirty="0" smtClean="0">
                          <a:solidFill>
                            <a:schemeClr val="tx1"/>
                          </a:solidFill>
                        </a:rPr>
                        <a:t>Lexicon releases</a:t>
                      </a:r>
                      <a:r>
                        <a:rPr lang="en-US" baseline="0" dirty="0" smtClean="0">
                          <a:solidFill>
                            <a:schemeClr val="tx1"/>
                          </a:solidFill>
                        </a:rPr>
                        <a:t> the now legendary 224 digital reverb unit.</a:t>
                      </a:r>
                      <a:endParaRPr lang="en-US" dirty="0">
                        <a:solidFill>
                          <a:schemeClr val="tx1"/>
                        </a:solidFill>
                      </a:endParaRPr>
                    </a:p>
                  </a:txBody>
                  <a:tcPr>
                    <a:solidFill>
                      <a:schemeClr val="bg1"/>
                    </a:solidFill>
                  </a:tcPr>
                </a:tc>
                <a:extLst>
                  <a:ext uri="{0D108BD9-81ED-4DB2-BD59-A6C34878D82A}">
                    <a16:rowId xmlns:a16="http://schemas.microsoft.com/office/drawing/2014/main" val="10006"/>
                  </a:ext>
                </a:extLst>
              </a:tr>
              <a:tr h="657466">
                <a:tc>
                  <a:txBody>
                    <a:bodyPr/>
                    <a:lstStyle/>
                    <a:p>
                      <a:r>
                        <a:rPr lang="en-US" dirty="0" smtClean="0">
                          <a:solidFill>
                            <a:schemeClr val="tx1"/>
                          </a:solidFill>
                        </a:rPr>
                        <a:t>1999</a:t>
                      </a:r>
                      <a:endParaRPr lang="en-US" dirty="0">
                        <a:solidFill>
                          <a:schemeClr val="tx1"/>
                        </a:solidFill>
                      </a:endParaRPr>
                    </a:p>
                  </a:txBody>
                  <a:tcPr>
                    <a:solidFill>
                      <a:schemeClr val="bg1"/>
                    </a:solidFill>
                  </a:tcPr>
                </a:tc>
                <a:tc>
                  <a:txBody>
                    <a:bodyPr/>
                    <a:lstStyle/>
                    <a:p>
                      <a:pPr marL="285750" indent="-285750">
                        <a:buFont typeface="Arial" charset="0"/>
                        <a:buChar char="•"/>
                      </a:pPr>
                      <a:r>
                        <a:rPr lang="en-US" dirty="0" smtClean="0">
                          <a:solidFill>
                            <a:schemeClr val="tx1"/>
                          </a:solidFill>
                        </a:rPr>
                        <a:t>Sony releases the DRE S777 convolution</a:t>
                      </a:r>
                      <a:r>
                        <a:rPr lang="en-US" baseline="0" dirty="0" smtClean="0">
                          <a:solidFill>
                            <a:schemeClr val="tx1"/>
                          </a:solidFill>
                        </a:rPr>
                        <a:t> reverb using samples of real spaces(impulse responses)</a:t>
                      </a:r>
                      <a:endParaRPr lang="en-US" dirty="0">
                        <a:solidFill>
                          <a:schemeClr val="tx1"/>
                        </a:solidFill>
                      </a:endParaRPr>
                    </a:p>
                  </a:txBody>
                  <a:tcPr>
                    <a:solidFill>
                      <a:schemeClr val="bg1"/>
                    </a:solidFill>
                  </a:tcPr>
                </a:tc>
                <a:extLst>
                  <a:ext uri="{0D108BD9-81ED-4DB2-BD59-A6C34878D82A}">
                    <a16:rowId xmlns:a16="http://schemas.microsoft.com/office/drawing/2014/main" val="10007"/>
                  </a:ext>
                </a:extLst>
              </a:tr>
              <a:tr h="657466">
                <a:tc>
                  <a:txBody>
                    <a:bodyPr/>
                    <a:lstStyle/>
                    <a:p>
                      <a:r>
                        <a:rPr lang="en-US" dirty="0" smtClean="0">
                          <a:solidFill>
                            <a:schemeClr val="tx1"/>
                          </a:solidFill>
                        </a:rPr>
                        <a:t>Today</a:t>
                      </a:r>
                      <a:endParaRPr lang="en-US" dirty="0">
                        <a:solidFill>
                          <a:schemeClr val="tx1"/>
                        </a:solidFill>
                      </a:endParaRPr>
                    </a:p>
                  </a:txBody>
                  <a:tcPr>
                    <a:solidFill>
                      <a:schemeClr val="bg1"/>
                    </a:solidFill>
                  </a:tcPr>
                </a:tc>
                <a:tc>
                  <a:txBody>
                    <a:bodyPr/>
                    <a:lstStyle/>
                    <a:p>
                      <a:pPr marL="285750" indent="-285750">
                        <a:buFont typeface="Arial" charset="0"/>
                        <a:buChar char="•"/>
                      </a:pPr>
                      <a:r>
                        <a:rPr lang="en-US" dirty="0" smtClean="0">
                          <a:solidFill>
                            <a:schemeClr val="tx1"/>
                          </a:solidFill>
                        </a:rPr>
                        <a:t>Increased</a:t>
                      </a:r>
                      <a:r>
                        <a:rPr lang="en-US" baseline="0" dirty="0" smtClean="0">
                          <a:solidFill>
                            <a:schemeClr val="tx1"/>
                          </a:solidFill>
                        </a:rPr>
                        <a:t> processing power allows a vast variety of software plug-ins( packaged with DAWs) using both algorithmic and convolution techniques.</a:t>
                      </a:r>
                      <a:endParaRPr lang="en-US" dirty="0">
                        <a:solidFill>
                          <a:schemeClr val="tx1"/>
                        </a:solidFill>
                      </a:endParaRPr>
                    </a:p>
                  </a:txBody>
                  <a:tcPr>
                    <a:solidFill>
                      <a:schemeClr val="bg1"/>
                    </a:solidFill>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a:xfrm>
            <a:off x="0" y="-28688"/>
            <a:ext cx="8833592" cy="501537"/>
          </a:xfrm>
        </p:spPr>
        <p:txBody>
          <a:bodyPr/>
          <a:lstStyle/>
          <a:p>
            <a:r>
              <a:rPr lang="en-US" dirty="0" smtClean="0"/>
              <a:t>Historical context</a:t>
            </a:r>
            <a:endParaRPr lang="en-US" dirty="0"/>
          </a:p>
        </p:txBody>
      </p:sp>
    </p:spTree>
    <p:extLst>
      <p:ext uri="{BB962C8B-B14F-4D97-AF65-F5344CB8AC3E}">
        <p14:creationId xmlns:p14="http://schemas.microsoft.com/office/powerpoint/2010/main" val="1945822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2761317" y="978294"/>
            <a:ext cx="6382683" cy="4780587"/>
          </a:xfrm>
        </p:spPr>
      </p:pic>
      <p:sp>
        <p:nvSpPr>
          <p:cNvPr id="5" name="Title 1"/>
          <p:cNvSpPr txBox="1">
            <a:spLocks/>
          </p:cNvSpPr>
          <p:nvPr/>
        </p:nvSpPr>
        <p:spPr>
          <a:xfrm>
            <a:off x="609600" y="517818"/>
            <a:ext cx="7924800" cy="70609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Anatomy of reverb</a:t>
            </a:r>
          </a:p>
          <a:p>
            <a:pPr lvl="0"/>
            <a:r>
              <a:rPr lang="en-US" sz="1600" dirty="0">
                <a:hlinkClick r:id="rId3"/>
              </a:rPr>
              <a:t>https://www.youtube.com/watch?v=g1qIcfzhLeQ</a:t>
            </a:r>
            <a:r>
              <a:rPr lang="en-US" sz="1600" dirty="0"/>
              <a:t> </a:t>
            </a:r>
          </a:p>
          <a:p>
            <a:endParaRPr lang="en-US" dirty="0"/>
          </a:p>
        </p:txBody>
      </p:sp>
      <p:sp>
        <p:nvSpPr>
          <p:cNvPr id="6" name="Content Placeholder 2"/>
          <p:cNvSpPr txBox="1">
            <a:spLocks/>
          </p:cNvSpPr>
          <p:nvPr/>
        </p:nvSpPr>
        <p:spPr>
          <a:xfrm>
            <a:off x="107503" y="1124744"/>
            <a:ext cx="2653813" cy="4824536"/>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pPr>
            <a:r>
              <a:rPr lang="en-US" dirty="0" smtClean="0">
                <a:solidFill>
                  <a:srgbClr val="FFC000"/>
                </a:solidFill>
                <a:latin typeface="Reprise Stamp Std" charset="0"/>
                <a:ea typeface="Reprise Stamp Std" charset="0"/>
                <a:cs typeface="Reprise Stamp Std" charset="0"/>
              </a:rPr>
              <a:t>Direct Sound</a:t>
            </a:r>
            <a:r>
              <a:rPr lang="en-US" dirty="0" smtClean="0"/>
              <a:t>-the original dry signal</a:t>
            </a:r>
          </a:p>
          <a:p>
            <a:pPr marL="0" indent="0">
              <a:spcBef>
                <a:spcPts val="0"/>
              </a:spcBef>
              <a:spcAft>
                <a:spcPts val="0"/>
              </a:spcAft>
              <a:buClrTx/>
              <a:buFontTx/>
              <a:buNone/>
            </a:pPr>
            <a:endParaRPr lang="en-US" dirty="0"/>
          </a:p>
          <a:p>
            <a:pPr marL="0" indent="0">
              <a:spcBef>
                <a:spcPts val="0"/>
              </a:spcBef>
              <a:spcAft>
                <a:spcPts val="0"/>
              </a:spcAft>
              <a:buClrTx/>
              <a:buFontTx/>
              <a:buNone/>
            </a:pPr>
            <a:r>
              <a:rPr lang="en-US" dirty="0" smtClean="0">
                <a:solidFill>
                  <a:srgbClr val="FFC000"/>
                </a:solidFill>
                <a:latin typeface="Reprise Stamp Std" charset="0"/>
                <a:ea typeface="Reprise Stamp Std" charset="0"/>
                <a:cs typeface="Reprise Stamp Std" charset="0"/>
              </a:rPr>
              <a:t>Pre-delay</a:t>
            </a:r>
            <a:r>
              <a:rPr lang="en-US" dirty="0" smtClean="0"/>
              <a:t>-the time difference between the direct sound and the very first reflection</a:t>
            </a:r>
          </a:p>
          <a:p>
            <a:pPr marL="0" indent="0">
              <a:spcBef>
                <a:spcPts val="0"/>
              </a:spcBef>
              <a:spcAft>
                <a:spcPts val="0"/>
              </a:spcAft>
              <a:buClrTx/>
              <a:buFontTx/>
              <a:buNone/>
            </a:pPr>
            <a:endParaRPr lang="en-US" dirty="0"/>
          </a:p>
          <a:p>
            <a:pPr marL="0" indent="0">
              <a:spcBef>
                <a:spcPts val="0"/>
              </a:spcBef>
              <a:spcAft>
                <a:spcPts val="0"/>
              </a:spcAft>
              <a:buClrTx/>
              <a:buFontTx/>
              <a:buNone/>
            </a:pPr>
            <a:r>
              <a:rPr lang="en-US" dirty="0" smtClean="0">
                <a:solidFill>
                  <a:srgbClr val="FFC000"/>
                </a:solidFill>
                <a:latin typeface="Reprise Stamp Std" charset="0"/>
                <a:ea typeface="Reprise Stamp Std" charset="0"/>
                <a:cs typeface="Reprise Stamp Std" charset="0"/>
              </a:rPr>
              <a:t>Early reflections- </a:t>
            </a:r>
            <a:r>
              <a:rPr lang="en-US" dirty="0" smtClean="0"/>
              <a:t>the initial reflections that bounces off one or two surfaces</a:t>
            </a:r>
            <a:endParaRPr lang="en-US" dirty="0"/>
          </a:p>
          <a:p>
            <a:pPr marL="0" indent="0">
              <a:spcBef>
                <a:spcPts val="0"/>
              </a:spcBef>
              <a:spcAft>
                <a:spcPts val="0"/>
              </a:spcAft>
              <a:buClrTx/>
              <a:buFontTx/>
              <a:buNone/>
            </a:pPr>
            <a:endParaRPr lang="en-US" dirty="0" smtClean="0"/>
          </a:p>
          <a:p>
            <a:pPr marL="0" indent="0">
              <a:spcBef>
                <a:spcPts val="0"/>
              </a:spcBef>
              <a:spcAft>
                <a:spcPts val="0"/>
              </a:spcAft>
              <a:buClrTx/>
              <a:buFontTx/>
              <a:buNone/>
            </a:pPr>
            <a:r>
              <a:rPr lang="en-US" dirty="0" smtClean="0">
                <a:solidFill>
                  <a:srgbClr val="FFC000"/>
                </a:solidFill>
                <a:latin typeface="Reprise Stamp Std" charset="0"/>
                <a:ea typeface="Reprise Stamp Std" charset="0"/>
                <a:cs typeface="Reprise Stamp Std" charset="0"/>
              </a:rPr>
              <a:t>Reverb Time(RT</a:t>
            </a:r>
            <a:r>
              <a:rPr lang="en-US" baseline="-25000" dirty="0" smtClean="0">
                <a:solidFill>
                  <a:srgbClr val="FFC000"/>
                </a:solidFill>
                <a:latin typeface="Reprise Stamp Std" charset="0"/>
                <a:ea typeface="Reprise Stamp Std" charset="0"/>
                <a:cs typeface="Reprise Stamp Std" charset="0"/>
              </a:rPr>
              <a:t>60</a:t>
            </a:r>
            <a:r>
              <a:rPr lang="en-US" dirty="0" smtClean="0">
                <a:solidFill>
                  <a:srgbClr val="FFC000"/>
                </a:solidFill>
                <a:latin typeface="Reprise Stamp Std" charset="0"/>
                <a:ea typeface="Reprise Stamp Std" charset="0"/>
                <a:cs typeface="Reprise Stamp Std" charset="0"/>
              </a:rPr>
              <a:t>)-</a:t>
            </a:r>
            <a:r>
              <a:rPr lang="en-US" dirty="0" smtClean="0"/>
              <a:t>the time the reverb sound decays to 60dB</a:t>
            </a:r>
            <a:endParaRPr lang="en-US" dirty="0"/>
          </a:p>
        </p:txBody>
      </p:sp>
    </p:spTree>
    <p:extLst>
      <p:ext uri="{BB962C8B-B14F-4D97-AF65-F5344CB8AC3E}">
        <p14:creationId xmlns:p14="http://schemas.microsoft.com/office/powerpoint/2010/main" val="4008268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reverb</a:t>
            </a:r>
            <a:endParaRPr lang="en-US" dirty="0"/>
          </a:p>
        </p:txBody>
      </p:sp>
      <p:sp>
        <p:nvSpPr>
          <p:cNvPr id="3" name="Content Placeholder 2"/>
          <p:cNvSpPr>
            <a:spLocks noGrp="1"/>
          </p:cNvSpPr>
          <p:nvPr>
            <p:ph sz="quarter" idx="13"/>
          </p:nvPr>
        </p:nvSpPr>
        <p:spPr>
          <a:xfrm>
            <a:off x="609600" y="1600200"/>
            <a:ext cx="4106416" cy="3124944"/>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C000"/>
                </a:solidFill>
                <a:latin typeface="Reprise Stamp Std" charset="0"/>
                <a:ea typeface="Reprise Stamp Std" charset="0"/>
                <a:cs typeface="Reprise Stamp Std" charset="0"/>
              </a:rPr>
              <a:t>Natural Reverb</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An early method was to use an ambient microphone  to capture the reflections of the room. More reverb is captured the further the microphone from the sound source.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Later stereo </a:t>
            </a:r>
            <a:r>
              <a:rPr lang="en-US" dirty="0" err="1"/>
              <a:t>m</a:t>
            </a:r>
            <a:r>
              <a:rPr lang="en-US" dirty="0" err="1" smtClean="0"/>
              <a:t>ic</a:t>
            </a:r>
            <a:r>
              <a:rPr lang="en-US" dirty="0" smtClean="0"/>
              <a:t> techniques were used:</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XY coincident, ORTF, </a:t>
            </a:r>
            <a:r>
              <a:rPr lang="en-US" dirty="0" err="1" smtClean="0"/>
              <a:t>Blumlein</a:t>
            </a:r>
            <a:r>
              <a:rPr lang="en-US" dirty="0" smtClean="0"/>
              <a:t> Pair, Decca Tree, AB spaced pair.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Ambient mic techniques were often blended with close mic techniques</a:t>
            </a:r>
            <a:endParaRPr lang="en-US" dirty="0"/>
          </a:p>
        </p:txBody>
      </p:sp>
      <p:sp>
        <p:nvSpPr>
          <p:cNvPr id="4" name="Content Placeholder 2"/>
          <p:cNvSpPr txBox="1">
            <a:spLocks/>
          </p:cNvSpPr>
          <p:nvPr/>
        </p:nvSpPr>
        <p:spPr>
          <a:xfrm>
            <a:off x="5148064" y="3212976"/>
            <a:ext cx="2810272" cy="218884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pPr>
            <a:endParaRPr lang="en-US" dirty="0"/>
          </a:p>
          <a:p>
            <a:pPr marL="0" indent="0">
              <a:spcBef>
                <a:spcPts val="0"/>
              </a:spcBef>
              <a:spcAft>
                <a:spcPts val="0"/>
              </a:spcAft>
              <a:buClrTx/>
              <a:buFontTx/>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0127" y="4509120"/>
            <a:ext cx="2194291" cy="1387872"/>
          </a:xfrm>
          <a:prstGeom prst="rect">
            <a:avLst/>
          </a:prstGeom>
        </p:spPr>
      </p:pic>
      <p:sp>
        <p:nvSpPr>
          <p:cNvPr id="6" name="Content Placeholder 2"/>
          <p:cNvSpPr txBox="1">
            <a:spLocks/>
          </p:cNvSpPr>
          <p:nvPr/>
        </p:nvSpPr>
        <p:spPr>
          <a:xfrm>
            <a:off x="4968666" y="1417638"/>
            <a:ext cx="4106416" cy="312494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defRPr/>
            </a:pPr>
            <a:r>
              <a:rPr lang="en-US" dirty="0" smtClean="0">
                <a:solidFill>
                  <a:srgbClr val="FFC000"/>
                </a:solidFill>
                <a:latin typeface="Reprise Stamp Std" charset="0"/>
                <a:ea typeface="Reprise Stamp Std" charset="0"/>
                <a:cs typeface="Reprise Stamp Std" charset="0"/>
              </a:rPr>
              <a:t>Echo Chamber</a:t>
            </a:r>
          </a:p>
          <a:p>
            <a:pPr marL="0" indent="0">
              <a:spcBef>
                <a:spcPts val="0"/>
              </a:spcBef>
              <a:spcAft>
                <a:spcPts val="0"/>
              </a:spcAft>
              <a:buClrTx/>
              <a:buFontTx/>
              <a:buNone/>
              <a:defRPr/>
            </a:pPr>
            <a:r>
              <a:rPr lang="en-US" dirty="0" smtClean="0"/>
              <a:t>The dry signal is played into a room using a speaker and the microphone placement would be adjusted to control the amount of reverb. The room would be made of various reflective materials and panels( stone, concrete, wood etc.). Some studios used stairwells and garages.</a:t>
            </a:r>
            <a:endParaRPr lang="en-US" dirty="0"/>
          </a:p>
        </p:txBody>
      </p:sp>
      <p:pic>
        <p:nvPicPr>
          <p:cNvPr id="7" name="Picture 6"/>
          <p:cNvPicPr>
            <a:picLocks noChangeAspect="1"/>
          </p:cNvPicPr>
          <p:nvPr/>
        </p:nvPicPr>
        <p:blipFill>
          <a:blip r:embed="rId3"/>
          <a:stretch>
            <a:fillRect/>
          </a:stretch>
        </p:blipFill>
        <p:spPr>
          <a:xfrm>
            <a:off x="5775742" y="3957531"/>
            <a:ext cx="3063458" cy="1695843"/>
          </a:xfrm>
          <a:prstGeom prst="rect">
            <a:avLst/>
          </a:prstGeom>
        </p:spPr>
      </p:pic>
    </p:spTree>
    <p:extLst>
      <p:ext uri="{BB962C8B-B14F-4D97-AF65-F5344CB8AC3E}">
        <p14:creationId xmlns:p14="http://schemas.microsoft.com/office/powerpoint/2010/main" val="2803427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reverb</a:t>
            </a:r>
            <a:br>
              <a:rPr lang="en-US" dirty="0" smtClean="0"/>
            </a:br>
            <a:r>
              <a:rPr lang="en-US" sz="1400" dirty="0">
                <a:solidFill>
                  <a:srgbClr val="000000"/>
                </a:solidFill>
                <a:latin typeface="Lucida Grande"/>
                <a:ea typeface="Lucida Grande"/>
                <a:cs typeface="Lucida Grande"/>
                <a:hlinkClick r:id="rId2"/>
              </a:rPr>
              <a:t>https://www.youtube.com/watch?v=</a:t>
            </a:r>
            <a:r>
              <a:rPr lang="en-US" sz="1400" dirty="0" smtClean="0">
                <a:solidFill>
                  <a:srgbClr val="000000"/>
                </a:solidFill>
                <a:latin typeface="Lucida Grande"/>
                <a:ea typeface="Lucida Grande"/>
                <a:cs typeface="Lucida Grande"/>
                <a:hlinkClick r:id="rId2"/>
              </a:rPr>
              <a:t>DraJZCQcJfw</a:t>
            </a:r>
            <a:r>
              <a:rPr lang="en-US" sz="1400" dirty="0" smtClean="0">
                <a:solidFill>
                  <a:srgbClr val="000000"/>
                </a:solidFill>
                <a:latin typeface="Lucida Grande"/>
                <a:ea typeface="Lucida Grande"/>
                <a:cs typeface="Lucida Grande"/>
              </a:rPr>
              <a:t> </a:t>
            </a:r>
            <a:endParaRPr lang="en-US" sz="1400" dirty="0"/>
          </a:p>
        </p:txBody>
      </p:sp>
      <p:sp>
        <p:nvSpPr>
          <p:cNvPr id="3" name="Content Placeholder 2"/>
          <p:cNvSpPr>
            <a:spLocks noGrp="1"/>
          </p:cNvSpPr>
          <p:nvPr>
            <p:ph sz="quarter" idx="13"/>
          </p:nvPr>
        </p:nvSpPr>
        <p:spPr>
          <a:xfrm>
            <a:off x="609600" y="1600200"/>
            <a:ext cx="4106416" cy="312494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C000"/>
                </a:solidFill>
                <a:latin typeface="Reprise Stamp Std" charset="0"/>
                <a:ea typeface="Reprise Stamp Std" charset="0"/>
                <a:cs typeface="Reprise Stamp Std" charset="0"/>
              </a:rPr>
              <a:t>Spring Reverb</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Reprise Stamp Std" charset="0"/>
                <a:ea typeface="Reprise Stamp Std" charset="0"/>
                <a:cs typeface="Reprise Stamp Std" charset="0"/>
              </a:rPr>
              <a:t>The audio signal is passed through a spring with a speaker styled transducer on one end and a microphone styled pick up transducer on the other end. It’s a lot smaller and cheaper than plate reverbs and echo chambers. It produced a “</a:t>
            </a:r>
            <a:r>
              <a:rPr lang="en-US" dirty="0" err="1" smtClean="0">
                <a:latin typeface="Reprise Stamp Std" charset="0"/>
                <a:ea typeface="Reprise Stamp Std" charset="0"/>
                <a:cs typeface="Reprise Stamp Std" charset="0"/>
              </a:rPr>
              <a:t>twangy</a:t>
            </a:r>
            <a:r>
              <a:rPr lang="en-US" dirty="0" smtClean="0">
                <a:latin typeface="Reprise Stamp Std" charset="0"/>
                <a:ea typeface="Reprise Stamp Std" charset="0"/>
                <a:cs typeface="Reprise Stamp Std" charset="0"/>
              </a:rPr>
              <a:t>” sound and has a mid range boost. Reverb time is controlled by the tension in the spring.</a:t>
            </a:r>
          </a:p>
        </p:txBody>
      </p:sp>
      <p:sp>
        <p:nvSpPr>
          <p:cNvPr id="4" name="Content Placeholder 2"/>
          <p:cNvSpPr txBox="1">
            <a:spLocks/>
          </p:cNvSpPr>
          <p:nvPr/>
        </p:nvSpPr>
        <p:spPr>
          <a:xfrm>
            <a:off x="5148064" y="3212976"/>
            <a:ext cx="2810272" cy="218884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pPr>
            <a:endParaRPr lang="en-US" dirty="0"/>
          </a:p>
          <a:p>
            <a:pPr marL="0" indent="0">
              <a:spcBef>
                <a:spcPts val="0"/>
              </a:spcBef>
              <a:spcAft>
                <a:spcPts val="0"/>
              </a:spcAft>
              <a:buClrTx/>
              <a:buFontTx/>
              <a:buNone/>
            </a:pPr>
            <a:endParaRPr lang="en-US" dirty="0"/>
          </a:p>
        </p:txBody>
      </p:sp>
      <p:sp>
        <p:nvSpPr>
          <p:cNvPr id="6" name="Content Placeholder 2"/>
          <p:cNvSpPr txBox="1">
            <a:spLocks/>
          </p:cNvSpPr>
          <p:nvPr/>
        </p:nvSpPr>
        <p:spPr>
          <a:xfrm>
            <a:off x="4968666" y="1417638"/>
            <a:ext cx="4106416" cy="312494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defRPr/>
            </a:pPr>
            <a:r>
              <a:rPr lang="en-US" dirty="0" smtClean="0">
                <a:solidFill>
                  <a:srgbClr val="FFC000"/>
                </a:solidFill>
                <a:latin typeface="Reprise Stamp Std" charset="0"/>
                <a:ea typeface="Reprise Stamp Std" charset="0"/>
                <a:cs typeface="Reprise Stamp Std" charset="0"/>
              </a:rPr>
              <a:t>Plate Reverb</a:t>
            </a:r>
          </a:p>
          <a:p>
            <a:pPr marL="0" indent="0">
              <a:spcBef>
                <a:spcPts val="0"/>
              </a:spcBef>
              <a:spcAft>
                <a:spcPts val="0"/>
              </a:spcAft>
              <a:buClrTx/>
              <a:buFontTx/>
              <a:buNone/>
              <a:defRPr/>
            </a:pPr>
            <a:r>
              <a:rPr lang="en-US" dirty="0" smtClean="0"/>
              <a:t>Consists of a large metal sheet. The audio signal would be sent a “speaker-like” transducer attached to the metal sheet. The vibration would be picked up by a microphone-styled pick-up transducer at the edge of the metal sheet( or plate). The reverb time is controlled by a damping pad which was used to absorb reflections.</a:t>
            </a:r>
          </a:p>
        </p:txBody>
      </p:sp>
      <p:pic>
        <p:nvPicPr>
          <p:cNvPr id="8" name="Picture 7"/>
          <p:cNvPicPr>
            <a:picLocks noChangeAspect="1"/>
          </p:cNvPicPr>
          <p:nvPr/>
        </p:nvPicPr>
        <p:blipFill rotWithShape="1">
          <a:blip r:embed="rId3"/>
          <a:srcRect t="15995"/>
          <a:stretch/>
        </p:blipFill>
        <p:spPr>
          <a:xfrm>
            <a:off x="609600" y="4351947"/>
            <a:ext cx="3816854" cy="2099737"/>
          </a:xfrm>
          <a:prstGeom prst="rect">
            <a:avLst/>
          </a:prstGeom>
        </p:spPr>
      </p:pic>
      <p:pic>
        <p:nvPicPr>
          <p:cNvPr id="9" name="Picture 8"/>
          <p:cNvPicPr>
            <a:picLocks noChangeAspect="1"/>
          </p:cNvPicPr>
          <p:nvPr/>
        </p:nvPicPr>
        <p:blipFill>
          <a:blip r:embed="rId4"/>
          <a:stretch>
            <a:fillRect/>
          </a:stretch>
        </p:blipFill>
        <p:spPr>
          <a:xfrm>
            <a:off x="5231409" y="3886482"/>
            <a:ext cx="3216022" cy="2715558"/>
          </a:xfrm>
          <a:prstGeom prst="rect">
            <a:avLst/>
          </a:prstGeom>
        </p:spPr>
      </p:pic>
    </p:spTree>
    <p:extLst>
      <p:ext uri="{BB962C8B-B14F-4D97-AF65-F5344CB8AC3E}">
        <p14:creationId xmlns:p14="http://schemas.microsoft.com/office/powerpoint/2010/main" val="1278428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939017" cy="1143000"/>
          </a:xfrm>
        </p:spPr>
        <p:txBody>
          <a:bodyPr/>
          <a:lstStyle/>
          <a:p>
            <a:r>
              <a:rPr lang="en-US" dirty="0" smtClean="0"/>
              <a:t>Types of </a:t>
            </a:r>
            <a:r>
              <a:rPr lang="en-US" dirty="0"/>
              <a:t>reverb</a:t>
            </a:r>
            <a:br>
              <a:rPr lang="en-US" dirty="0"/>
            </a:br>
            <a:r>
              <a:rPr lang="en-US" sz="1200" dirty="0">
                <a:hlinkClick r:id="rId2"/>
              </a:rPr>
              <a:t>https://</a:t>
            </a:r>
            <a:r>
              <a:rPr lang="en-US" sz="1200" dirty="0" smtClean="0">
                <a:hlinkClick r:id="rId2"/>
              </a:rPr>
              <a:t>www.youtube.com/watch?v=jo4dMGqOhJ8</a:t>
            </a:r>
            <a:r>
              <a:rPr lang="en-US" sz="1200" dirty="0" smtClean="0"/>
              <a:t> </a:t>
            </a:r>
            <a:endParaRPr lang="en-US" sz="1200" dirty="0"/>
          </a:p>
        </p:txBody>
      </p:sp>
      <p:sp>
        <p:nvSpPr>
          <p:cNvPr id="3" name="Content Placeholder 2"/>
          <p:cNvSpPr>
            <a:spLocks noGrp="1"/>
          </p:cNvSpPr>
          <p:nvPr>
            <p:ph sz="quarter" idx="13"/>
          </p:nvPr>
        </p:nvSpPr>
        <p:spPr>
          <a:xfrm>
            <a:off x="609600" y="1600199"/>
            <a:ext cx="3161223" cy="3499307"/>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C000"/>
                </a:solidFill>
                <a:latin typeface="Reprise Stamp Std" charset="0"/>
                <a:ea typeface="Reprise Stamp Std" charset="0"/>
                <a:cs typeface="Reprise Stamp Std" charset="0"/>
              </a:rPr>
              <a:t>Digital Reverb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Reprise Stamp Std" charset="0"/>
                <a:ea typeface="Reprise Stamp Std" charset="0"/>
                <a:cs typeface="Reprise Stamp Std" charset="0"/>
              </a:rPr>
              <a:t>Computer algorithms are used to emulate the characteristics of a real space. The algorithms consisted of many delays with feedback and filters. The main advantage is that all parameters can be easily adjusted. CPU is processor intensive but in the late 90s computers were fast enough to handle the complex algorithms and they were implemented into DAWs.</a:t>
            </a:r>
          </a:p>
        </p:txBody>
      </p:sp>
      <p:sp>
        <p:nvSpPr>
          <p:cNvPr id="4" name="Content Placeholder 2"/>
          <p:cNvSpPr txBox="1">
            <a:spLocks/>
          </p:cNvSpPr>
          <p:nvPr/>
        </p:nvSpPr>
        <p:spPr>
          <a:xfrm>
            <a:off x="5148064" y="3212976"/>
            <a:ext cx="2810272" cy="218884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pPr>
            <a:endParaRPr lang="en-US" dirty="0"/>
          </a:p>
          <a:p>
            <a:pPr marL="0" indent="0">
              <a:spcBef>
                <a:spcPts val="0"/>
              </a:spcBef>
              <a:spcAft>
                <a:spcPts val="0"/>
              </a:spcAft>
              <a:buClrTx/>
              <a:buFontTx/>
              <a:buNone/>
            </a:pPr>
            <a:endParaRPr lang="en-US" dirty="0"/>
          </a:p>
        </p:txBody>
      </p:sp>
      <p:sp>
        <p:nvSpPr>
          <p:cNvPr id="6" name="Content Placeholder 2"/>
          <p:cNvSpPr txBox="1">
            <a:spLocks/>
          </p:cNvSpPr>
          <p:nvPr/>
        </p:nvSpPr>
        <p:spPr>
          <a:xfrm>
            <a:off x="4820984" y="374109"/>
            <a:ext cx="4106416" cy="312494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defRPr/>
            </a:pPr>
            <a:r>
              <a:rPr lang="en-US" dirty="0" smtClean="0">
                <a:solidFill>
                  <a:srgbClr val="FFC000"/>
                </a:solidFill>
                <a:latin typeface="Reprise Stamp Std" charset="0"/>
                <a:ea typeface="Reprise Stamp Std" charset="0"/>
                <a:cs typeface="Reprise Stamp Std" charset="0"/>
              </a:rPr>
              <a:t>Convolution Reverb</a:t>
            </a:r>
          </a:p>
          <a:p>
            <a:pPr marL="0" indent="0">
              <a:spcBef>
                <a:spcPts val="0"/>
              </a:spcBef>
              <a:spcAft>
                <a:spcPts val="0"/>
              </a:spcAft>
              <a:buClrTx/>
              <a:buFontTx/>
              <a:buNone/>
              <a:defRPr/>
            </a:pPr>
            <a:r>
              <a:rPr lang="en-US" sz="1600" dirty="0" smtClean="0">
                <a:solidFill>
                  <a:srgbClr val="FFFFFF"/>
                </a:solidFill>
                <a:latin typeface="Reprise Stamp Std" charset="0"/>
                <a:ea typeface="Reprise Stamp Std" charset="0"/>
                <a:cs typeface="Reprise Stamp Std" charset="0"/>
              </a:rPr>
              <a:t>Convolution reverb takes a sample of a space called an impulse response. This is created by emitting a stimulus(sine wave, sweep, gun shot, clap) into the room.</a:t>
            </a:r>
          </a:p>
          <a:p>
            <a:pPr marL="0" indent="0">
              <a:spcBef>
                <a:spcPts val="0"/>
              </a:spcBef>
              <a:spcAft>
                <a:spcPts val="0"/>
              </a:spcAft>
              <a:buClrTx/>
              <a:buFontTx/>
              <a:buNone/>
              <a:defRPr/>
            </a:pPr>
            <a:endParaRPr lang="en-US" sz="1600" dirty="0">
              <a:solidFill>
                <a:srgbClr val="FFFFFF"/>
              </a:solidFill>
              <a:latin typeface="Reprise Stamp Std" charset="0"/>
              <a:ea typeface="Reprise Stamp Std" charset="0"/>
              <a:cs typeface="Reprise Stamp Std" charset="0"/>
            </a:endParaRPr>
          </a:p>
          <a:p>
            <a:pPr marL="0" indent="0">
              <a:spcBef>
                <a:spcPts val="0"/>
              </a:spcBef>
              <a:spcAft>
                <a:spcPts val="0"/>
              </a:spcAft>
              <a:buClrTx/>
              <a:buFontTx/>
              <a:buNone/>
              <a:defRPr/>
            </a:pPr>
            <a:r>
              <a:rPr lang="en-US" sz="1600" dirty="0" smtClean="0">
                <a:solidFill>
                  <a:srgbClr val="FFFFFF"/>
                </a:solidFill>
                <a:latin typeface="Reprise Stamp Std" charset="0"/>
                <a:ea typeface="Reprise Stamp Std" charset="0"/>
                <a:cs typeface="Reprise Stamp Std" charset="0"/>
              </a:rPr>
              <a:t>In theory, you can place your sound into any venue without having to visit or record in it. Takes up a huge amount of processing power.</a:t>
            </a:r>
          </a:p>
        </p:txBody>
      </p:sp>
      <p:pic>
        <p:nvPicPr>
          <p:cNvPr id="5" name="Picture 4"/>
          <p:cNvPicPr>
            <a:picLocks noChangeAspect="1"/>
          </p:cNvPicPr>
          <p:nvPr/>
        </p:nvPicPr>
        <p:blipFill>
          <a:blip r:embed="rId3"/>
          <a:stretch>
            <a:fillRect/>
          </a:stretch>
        </p:blipFill>
        <p:spPr>
          <a:xfrm>
            <a:off x="2200204" y="4597432"/>
            <a:ext cx="1497839" cy="2004608"/>
          </a:xfrm>
          <a:prstGeom prst="rect">
            <a:avLst/>
          </a:prstGeom>
        </p:spPr>
      </p:pic>
      <p:pic>
        <p:nvPicPr>
          <p:cNvPr id="7" name="Picture 6"/>
          <p:cNvPicPr>
            <a:picLocks noChangeAspect="1"/>
          </p:cNvPicPr>
          <p:nvPr/>
        </p:nvPicPr>
        <p:blipFill>
          <a:blip r:embed="rId4"/>
          <a:stretch>
            <a:fillRect/>
          </a:stretch>
        </p:blipFill>
        <p:spPr>
          <a:xfrm>
            <a:off x="4970882" y="3134802"/>
            <a:ext cx="3577071" cy="2555051"/>
          </a:xfrm>
          <a:prstGeom prst="rect">
            <a:avLst/>
          </a:prstGeom>
        </p:spPr>
      </p:pic>
    </p:spTree>
    <p:extLst>
      <p:ext uri="{BB962C8B-B14F-4D97-AF65-F5344CB8AC3E}">
        <p14:creationId xmlns:p14="http://schemas.microsoft.com/office/powerpoint/2010/main" val="2193997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862" y="274638"/>
            <a:ext cx="5791538" cy="1325562"/>
          </a:xfrm>
        </p:spPr>
        <p:txBody>
          <a:bodyPr/>
          <a:lstStyle/>
          <a:p>
            <a:r>
              <a:rPr lang="en-US" dirty="0" smtClean="0"/>
              <a:t>Write your first paragraph to the following exam question</a:t>
            </a:r>
            <a:endParaRPr lang="en-US" dirty="0"/>
          </a:p>
        </p:txBody>
      </p:sp>
      <p:sp>
        <p:nvSpPr>
          <p:cNvPr id="3" name="Content Placeholder 2"/>
          <p:cNvSpPr>
            <a:spLocks noGrp="1"/>
          </p:cNvSpPr>
          <p:nvPr>
            <p:ph sz="quarter" idx="13"/>
          </p:nvPr>
        </p:nvSpPr>
        <p:spPr>
          <a:xfrm>
            <a:off x="609600" y="2134576"/>
            <a:ext cx="7924800" cy="3580424"/>
          </a:xfrm>
        </p:spPr>
        <p:txBody>
          <a:bodyPr>
            <a:normAutofit/>
          </a:bodyPr>
          <a:lstStyle/>
          <a:p>
            <a:pPr marL="0" indent="0">
              <a:buNone/>
            </a:pPr>
            <a:r>
              <a:rPr lang="en-GB" sz="2800" i="1" dirty="0"/>
              <a:t>Describe the different techniques and technologies that have been used to apply reverb to recordings from 1920s to present day.</a:t>
            </a:r>
            <a:r>
              <a:rPr lang="en-GB" sz="2800" dirty="0"/>
              <a:t> </a:t>
            </a:r>
            <a:endParaRPr lang="en-US" sz="2800" dirty="0"/>
          </a:p>
        </p:txBody>
      </p:sp>
      <p:sp>
        <p:nvSpPr>
          <p:cNvPr id="4" name="TextBox 3"/>
          <p:cNvSpPr txBox="1"/>
          <p:nvPr/>
        </p:nvSpPr>
        <p:spPr>
          <a:xfrm>
            <a:off x="609600" y="418809"/>
            <a:ext cx="1580861" cy="646331"/>
          </a:xfrm>
          <a:prstGeom prst="rect">
            <a:avLst/>
          </a:prstGeom>
          <a:noFill/>
        </p:spPr>
        <p:txBody>
          <a:bodyPr wrap="square" rtlCol="0">
            <a:spAutoFit/>
          </a:bodyPr>
          <a:lstStyle/>
          <a:p>
            <a:r>
              <a:rPr lang="en-US" b="1" dirty="0" smtClean="0">
                <a:solidFill>
                  <a:srgbClr val="FF6600"/>
                </a:solidFill>
              </a:rPr>
              <a:t>ESSAY OPENER</a:t>
            </a:r>
            <a:endParaRPr lang="en-US" b="1" dirty="0">
              <a:solidFill>
                <a:srgbClr val="FF6600"/>
              </a:solidFill>
            </a:endParaRPr>
          </a:p>
        </p:txBody>
      </p:sp>
    </p:spTree>
    <p:extLst>
      <p:ext uri="{BB962C8B-B14F-4D97-AF65-F5344CB8AC3E}">
        <p14:creationId xmlns:p14="http://schemas.microsoft.com/office/powerpoint/2010/main" val="773538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75" y="221883"/>
            <a:ext cx="7885113" cy="635151"/>
          </a:xfrm>
        </p:spPr>
        <p:txBody>
          <a:bodyPr/>
          <a:lstStyle/>
          <a:p>
            <a:r>
              <a:rPr lang="en-US" dirty="0" smtClean="0"/>
              <a:t>Adding Reverb using Aux Sends</a:t>
            </a:r>
            <a:endParaRPr lang="en-US" dirty="0"/>
          </a:p>
        </p:txBody>
      </p:sp>
      <p:sp>
        <p:nvSpPr>
          <p:cNvPr id="3" name="Text Placeholder 2"/>
          <p:cNvSpPr>
            <a:spLocks noGrp="1"/>
          </p:cNvSpPr>
          <p:nvPr>
            <p:ph type="body" idx="1"/>
          </p:nvPr>
        </p:nvSpPr>
        <p:spPr>
          <a:xfrm>
            <a:off x="275451" y="1016745"/>
            <a:ext cx="7885113" cy="1500187"/>
          </a:xfrm>
        </p:spPr>
        <p:txBody>
          <a:bodyPr>
            <a:normAutofit/>
          </a:bodyPr>
          <a:lstStyle/>
          <a:p>
            <a:r>
              <a:rPr lang="en-US" dirty="0" smtClean="0"/>
              <a:t>You could insert a reverb plug-in directly into the channel strip of an instrument. However, when you use reverb to simulate a room, you can use aux sends to route some of the signal from a channel strip to a new auxiliary channel strip. You then set up the Aux Track with the desired reverb plug-in, which allows you to add reverb to any instrument by sending its signal to the Aux Track.</a:t>
            </a:r>
            <a:endParaRPr lang="en-US" dirty="0"/>
          </a:p>
        </p:txBody>
      </p:sp>
      <p:sp>
        <p:nvSpPr>
          <p:cNvPr id="6" name="TextBox 5"/>
          <p:cNvSpPr txBox="1"/>
          <p:nvPr/>
        </p:nvSpPr>
        <p:spPr>
          <a:xfrm>
            <a:off x="203636" y="2676643"/>
            <a:ext cx="5808523" cy="3908762"/>
          </a:xfrm>
          <a:prstGeom prst="rect">
            <a:avLst/>
          </a:prstGeom>
          <a:noFill/>
        </p:spPr>
        <p:txBody>
          <a:bodyPr wrap="square" rtlCol="0">
            <a:spAutoFit/>
          </a:bodyPr>
          <a:lstStyle/>
          <a:p>
            <a:r>
              <a:rPr lang="en-US" sz="2000" b="1" dirty="0" smtClean="0"/>
              <a:t>Using a bus send to create an Aux Track</a:t>
            </a:r>
          </a:p>
          <a:p>
            <a:r>
              <a:rPr lang="en-US" sz="1600" dirty="0" smtClean="0"/>
              <a:t>You will use a bus send to route a specific instrument to an aux, and insert a reverb plug-in on the Aux Track</a:t>
            </a:r>
          </a:p>
          <a:p>
            <a:pPr marL="285750" indent="-285750">
              <a:buFont typeface="Arial"/>
              <a:buChar char="•"/>
            </a:pPr>
            <a:r>
              <a:rPr lang="en-US" sz="1600" dirty="0" smtClean="0"/>
              <a:t>On any instrument channel strip, click the Send slot and choose Bus&gt;Bus 1</a:t>
            </a:r>
          </a:p>
          <a:p>
            <a:pPr marL="285750" indent="-285750">
              <a:buFont typeface="Arial"/>
              <a:buChar char="•"/>
            </a:pPr>
            <a:r>
              <a:rPr lang="en-US" sz="1600" dirty="0" smtClean="0"/>
              <a:t>A new Aux Track is added to the Mixer</a:t>
            </a:r>
          </a:p>
          <a:p>
            <a:pPr marL="285750" indent="-285750">
              <a:buFont typeface="Arial"/>
              <a:buChar char="•"/>
            </a:pPr>
            <a:r>
              <a:rPr lang="en-US" sz="1600" dirty="0" smtClean="0"/>
              <a:t>On the Aux Track, click the Format button to change it from mono to stereo</a:t>
            </a:r>
          </a:p>
          <a:p>
            <a:pPr marL="285750" indent="-285750">
              <a:buFont typeface="Arial"/>
              <a:buChar char="•"/>
            </a:pPr>
            <a:r>
              <a:rPr lang="en-US" sz="1600" dirty="0" smtClean="0"/>
              <a:t>On the Aux channel strip, click in the Audio FX section, and choose Reverb&gt;Space Designer</a:t>
            </a:r>
          </a:p>
          <a:p>
            <a:pPr marL="285750" indent="-285750">
              <a:buFont typeface="Arial"/>
              <a:buChar char="•"/>
            </a:pPr>
            <a:r>
              <a:rPr lang="en-US" sz="1600" dirty="0" smtClean="0"/>
              <a:t>In the Space Designer plug-in header choose one of the PRESETS(Large Space, Medium Space, Small Space etc.)</a:t>
            </a:r>
          </a:p>
          <a:p>
            <a:pPr marL="285750" indent="-285750">
              <a:buFont typeface="Arial"/>
              <a:buChar char="•"/>
            </a:pPr>
            <a:r>
              <a:rPr lang="en-US" sz="1600" dirty="0" smtClean="0"/>
              <a:t>On the instrument channel strip, click and drag the send level for the desired amount of reverb</a:t>
            </a:r>
          </a:p>
          <a:p>
            <a:pPr marL="342900" indent="-342900">
              <a:buFont typeface="Arial"/>
              <a:buChar char="•"/>
            </a:pPr>
            <a:endParaRPr lang="en-US" sz="2000" dirty="0" smtClean="0"/>
          </a:p>
        </p:txBody>
      </p:sp>
      <p:pic>
        <p:nvPicPr>
          <p:cNvPr id="7" name="Picture 6" descr="Screen Shot 2016-03-14 at 1.03.18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5286" y="2676643"/>
            <a:ext cx="1147529" cy="1587236"/>
          </a:xfrm>
          <a:prstGeom prst="rect">
            <a:avLst/>
          </a:prstGeom>
        </p:spPr>
      </p:pic>
      <p:pic>
        <p:nvPicPr>
          <p:cNvPr id="9" name="Picture 8" descr="Screen Shot 2016-03-14 at 1.11.05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25345" y="4624508"/>
            <a:ext cx="1559980" cy="1960897"/>
          </a:xfrm>
          <a:prstGeom prst="rect">
            <a:avLst/>
          </a:prstGeom>
        </p:spPr>
      </p:pic>
      <p:pic>
        <p:nvPicPr>
          <p:cNvPr id="10" name="Picture 9" descr="Screen Shot 2016-03-14 at 1.47.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275" y="3318459"/>
            <a:ext cx="939800" cy="800100"/>
          </a:xfrm>
          <a:prstGeom prst="rect">
            <a:avLst/>
          </a:prstGeom>
        </p:spPr>
      </p:pic>
      <p:sp>
        <p:nvSpPr>
          <p:cNvPr id="11" name="TextBox 10"/>
          <p:cNvSpPr txBox="1"/>
          <p:nvPr/>
        </p:nvSpPr>
        <p:spPr>
          <a:xfrm>
            <a:off x="7739640" y="2865917"/>
            <a:ext cx="1288338" cy="276999"/>
          </a:xfrm>
          <a:prstGeom prst="rect">
            <a:avLst/>
          </a:prstGeom>
          <a:noFill/>
        </p:spPr>
        <p:txBody>
          <a:bodyPr wrap="square" rtlCol="0">
            <a:spAutoFit/>
          </a:bodyPr>
          <a:lstStyle/>
          <a:p>
            <a:r>
              <a:rPr lang="en-US" sz="1200" b="1" dirty="0" smtClean="0">
                <a:solidFill>
                  <a:srgbClr val="FF0000"/>
                </a:solidFill>
              </a:rPr>
              <a:t>Format Button</a:t>
            </a:r>
            <a:endParaRPr lang="en-US" sz="1200" b="1" dirty="0">
              <a:solidFill>
                <a:srgbClr val="FF0000"/>
              </a:solidFill>
            </a:endParaRPr>
          </a:p>
        </p:txBody>
      </p:sp>
      <p:cxnSp>
        <p:nvCxnSpPr>
          <p:cNvPr id="12" name="Straight Connector 11"/>
          <p:cNvCxnSpPr/>
          <p:nvPr/>
        </p:nvCxnSpPr>
        <p:spPr>
          <a:xfrm>
            <a:off x="8150811" y="3142916"/>
            <a:ext cx="0" cy="347184"/>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806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5664</TotalTime>
  <Words>1044</Words>
  <Application>Microsoft Office PowerPoint</Application>
  <PresentationFormat>On-screen Show (4:3)</PresentationFormat>
  <Paragraphs>72</Paragraphs>
  <Slides>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Calibri</vt:lpstr>
      <vt:lpstr>Lucida Grande</vt:lpstr>
      <vt:lpstr>Reprise Stamp Std</vt:lpstr>
      <vt:lpstr>Horizon</vt:lpstr>
      <vt:lpstr>Reverberation(reverb)  </vt:lpstr>
      <vt:lpstr>Don’t take my word for it…let’s ask alan</vt:lpstr>
      <vt:lpstr>Historical context</vt:lpstr>
      <vt:lpstr>PowerPoint Presentation</vt:lpstr>
      <vt:lpstr>Types of reverb</vt:lpstr>
      <vt:lpstr>Types of reverb https://www.youtube.com/watch?v=DraJZCQcJfw </vt:lpstr>
      <vt:lpstr>Types of reverb https://www.youtube.com/watch?v=jo4dMGqOhJ8 </vt:lpstr>
      <vt:lpstr>Write your first paragraph to the following exam question</vt:lpstr>
      <vt:lpstr>Adding Reverb using Aux Sends</vt:lpstr>
    </vt:vector>
  </TitlesOfParts>
  <Company>Hinchley Wood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MIDI</dc:title>
  <dc:creator>Paul Clifford</dc:creator>
  <cp:lastModifiedBy>Paul Clifford</cp:lastModifiedBy>
  <cp:revision>344</cp:revision>
  <cp:lastPrinted>2019-11-14T10:45:07Z</cp:lastPrinted>
  <dcterms:created xsi:type="dcterms:W3CDTF">2013-09-18T08:20:06Z</dcterms:created>
  <dcterms:modified xsi:type="dcterms:W3CDTF">2020-01-21T16:25:17Z</dcterms:modified>
</cp:coreProperties>
</file>