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12"/>
  </p:notesMasterIdLst>
  <p:handoutMasterIdLst>
    <p:handoutMasterId r:id="rId13"/>
  </p:handoutMasterIdLst>
  <p:sldIdLst>
    <p:sldId id="377" r:id="rId2"/>
    <p:sldId id="378" r:id="rId3"/>
    <p:sldId id="384" r:id="rId4"/>
    <p:sldId id="385" r:id="rId5"/>
    <p:sldId id="386" r:id="rId6"/>
    <p:sldId id="389" r:id="rId7"/>
    <p:sldId id="390" r:id="rId8"/>
    <p:sldId id="391" r:id="rId9"/>
    <p:sldId id="388" r:id="rId10"/>
    <p:sldId id="379"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65" autoAdjust="0"/>
    <p:restoredTop sz="84290" autoAdjust="0"/>
  </p:normalViewPr>
  <p:slideViewPr>
    <p:cSldViewPr snapToGrid="0" snapToObjects="1">
      <p:cViewPr varScale="1">
        <p:scale>
          <a:sx n="87" d="100"/>
          <a:sy n="87" d="100"/>
        </p:scale>
        <p:origin x="96"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97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C84018F-FB9B-4D48-8294-3C5E9F090FB6}" type="datetimeFigureOut">
              <a:rPr lang="en-US" smtClean="0"/>
              <a:t>1/21/2020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2C19A4-967C-824C-A804-16CE7FED4182}" type="slidenum">
              <a:rPr lang="en-US" smtClean="0"/>
              <a:t>‹#›</a:t>
            </a:fld>
            <a:endParaRPr lang="en-US"/>
          </a:p>
        </p:txBody>
      </p:sp>
    </p:spTree>
    <p:extLst>
      <p:ext uri="{BB962C8B-B14F-4D97-AF65-F5344CB8AC3E}">
        <p14:creationId xmlns:p14="http://schemas.microsoft.com/office/powerpoint/2010/main" val="27400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B9B0802-ECD1-8547-A779-9F76776C98D6}" type="datetimeFigureOut">
              <a:rPr lang="en-US" smtClean="0"/>
              <a:t>1/21/2020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B42CAF7-635C-0445-83BA-55ED2F289864}" type="slidenum">
              <a:rPr lang="en-US" smtClean="0"/>
              <a:t>‹#›</a:t>
            </a:fld>
            <a:endParaRPr lang="en-US"/>
          </a:p>
        </p:txBody>
      </p:sp>
    </p:spTree>
    <p:extLst>
      <p:ext uri="{BB962C8B-B14F-4D97-AF65-F5344CB8AC3E}">
        <p14:creationId xmlns:p14="http://schemas.microsoft.com/office/powerpoint/2010/main" val="2100999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=0BFWvku7jxs </a:t>
            </a:r>
            <a:endParaRPr lang="en-US" dirty="0"/>
          </a:p>
        </p:txBody>
      </p:sp>
      <p:sp>
        <p:nvSpPr>
          <p:cNvPr id="4" name="Slide Number Placeholder 3"/>
          <p:cNvSpPr>
            <a:spLocks noGrp="1"/>
          </p:cNvSpPr>
          <p:nvPr>
            <p:ph type="sldNum" sz="quarter" idx="10"/>
          </p:nvPr>
        </p:nvSpPr>
        <p:spPr/>
        <p:txBody>
          <a:bodyPr/>
          <a:lstStyle/>
          <a:p>
            <a:fld id="{9B0A7FDA-B2E8-E74E-87A8-7BE11206FF67}" type="slidenum">
              <a:rPr lang="en-US" smtClean="0"/>
              <a:t>4</a:t>
            </a:fld>
            <a:endParaRPr lang="en-US"/>
          </a:p>
        </p:txBody>
      </p:sp>
    </p:spTree>
    <p:extLst>
      <p:ext uri="{BB962C8B-B14F-4D97-AF65-F5344CB8AC3E}">
        <p14:creationId xmlns:p14="http://schemas.microsoft.com/office/powerpoint/2010/main" val="2865769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GB"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GB"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GB"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1/21/2020</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hyperlink" Target="http://www.dailymotion.com/video/x1k6a58"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youtube.com/watch?v=SocNHeRw1Ho" TargetMode="Externa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Fx9PY7AZL7M" TargetMode="External"/><Relationship Id="rId2" Type="http://schemas.openxmlformats.org/officeDocument/2006/relationships/hyperlink" Target="https://www.youtube.com/watch?v=kubz3eSOOV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qNkCWJbFDRU"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a:bodyPr>
          <a:lstStyle/>
          <a:p>
            <a:endParaRPr lang="en-US" sz="1800" dirty="0" smtClean="0"/>
          </a:p>
          <a:p>
            <a:pPr marL="285750" indent="-285750">
              <a:lnSpc>
                <a:spcPct val="80000"/>
              </a:lnSpc>
            </a:pPr>
            <a:r>
              <a:rPr lang="en-GB" altLang="en-US" sz="2400" dirty="0"/>
              <a:t>Experiments in magnetic tape recording had been taking place in Germany since the late 1920s.  In </a:t>
            </a:r>
            <a:r>
              <a:rPr lang="en-GB" altLang="en-US" sz="2400" b="1" dirty="0">
                <a:solidFill>
                  <a:srgbClr val="FF0000"/>
                </a:solidFill>
              </a:rPr>
              <a:t>1935  </a:t>
            </a:r>
            <a:r>
              <a:rPr lang="en-GB" altLang="en-US" sz="2400" dirty="0"/>
              <a:t>BASF/AEG introduced the ‘</a:t>
            </a:r>
            <a:r>
              <a:rPr lang="en-GB" altLang="en-US" sz="2400" dirty="0" err="1"/>
              <a:t>Magnetophone</a:t>
            </a:r>
            <a:r>
              <a:rPr lang="en-GB" altLang="en-US" sz="2400" dirty="0"/>
              <a:t>’, which recorded and played back magnetic tape.  It was originally conceived as a business device for recording dictation.</a:t>
            </a:r>
          </a:p>
          <a:p>
            <a:pPr marL="285750" indent="-285750">
              <a:lnSpc>
                <a:spcPct val="80000"/>
              </a:lnSpc>
            </a:pPr>
            <a:r>
              <a:rPr lang="en-GB" altLang="en-US" sz="2400" dirty="0"/>
              <a:t>Recording onto tape allowed producers to cut and </a:t>
            </a:r>
            <a:r>
              <a:rPr lang="en-GB" altLang="en-US" sz="2400" dirty="0">
                <a:solidFill>
                  <a:srgbClr val="FF0000"/>
                </a:solidFill>
              </a:rPr>
              <a:t>splice</a:t>
            </a:r>
            <a:r>
              <a:rPr lang="en-GB" altLang="en-US" sz="2400" dirty="0"/>
              <a:t> different takes to produce a ‘perfect’ recording.  By </a:t>
            </a:r>
            <a:r>
              <a:rPr lang="en-GB" altLang="en-US" sz="2400" b="1" dirty="0">
                <a:solidFill>
                  <a:srgbClr val="FF0000"/>
                </a:solidFill>
              </a:rPr>
              <a:t>1949</a:t>
            </a:r>
            <a:r>
              <a:rPr lang="en-GB" altLang="en-US" sz="2400" dirty="0"/>
              <a:t> </a:t>
            </a:r>
            <a:r>
              <a:rPr lang="en-GB" altLang="en-US" sz="2400" b="1" dirty="0">
                <a:solidFill>
                  <a:srgbClr val="FF0000"/>
                </a:solidFill>
              </a:rPr>
              <a:t>Hi fidelity </a:t>
            </a:r>
            <a:r>
              <a:rPr lang="en-GB" altLang="en-US" sz="2400" dirty="0"/>
              <a:t>magnetic tape became the industry standard for recording studios.</a:t>
            </a:r>
          </a:p>
          <a:p>
            <a:endParaRPr lang="en-US" dirty="0"/>
          </a:p>
          <a:p>
            <a:endParaRPr lang="en-US" dirty="0" smtClean="0"/>
          </a:p>
        </p:txBody>
      </p:sp>
      <p:sp>
        <p:nvSpPr>
          <p:cNvPr id="4" name="Title 3"/>
          <p:cNvSpPr>
            <a:spLocks noGrp="1"/>
          </p:cNvSpPr>
          <p:nvPr>
            <p:ph type="title"/>
          </p:nvPr>
        </p:nvSpPr>
        <p:spPr/>
        <p:txBody>
          <a:bodyPr/>
          <a:lstStyle/>
          <a:p>
            <a:pPr algn="ctr"/>
            <a:r>
              <a:rPr lang="en-US" sz="3600" dirty="0" smtClean="0">
                <a:solidFill>
                  <a:srgbClr val="FFC000"/>
                </a:solidFill>
              </a:rPr>
              <a:t>Magnetic tape recording</a:t>
            </a:r>
            <a:endParaRPr lang="en-US" sz="3600" dirty="0">
              <a:solidFill>
                <a:srgbClr val="FFC000"/>
              </a:solidFill>
            </a:endParaRPr>
          </a:p>
        </p:txBody>
      </p:sp>
      <p:sp>
        <p:nvSpPr>
          <p:cNvPr id="7" name="Text Placeholder 6"/>
          <p:cNvSpPr>
            <a:spLocks noGrp="1"/>
          </p:cNvSpPr>
          <p:nvPr>
            <p:ph type="body" sz="half" idx="2"/>
          </p:nvPr>
        </p:nvSpPr>
        <p:spPr>
          <a:xfrm>
            <a:off x="612648" y="2547891"/>
            <a:ext cx="3239272" cy="3167109"/>
          </a:xfrm>
        </p:spPr>
        <p:txBody>
          <a:bodyPr>
            <a:normAutofit fontScale="92500"/>
          </a:bodyPr>
          <a:lstStyle/>
          <a:p>
            <a:r>
              <a:rPr lang="en-GB" sz="1600" dirty="0" smtClean="0"/>
              <a:t>Benefits :</a:t>
            </a:r>
          </a:p>
          <a:p>
            <a:pPr marL="285750" indent="-285750">
              <a:buFont typeface="Arial" panose="020B0604020202020204" pitchFamily="34" charset="0"/>
              <a:buChar char="•"/>
            </a:pPr>
            <a:r>
              <a:rPr lang="en-GB" sz="1600" dirty="0" smtClean="0"/>
              <a:t>Revolutionised the recording industry</a:t>
            </a:r>
          </a:p>
          <a:p>
            <a:pPr marL="285750" indent="-285750">
              <a:buFont typeface="Arial" panose="020B0604020202020204" pitchFamily="34" charset="0"/>
              <a:buChar char="•"/>
            </a:pPr>
            <a:r>
              <a:rPr lang="en-GB" sz="1600" dirty="0" smtClean="0"/>
              <a:t>Before tape all recordings used the direct(to disc) recording process</a:t>
            </a:r>
          </a:p>
          <a:p>
            <a:pPr marL="285750" indent="-285750">
              <a:buFont typeface="Arial" panose="020B0604020202020204" pitchFamily="34" charset="0"/>
              <a:buChar char="•"/>
            </a:pPr>
            <a:r>
              <a:rPr lang="en-GB" sz="1600" dirty="0" smtClean="0"/>
              <a:t>Edits can be made by splicing sections and choosing your best take</a:t>
            </a:r>
          </a:p>
          <a:p>
            <a:pPr marL="285750" indent="-285750">
              <a:buFont typeface="Arial" panose="020B0604020202020204" pitchFamily="34" charset="0"/>
              <a:buChar char="•"/>
            </a:pPr>
            <a:r>
              <a:rPr lang="en-GB" sz="1600" dirty="0" smtClean="0"/>
              <a:t>Multi-track recording started to emerge</a:t>
            </a:r>
          </a:p>
          <a:p>
            <a:pPr marL="285750" indent="-285750">
              <a:buFont typeface="Arial" panose="020B0604020202020204" pitchFamily="34" charset="0"/>
              <a:buChar char="•"/>
            </a:pPr>
            <a:r>
              <a:rPr lang="en-GB" sz="1600" dirty="0" smtClean="0"/>
              <a:t>New production techniques and effects</a:t>
            </a:r>
            <a:endParaRPr lang="en-GB" sz="1600" dirty="0"/>
          </a:p>
        </p:txBody>
      </p:sp>
      <p:pic>
        <p:nvPicPr>
          <p:cNvPr id="8" name="Picture 3" descr="reel to reel tape.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88224" y="404664"/>
            <a:ext cx="1643062"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26697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Home Tape market</a:t>
            </a:r>
            <a:endParaRPr lang="en-GB" dirty="0"/>
          </a:p>
        </p:txBody>
      </p:sp>
      <p:sp>
        <p:nvSpPr>
          <p:cNvPr id="6" name="Content Placeholder 5"/>
          <p:cNvSpPr>
            <a:spLocks noGrp="1"/>
          </p:cNvSpPr>
          <p:nvPr>
            <p:ph sz="quarter" idx="13"/>
          </p:nvPr>
        </p:nvSpPr>
        <p:spPr>
          <a:xfrm>
            <a:off x="609600" y="1600200"/>
            <a:ext cx="3962400" cy="2332856"/>
          </a:xfrm>
        </p:spPr>
        <p:txBody>
          <a:bodyPr/>
          <a:lstStyle/>
          <a:p>
            <a:pPr marL="0" indent="0" algn="ctr">
              <a:buNone/>
            </a:pPr>
            <a:r>
              <a:rPr lang="en-GB" altLang="en-US" sz="1800" b="1" dirty="0">
                <a:solidFill>
                  <a:srgbClr val="FF0000"/>
                </a:solidFill>
              </a:rPr>
              <a:t>1964</a:t>
            </a:r>
            <a:endParaRPr lang="en-GB" altLang="en-US" sz="1800" b="1" dirty="0" smtClean="0">
              <a:solidFill>
                <a:srgbClr val="FF0000"/>
              </a:solidFill>
            </a:endParaRPr>
          </a:p>
          <a:p>
            <a:pPr marL="0" indent="0">
              <a:buNone/>
            </a:pPr>
            <a:r>
              <a:rPr lang="en-GB" altLang="en-US" sz="1800" dirty="0" smtClean="0"/>
              <a:t>The </a:t>
            </a:r>
            <a:r>
              <a:rPr lang="en-GB" altLang="en-US" sz="1800" dirty="0"/>
              <a:t>first compact audio cassette machines were sold </a:t>
            </a:r>
            <a:r>
              <a:rPr lang="en-GB" altLang="en-US" sz="1800" dirty="0" smtClean="0"/>
              <a:t>by </a:t>
            </a:r>
            <a:r>
              <a:rPr lang="en-GB" altLang="en-US" sz="1800" dirty="0"/>
              <a:t>Phillips.  They were originally intended for dictation purposes. </a:t>
            </a:r>
          </a:p>
          <a:p>
            <a:endParaRPr lang="en-GB" altLang="en-US" sz="1800" dirty="0"/>
          </a:p>
          <a:p>
            <a:endParaRPr lang="en-GB" altLang="en-US" sz="1800" dirty="0"/>
          </a:p>
          <a:p>
            <a:pPr marL="0" indent="0">
              <a:buNone/>
            </a:pPr>
            <a:endParaRPr lang="en-GB" altLang="en-US" sz="1800" dirty="0"/>
          </a:p>
        </p:txBody>
      </p:sp>
      <p:pic>
        <p:nvPicPr>
          <p:cNvPr id="7" name="Picture 3" descr="dictation machine.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7250" y="2857501"/>
            <a:ext cx="2137189" cy="859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003244" y="3830257"/>
            <a:ext cx="3528392" cy="923330"/>
          </a:xfrm>
          <a:prstGeom prst="rect">
            <a:avLst/>
          </a:prstGeom>
          <a:noFill/>
        </p:spPr>
        <p:txBody>
          <a:bodyPr wrap="square" rtlCol="0">
            <a:spAutoFit/>
          </a:bodyPr>
          <a:lstStyle/>
          <a:p>
            <a:pPr algn="ctr"/>
            <a:r>
              <a:rPr lang="en-GB" altLang="en-US" b="1" dirty="0" smtClean="0">
                <a:solidFill>
                  <a:srgbClr val="FF0000"/>
                </a:solidFill>
              </a:rPr>
              <a:t>1966</a:t>
            </a:r>
          </a:p>
          <a:p>
            <a:r>
              <a:rPr lang="en-GB" altLang="en-US" dirty="0" smtClean="0"/>
              <a:t>Soon </a:t>
            </a:r>
            <a:r>
              <a:rPr lang="en-GB" altLang="en-US" dirty="0"/>
              <a:t>afterwards 8 track cartridges appeared </a:t>
            </a:r>
            <a:r>
              <a:rPr lang="en-GB" altLang="en-US" dirty="0" smtClean="0"/>
              <a:t> in cars</a:t>
            </a:r>
            <a:endParaRPr lang="en-GB"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11760" y="4866811"/>
            <a:ext cx="1656184" cy="1242138"/>
          </a:xfrm>
          <a:prstGeom prst="rect">
            <a:avLst/>
          </a:prstGeom>
        </p:spPr>
      </p:pic>
      <p:sp>
        <p:nvSpPr>
          <p:cNvPr id="11" name="TextBox 10"/>
          <p:cNvSpPr txBox="1"/>
          <p:nvPr/>
        </p:nvSpPr>
        <p:spPr>
          <a:xfrm>
            <a:off x="5615608" y="432662"/>
            <a:ext cx="3528392" cy="1477328"/>
          </a:xfrm>
          <a:prstGeom prst="rect">
            <a:avLst/>
          </a:prstGeom>
          <a:noFill/>
        </p:spPr>
        <p:txBody>
          <a:bodyPr wrap="square" rtlCol="0">
            <a:spAutoFit/>
          </a:bodyPr>
          <a:lstStyle/>
          <a:p>
            <a:pPr algn="ctr"/>
            <a:r>
              <a:rPr lang="en-GB" altLang="en-US" b="1" dirty="0" smtClean="0">
                <a:solidFill>
                  <a:srgbClr val="FF0000"/>
                </a:solidFill>
              </a:rPr>
              <a:t>1969</a:t>
            </a:r>
          </a:p>
          <a:p>
            <a:r>
              <a:rPr lang="en-GB" altLang="en-US" dirty="0" smtClean="0"/>
              <a:t>Dolby Noise reduction was introduced to cassette tapes and it dominated the market and 8 tracks were no more</a:t>
            </a:r>
          </a:p>
          <a:p>
            <a:endParaRPr lang="en-GB"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76256" y="1700808"/>
            <a:ext cx="1821485" cy="1268028"/>
          </a:xfrm>
          <a:prstGeom prst="rect">
            <a:avLst/>
          </a:prstGeom>
        </p:spPr>
      </p:pic>
      <p:sp>
        <p:nvSpPr>
          <p:cNvPr id="13" name="TextBox 12"/>
          <p:cNvSpPr txBox="1"/>
          <p:nvPr/>
        </p:nvSpPr>
        <p:spPr>
          <a:xfrm>
            <a:off x="6177461" y="3283381"/>
            <a:ext cx="2520280" cy="1200329"/>
          </a:xfrm>
          <a:prstGeom prst="rect">
            <a:avLst/>
          </a:prstGeom>
          <a:noFill/>
        </p:spPr>
        <p:txBody>
          <a:bodyPr wrap="square" rtlCol="0">
            <a:spAutoFit/>
          </a:bodyPr>
          <a:lstStyle/>
          <a:p>
            <a:pPr algn="ctr"/>
            <a:r>
              <a:rPr lang="en-GB" b="1" dirty="0" smtClean="0">
                <a:solidFill>
                  <a:srgbClr val="FF0000"/>
                </a:solidFill>
              </a:rPr>
              <a:t>1979</a:t>
            </a:r>
          </a:p>
          <a:p>
            <a:r>
              <a:rPr lang="en-GB" dirty="0" smtClean="0"/>
              <a:t>The Sony Walkman became the most popular portable player</a:t>
            </a:r>
            <a:endParaRPr lang="en-GB" dirty="0"/>
          </a:p>
        </p:txBody>
      </p:sp>
      <p:pic>
        <p:nvPicPr>
          <p:cNvPr id="14" name="Picture 3" descr="sony-walkman.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44493" y="4753587"/>
            <a:ext cx="1586216" cy="1396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49854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GB" dirty="0" smtClean="0">
                <a:solidFill>
                  <a:srgbClr val="FF0000"/>
                </a:solidFill>
              </a:rPr>
              <a:t>1950s</a:t>
            </a:r>
            <a:r>
              <a:rPr lang="en-GB" dirty="0" smtClean="0"/>
              <a:t> onwards engineers started exploiting tape technology in pop music e.g. Elvis Presley’s “Heartbreak Hotel”  </a:t>
            </a:r>
            <a:r>
              <a:rPr lang="en-GB" b="1" i="1" dirty="0" smtClean="0">
                <a:solidFill>
                  <a:srgbClr val="FF0000"/>
                </a:solidFill>
              </a:rPr>
              <a:t>slap back echo </a:t>
            </a:r>
            <a:r>
              <a:rPr lang="en-GB" i="1" dirty="0" smtClean="0">
                <a:solidFill>
                  <a:srgbClr val="FF0000"/>
                </a:solidFill>
              </a:rPr>
              <a:t>effect</a:t>
            </a:r>
          </a:p>
          <a:p>
            <a:r>
              <a:rPr lang="en-GB" dirty="0" smtClean="0"/>
              <a:t>Musicians and engineers like Les Paul started experiment with</a:t>
            </a:r>
            <a:r>
              <a:rPr lang="en-GB" dirty="0" smtClean="0">
                <a:solidFill>
                  <a:srgbClr val="FF0000"/>
                </a:solidFill>
              </a:rPr>
              <a:t> </a:t>
            </a:r>
            <a:r>
              <a:rPr lang="en-GB" b="1" dirty="0" smtClean="0">
                <a:solidFill>
                  <a:srgbClr val="FF0000"/>
                </a:solidFill>
              </a:rPr>
              <a:t>overdubbing</a:t>
            </a:r>
            <a:r>
              <a:rPr lang="en-GB" dirty="0" smtClean="0">
                <a:solidFill>
                  <a:srgbClr val="FF0000"/>
                </a:solidFill>
              </a:rPr>
              <a:t> </a:t>
            </a:r>
            <a:r>
              <a:rPr lang="en-GB" dirty="0" smtClean="0"/>
              <a:t>techniques to isolate and enhance the voice. It was done using multiple stereo(</a:t>
            </a:r>
            <a:r>
              <a:rPr lang="en-GB" dirty="0" smtClean="0">
                <a:solidFill>
                  <a:srgbClr val="FF0000"/>
                </a:solidFill>
              </a:rPr>
              <a:t>2-tracks</a:t>
            </a:r>
            <a:r>
              <a:rPr lang="en-GB" dirty="0" smtClean="0"/>
              <a:t>) tape machines</a:t>
            </a:r>
          </a:p>
          <a:p>
            <a:pPr marL="0" indent="0">
              <a:buNone/>
            </a:pPr>
            <a:r>
              <a:rPr lang="en-GB" sz="1800" dirty="0" smtClean="0">
                <a:solidFill>
                  <a:srgbClr val="92D050"/>
                </a:solidFill>
              </a:rPr>
              <a:t>NB: All recordings were released in mono(single track) and  first stereo recording was in </a:t>
            </a:r>
            <a:r>
              <a:rPr lang="en-GB" sz="1800" b="1" dirty="0" smtClean="0">
                <a:solidFill>
                  <a:srgbClr val="92D050"/>
                </a:solidFill>
              </a:rPr>
              <a:t>1958</a:t>
            </a:r>
          </a:p>
          <a:p>
            <a:r>
              <a:rPr lang="en-GB" sz="1800" dirty="0" smtClean="0"/>
              <a:t>In the early </a:t>
            </a:r>
            <a:r>
              <a:rPr lang="en-GB" sz="1800" dirty="0" smtClean="0">
                <a:solidFill>
                  <a:srgbClr val="FF0000"/>
                </a:solidFill>
              </a:rPr>
              <a:t>1960s 4-track </a:t>
            </a:r>
            <a:r>
              <a:rPr lang="en-GB" sz="1800" dirty="0" smtClean="0"/>
              <a:t>recorders were available</a:t>
            </a:r>
          </a:p>
          <a:p>
            <a:r>
              <a:rPr lang="en-GB" sz="1800" dirty="0" smtClean="0"/>
              <a:t>From the late 1960s onwards the technology quickly developed into 8 track, 16 track and 24 track</a:t>
            </a:r>
            <a:endParaRPr lang="en-GB" sz="1800" dirty="0"/>
          </a:p>
        </p:txBody>
      </p:sp>
      <p:sp>
        <p:nvSpPr>
          <p:cNvPr id="3" name="Title 2"/>
          <p:cNvSpPr>
            <a:spLocks noGrp="1"/>
          </p:cNvSpPr>
          <p:nvPr>
            <p:ph type="title"/>
          </p:nvPr>
        </p:nvSpPr>
        <p:spPr>
          <a:xfrm>
            <a:off x="612648" y="349348"/>
            <a:ext cx="2971800" cy="1097280"/>
          </a:xfrm>
        </p:spPr>
        <p:txBody>
          <a:bodyPr/>
          <a:lstStyle/>
          <a:p>
            <a:r>
              <a:rPr lang="en-GB" sz="3200" dirty="0" smtClean="0"/>
              <a:t>MULTI-TRACK RECORDING</a:t>
            </a:r>
            <a:endParaRPr lang="en-GB" sz="3200" dirty="0"/>
          </a:p>
        </p:txBody>
      </p:sp>
      <p:sp>
        <p:nvSpPr>
          <p:cNvPr id="4" name="Text Placeholder 3"/>
          <p:cNvSpPr>
            <a:spLocks noGrp="1"/>
          </p:cNvSpPr>
          <p:nvPr>
            <p:ph type="body" sz="half" idx="2"/>
          </p:nvPr>
        </p:nvSpPr>
        <p:spPr>
          <a:xfrm>
            <a:off x="612648" y="1449542"/>
            <a:ext cx="3349752" cy="4265458"/>
          </a:xfrm>
        </p:spPr>
        <p:txBody>
          <a:bodyPr>
            <a:normAutofit/>
          </a:bodyPr>
          <a:lstStyle/>
          <a:p>
            <a:r>
              <a:rPr lang="en-GB" dirty="0" smtClean="0"/>
              <a:t>Experimenting with multi-track recording led to the following recording techniques:</a:t>
            </a:r>
          </a:p>
          <a:p>
            <a:pPr marL="285750" indent="-285750">
              <a:buFont typeface="Arial" panose="020B0604020202020204" pitchFamily="34" charset="0"/>
              <a:buChar char="•"/>
            </a:pPr>
            <a:r>
              <a:rPr lang="en-GB" dirty="0" smtClean="0">
                <a:solidFill>
                  <a:srgbClr val="FF0000"/>
                </a:solidFill>
              </a:rPr>
              <a:t>Overdubbing</a:t>
            </a:r>
            <a:r>
              <a:rPr lang="en-GB" dirty="0" smtClean="0"/>
              <a:t>-layering of multiple parts</a:t>
            </a:r>
          </a:p>
          <a:p>
            <a:pPr marL="285750" indent="-285750">
              <a:buFont typeface="Arial" panose="020B0604020202020204" pitchFamily="34" charset="0"/>
              <a:buChar char="•"/>
            </a:pPr>
            <a:r>
              <a:rPr lang="en-GB" dirty="0" smtClean="0">
                <a:solidFill>
                  <a:srgbClr val="FF0000"/>
                </a:solidFill>
              </a:rPr>
              <a:t>Concept albums, </a:t>
            </a:r>
            <a:r>
              <a:rPr lang="en-GB" dirty="0" smtClean="0"/>
              <a:t>where music was composed using the technology as inspiration and part of the musical process e.g. </a:t>
            </a:r>
            <a:r>
              <a:rPr lang="en-GB" i="1" dirty="0" smtClean="0">
                <a:hlinkClick r:id="rId2"/>
              </a:rPr>
              <a:t>Sergeant Peppers Lonely Heart Club Band</a:t>
            </a:r>
            <a:r>
              <a:rPr lang="en-GB" dirty="0" smtClean="0">
                <a:hlinkClick r:id="rId2"/>
              </a:rPr>
              <a:t>-Beatles</a:t>
            </a:r>
            <a:endParaRPr lang="en-GB" dirty="0" smtClean="0"/>
          </a:p>
          <a:p>
            <a:pPr marL="285750" indent="-285750">
              <a:buFont typeface="Arial" panose="020B0604020202020204" pitchFamily="34" charset="0"/>
              <a:buChar char="•"/>
            </a:pPr>
            <a:r>
              <a:rPr lang="en-GB" dirty="0" smtClean="0">
                <a:solidFill>
                  <a:srgbClr val="FF0000"/>
                </a:solidFill>
              </a:rPr>
              <a:t>Multiple takes </a:t>
            </a:r>
            <a:r>
              <a:rPr lang="en-GB" dirty="0" smtClean="0"/>
              <a:t>of the same material allowed comping of the same part i.e. choosing the best section of a performance and splicing it together</a:t>
            </a:r>
          </a:p>
          <a:p>
            <a:pPr marL="285750" indent="-285750">
              <a:buFont typeface="Arial" panose="020B0604020202020204" pitchFamily="34" charset="0"/>
              <a:buChar char="•"/>
            </a:pPr>
            <a:r>
              <a:rPr lang="en-GB" dirty="0" smtClean="0"/>
              <a:t>New exciting effects were created e.g. </a:t>
            </a:r>
            <a:r>
              <a:rPr lang="en-GB" dirty="0" smtClean="0">
                <a:solidFill>
                  <a:srgbClr val="FF0000"/>
                </a:solidFill>
              </a:rPr>
              <a:t>delay, </a:t>
            </a:r>
            <a:r>
              <a:rPr lang="en-GB" dirty="0" err="1" smtClean="0">
                <a:solidFill>
                  <a:srgbClr val="FF0000"/>
                </a:solidFill>
              </a:rPr>
              <a:t>phaser</a:t>
            </a:r>
            <a:r>
              <a:rPr lang="en-GB" dirty="0" smtClean="0">
                <a:solidFill>
                  <a:srgbClr val="FF0000"/>
                </a:solidFill>
              </a:rPr>
              <a:t>, </a:t>
            </a:r>
            <a:r>
              <a:rPr lang="en-GB" dirty="0" err="1" smtClean="0">
                <a:solidFill>
                  <a:srgbClr val="FF0000"/>
                </a:solidFill>
              </a:rPr>
              <a:t>flanger</a:t>
            </a:r>
            <a:r>
              <a:rPr lang="en-GB" dirty="0" smtClean="0">
                <a:solidFill>
                  <a:srgbClr val="FF0000"/>
                </a:solidFill>
              </a:rPr>
              <a:t>, chorus </a:t>
            </a:r>
            <a:r>
              <a:rPr lang="en-GB" dirty="0" smtClean="0"/>
              <a:t>etc.</a:t>
            </a:r>
            <a:endParaRPr lang="en-GB" dirty="0"/>
          </a:p>
        </p:txBody>
      </p:sp>
    </p:spTree>
    <p:extLst>
      <p:ext uri="{BB962C8B-B14F-4D97-AF65-F5344CB8AC3E}">
        <p14:creationId xmlns:p14="http://schemas.microsoft.com/office/powerpoint/2010/main" val="55051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3"/>
            <p:extLst/>
          </p:nvPr>
        </p:nvGraphicFramePr>
        <p:xfrm>
          <a:off x="296742" y="908721"/>
          <a:ext cx="8451722" cy="5852160"/>
        </p:xfrm>
        <a:graphic>
          <a:graphicData uri="http://schemas.openxmlformats.org/drawingml/2006/table">
            <a:tbl>
              <a:tblPr firstRow="1" bandRow="1">
                <a:tableStyleId>{5C22544A-7EE6-4342-B048-85BDC9FD1C3A}</a:tableStyleId>
              </a:tblPr>
              <a:tblGrid>
                <a:gridCol w="2325299">
                  <a:extLst>
                    <a:ext uri="{9D8B030D-6E8A-4147-A177-3AD203B41FA5}">
                      <a16:colId xmlns:a16="http://schemas.microsoft.com/office/drawing/2014/main" val="20000"/>
                    </a:ext>
                  </a:extLst>
                </a:gridCol>
                <a:gridCol w="6126423">
                  <a:extLst>
                    <a:ext uri="{9D8B030D-6E8A-4147-A177-3AD203B41FA5}">
                      <a16:colId xmlns:a16="http://schemas.microsoft.com/office/drawing/2014/main" val="20001"/>
                    </a:ext>
                  </a:extLst>
                </a:gridCol>
              </a:tblGrid>
              <a:tr h="1140877">
                <a:tc>
                  <a:txBody>
                    <a:bodyPr/>
                    <a:lstStyle/>
                    <a:p>
                      <a:r>
                        <a:rPr lang="en-US" dirty="0" smtClean="0">
                          <a:solidFill>
                            <a:schemeClr val="tx1"/>
                          </a:solidFill>
                        </a:rPr>
                        <a:t>1930s</a:t>
                      </a:r>
                      <a:endParaRPr lang="en-US" dirty="0">
                        <a:solidFill>
                          <a:schemeClr val="tx1"/>
                        </a:solidFill>
                      </a:endParaRPr>
                    </a:p>
                  </a:txBody>
                  <a:tcPr>
                    <a:solidFill>
                      <a:schemeClr val="bg1"/>
                    </a:solidFill>
                  </a:tcPr>
                </a:tc>
                <a:tc>
                  <a:txBody>
                    <a:bodyPr/>
                    <a:lstStyle/>
                    <a:p>
                      <a:pPr marL="285750" indent="-285750">
                        <a:buFont typeface="Arial" charset="0"/>
                        <a:buChar char="•"/>
                      </a:pPr>
                      <a:r>
                        <a:rPr lang="en-GB" dirty="0" smtClean="0">
                          <a:solidFill>
                            <a:schemeClr val="tx1"/>
                          </a:solidFill>
                        </a:rPr>
                        <a:t>Fritz  </a:t>
                      </a:r>
                      <a:r>
                        <a:rPr lang="en-GB" dirty="0" err="1" smtClean="0">
                          <a:solidFill>
                            <a:schemeClr val="tx1"/>
                          </a:solidFill>
                        </a:rPr>
                        <a:t>Pfluemer</a:t>
                      </a:r>
                      <a:r>
                        <a:rPr lang="en-GB" baseline="0" dirty="0" smtClean="0">
                          <a:solidFill>
                            <a:schemeClr val="tx1"/>
                          </a:solidFill>
                        </a:rPr>
                        <a:t> invents magnetic tape</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dirty="0" smtClean="0">
                          <a:solidFill>
                            <a:schemeClr val="tx1"/>
                          </a:solidFill>
                        </a:rPr>
                        <a:t>German company AEG</a:t>
                      </a:r>
                      <a:r>
                        <a:rPr lang="en-GB" baseline="0" dirty="0" smtClean="0">
                          <a:solidFill>
                            <a:schemeClr val="tx1"/>
                          </a:solidFill>
                        </a:rPr>
                        <a:t> </a:t>
                      </a:r>
                      <a:r>
                        <a:rPr lang="en-GB" dirty="0" smtClean="0">
                          <a:solidFill>
                            <a:schemeClr val="tx1"/>
                          </a:solidFill>
                        </a:rPr>
                        <a:t>developed the </a:t>
                      </a:r>
                      <a:r>
                        <a:rPr lang="en-GB" dirty="0" err="1" smtClean="0">
                          <a:solidFill>
                            <a:schemeClr val="tx1"/>
                          </a:solidFill>
                        </a:rPr>
                        <a:t>Magnetaphon</a:t>
                      </a:r>
                      <a:r>
                        <a:rPr lang="en-GB" baseline="0" dirty="0" smtClean="0">
                          <a:solidFill>
                            <a:schemeClr val="tx1"/>
                          </a:solidFill>
                        </a:rPr>
                        <a:t> K1 using the </a:t>
                      </a:r>
                      <a:r>
                        <a:rPr lang="en-GB" baseline="0" dirty="0" err="1" smtClean="0">
                          <a:solidFill>
                            <a:schemeClr val="tx1"/>
                          </a:solidFill>
                        </a:rPr>
                        <a:t>Pfluemer’s</a:t>
                      </a:r>
                      <a:r>
                        <a:rPr lang="en-GB" baseline="0" dirty="0" smtClean="0">
                          <a:solidFill>
                            <a:schemeClr val="tx1"/>
                          </a:solidFill>
                        </a:rPr>
                        <a:t> invention. It was demonstrated in 1935 but recording quality was poor.</a:t>
                      </a:r>
                    </a:p>
                  </a:txBody>
                  <a:tcPr>
                    <a:solidFill>
                      <a:schemeClr val="bg1"/>
                    </a:solidFill>
                  </a:tcPr>
                </a:tc>
                <a:extLst>
                  <a:ext uri="{0D108BD9-81ED-4DB2-BD59-A6C34878D82A}">
                    <a16:rowId xmlns:a16="http://schemas.microsoft.com/office/drawing/2014/main" val="10000"/>
                  </a:ext>
                </a:extLst>
              </a:tr>
              <a:tr h="1667435">
                <a:tc>
                  <a:txBody>
                    <a:bodyPr/>
                    <a:lstStyle/>
                    <a:p>
                      <a:r>
                        <a:rPr lang="en-US" dirty="0" smtClean="0">
                          <a:solidFill>
                            <a:schemeClr val="tx1"/>
                          </a:solidFill>
                        </a:rPr>
                        <a:t>1940s</a:t>
                      </a:r>
                      <a:endParaRPr lang="en-US" dirty="0">
                        <a:solidFill>
                          <a:schemeClr val="tx1"/>
                        </a:solidFill>
                      </a:endParaRPr>
                    </a:p>
                  </a:txBody>
                  <a:tcP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solidFill>
                            <a:schemeClr val="tx1"/>
                          </a:solidFill>
                        </a:rPr>
                        <a:t>Walter Weber develops AC bias which ushers in high fidelity tape recording</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dirty="0" smtClean="0">
                          <a:solidFill>
                            <a:schemeClr val="tx1"/>
                          </a:solidFill>
                        </a:rPr>
                        <a:t>Jack Mullin used the high-fidelity</a:t>
                      </a:r>
                      <a:r>
                        <a:rPr lang="en-GB" baseline="0" dirty="0" smtClean="0">
                          <a:solidFill>
                            <a:schemeClr val="tx1"/>
                          </a:solidFill>
                        </a:rPr>
                        <a:t> tape technology to develop his own versions for </a:t>
                      </a:r>
                      <a:r>
                        <a:rPr lang="en-GB" baseline="0" dirty="0" err="1" smtClean="0">
                          <a:solidFill>
                            <a:schemeClr val="tx1"/>
                          </a:solidFill>
                        </a:rPr>
                        <a:t>Ampex</a:t>
                      </a:r>
                      <a:endParaRPr lang="en-GB" baseline="0" dirty="0" smtClean="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solidFill>
                            <a:schemeClr val="tx1"/>
                          </a:solidFill>
                        </a:rPr>
                        <a:t>1948 ABC uses an </a:t>
                      </a:r>
                      <a:r>
                        <a:rPr lang="en-GB" baseline="0" dirty="0" err="1" smtClean="0">
                          <a:solidFill>
                            <a:schemeClr val="tx1"/>
                          </a:solidFill>
                        </a:rPr>
                        <a:t>Ampex</a:t>
                      </a:r>
                      <a:r>
                        <a:rPr lang="en-GB" baseline="0" dirty="0" smtClean="0">
                          <a:solidFill>
                            <a:schemeClr val="tx1"/>
                          </a:solidFill>
                        </a:rPr>
                        <a:t> Model 200 tape recorder for the first delayed radio broadcast of the Bing Crosby show</a:t>
                      </a:r>
                      <a:endParaRPr lang="en-US" dirty="0">
                        <a:solidFill>
                          <a:schemeClr val="tx1"/>
                        </a:solidFill>
                      </a:endParaRPr>
                    </a:p>
                  </a:txBody>
                  <a:tcPr>
                    <a:solidFill>
                      <a:schemeClr val="bg1"/>
                    </a:solidFill>
                  </a:tcPr>
                </a:tc>
                <a:extLst>
                  <a:ext uri="{0D108BD9-81ED-4DB2-BD59-A6C34878D82A}">
                    <a16:rowId xmlns:a16="http://schemas.microsoft.com/office/drawing/2014/main" val="10001"/>
                  </a:ext>
                </a:extLst>
              </a:tr>
              <a:tr h="1404156">
                <a:tc>
                  <a:txBody>
                    <a:bodyPr/>
                    <a:lstStyle/>
                    <a:p>
                      <a:r>
                        <a:rPr lang="en-US" dirty="0" smtClean="0">
                          <a:solidFill>
                            <a:schemeClr val="tx1"/>
                          </a:solidFill>
                        </a:rPr>
                        <a:t>1950s</a:t>
                      </a:r>
                      <a:endParaRPr lang="en-US" dirty="0">
                        <a:solidFill>
                          <a:schemeClr val="tx1"/>
                        </a:solidFill>
                      </a:endParaRPr>
                    </a:p>
                  </a:txBody>
                  <a:tcP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dirty="0" smtClean="0">
                          <a:solidFill>
                            <a:schemeClr val="tx1"/>
                          </a:solidFill>
                        </a:rPr>
                        <a:t>Les Paul experimented with this model and discovered by adding a separate playback head you could record alongside previously recorded material, “sound on sound” or Overdubbing</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dirty="0" smtClean="0">
                          <a:solidFill>
                            <a:schemeClr val="tx1"/>
                          </a:solidFill>
                        </a:rPr>
                        <a:t>Up until 1966 most tape recorders used were 4-track</a:t>
                      </a:r>
                    </a:p>
                    <a:p>
                      <a:pPr marL="285750" indent="-285750">
                        <a:buFont typeface="Arial" charset="0"/>
                        <a:buChar char="•"/>
                      </a:pPr>
                      <a:endParaRPr lang="en-US" dirty="0">
                        <a:solidFill>
                          <a:schemeClr val="tx1"/>
                        </a:solidFill>
                      </a:endParaRPr>
                    </a:p>
                  </a:txBody>
                  <a:tcPr>
                    <a:solidFill>
                      <a:schemeClr val="bg1"/>
                    </a:solidFill>
                  </a:tcPr>
                </a:tc>
                <a:extLst>
                  <a:ext uri="{0D108BD9-81ED-4DB2-BD59-A6C34878D82A}">
                    <a16:rowId xmlns:a16="http://schemas.microsoft.com/office/drawing/2014/main" val="10002"/>
                  </a:ext>
                </a:extLst>
              </a:tr>
              <a:tr h="1404156">
                <a:tc>
                  <a:txBody>
                    <a:bodyPr/>
                    <a:lstStyle/>
                    <a:p>
                      <a:r>
                        <a:rPr lang="en-US" dirty="0" smtClean="0">
                          <a:solidFill>
                            <a:schemeClr val="tx1"/>
                          </a:solidFill>
                        </a:rPr>
                        <a:t>1960s</a:t>
                      </a:r>
                      <a:endParaRPr lang="en-US" dirty="0">
                        <a:solidFill>
                          <a:schemeClr val="tx1"/>
                        </a:solidFill>
                      </a:endParaRPr>
                    </a:p>
                  </a:txBody>
                  <a:tcPr>
                    <a:solidFill>
                      <a:schemeClr val="bg1"/>
                    </a:solidFill>
                  </a:tcPr>
                </a:tc>
                <a:tc>
                  <a:txBody>
                    <a:bodyPr/>
                    <a:lstStyle/>
                    <a:p>
                      <a:pPr marL="285750" indent="-285750">
                        <a:buFont typeface="Arial" charset="0"/>
                        <a:buChar char="•"/>
                      </a:pPr>
                      <a:r>
                        <a:rPr lang="en-GB" dirty="0" smtClean="0">
                          <a:solidFill>
                            <a:schemeClr val="tx1"/>
                          </a:solidFill>
                        </a:rPr>
                        <a:t>APEX MM-1000 first professional 8-track recorder(1966)</a:t>
                      </a:r>
                    </a:p>
                    <a:p>
                      <a:pPr marL="285750" indent="-285750">
                        <a:buFont typeface="Arial" charset="0"/>
                        <a:buChar char="•"/>
                      </a:pPr>
                      <a:r>
                        <a:rPr lang="en-GB" dirty="0" smtClean="0">
                          <a:solidFill>
                            <a:schemeClr val="tx1"/>
                          </a:solidFill>
                        </a:rPr>
                        <a:t>Updated APEX MM-1000 first professional 16-track recorder(1967)</a:t>
                      </a:r>
                    </a:p>
                    <a:p>
                      <a:pPr marL="285750" indent="-285750">
                        <a:buFont typeface="Arial" charset="0"/>
                        <a:buChar char="•"/>
                      </a:pPr>
                      <a:r>
                        <a:rPr lang="en-GB" dirty="0" smtClean="0">
                          <a:solidFill>
                            <a:schemeClr val="tx1"/>
                          </a:solidFill>
                        </a:rPr>
                        <a:t>MCI released a 24 track on 2inch tape in 1968 which became the professional standard in the 70s and 80s</a:t>
                      </a:r>
                    </a:p>
                    <a:p>
                      <a:pPr marL="285750" indent="-285750">
                        <a:buFont typeface="Arial" charset="0"/>
                        <a:buChar char="•"/>
                      </a:pPr>
                      <a:endParaRPr lang="en-US" dirty="0">
                        <a:solidFill>
                          <a:schemeClr val="tx1"/>
                        </a:solidFill>
                      </a:endParaRPr>
                    </a:p>
                  </a:txBody>
                  <a:tcPr>
                    <a:solidFill>
                      <a:schemeClr val="bg1"/>
                    </a:solidFill>
                  </a:tcPr>
                </a:tc>
                <a:extLst>
                  <a:ext uri="{0D108BD9-81ED-4DB2-BD59-A6C34878D82A}">
                    <a16:rowId xmlns:a16="http://schemas.microsoft.com/office/drawing/2014/main" val="10003"/>
                  </a:ext>
                </a:extLst>
              </a:tr>
            </a:tbl>
          </a:graphicData>
        </a:graphic>
      </p:graphicFrame>
      <p:sp>
        <p:nvSpPr>
          <p:cNvPr id="9" name="Title 8"/>
          <p:cNvSpPr>
            <a:spLocks noGrp="1"/>
          </p:cNvSpPr>
          <p:nvPr>
            <p:ph type="title"/>
          </p:nvPr>
        </p:nvSpPr>
        <p:spPr>
          <a:xfrm>
            <a:off x="323528" y="260648"/>
            <a:ext cx="6192688" cy="504056"/>
          </a:xfrm>
        </p:spPr>
        <p:txBody>
          <a:bodyPr/>
          <a:lstStyle/>
          <a:p>
            <a:r>
              <a:rPr lang="en-US" dirty="0" smtClean="0">
                <a:hlinkClick r:id="rId2"/>
              </a:rPr>
              <a:t>History of magnetic tape</a:t>
            </a:r>
            <a:endParaRPr lang="en-US" dirty="0"/>
          </a:p>
        </p:txBody>
      </p:sp>
      <p:pic>
        <p:nvPicPr>
          <p:cNvPr id="11" name="Picture 10"/>
          <p:cNvPicPr>
            <a:picLocks noChangeAspect="1"/>
          </p:cNvPicPr>
          <p:nvPr/>
        </p:nvPicPr>
        <p:blipFill>
          <a:blip r:embed="rId3"/>
          <a:stretch>
            <a:fillRect/>
          </a:stretch>
        </p:blipFill>
        <p:spPr>
          <a:xfrm>
            <a:off x="755576" y="2708920"/>
            <a:ext cx="1803364" cy="894468"/>
          </a:xfrm>
          <a:prstGeom prst="rect">
            <a:avLst/>
          </a:prstGeom>
        </p:spPr>
      </p:pic>
      <p:pic>
        <p:nvPicPr>
          <p:cNvPr id="12" name="Picture 11"/>
          <p:cNvPicPr>
            <a:picLocks noChangeAspect="1"/>
          </p:cNvPicPr>
          <p:nvPr/>
        </p:nvPicPr>
        <p:blipFill>
          <a:blip r:embed="rId4"/>
          <a:stretch>
            <a:fillRect/>
          </a:stretch>
        </p:blipFill>
        <p:spPr>
          <a:xfrm>
            <a:off x="1121103" y="1052736"/>
            <a:ext cx="1296144" cy="902415"/>
          </a:xfrm>
          <a:prstGeom prst="rect">
            <a:avLst/>
          </a:prstGeom>
        </p:spPr>
      </p:pic>
      <p:pic>
        <p:nvPicPr>
          <p:cNvPr id="13" name="Picture 12"/>
          <p:cNvPicPr>
            <a:picLocks noChangeAspect="1"/>
          </p:cNvPicPr>
          <p:nvPr/>
        </p:nvPicPr>
        <p:blipFill>
          <a:blip r:embed="rId5"/>
          <a:stretch>
            <a:fillRect/>
          </a:stretch>
        </p:blipFill>
        <p:spPr>
          <a:xfrm>
            <a:off x="1121103" y="5357013"/>
            <a:ext cx="1002625" cy="1387962"/>
          </a:xfrm>
          <a:prstGeom prst="rect">
            <a:avLst/>
          </a:prstGeom>
        </p:spPr>
      </p:pic>
      <p:pic>
        <p:nvPicPr>
          <p:cNvPr id="14" name="Picture 13"/>
          <p:cNvPicPr>
            <a:picLocks noChangeAspect="1"/>
          </p:cNvPicPr>
          <p:nvPr/>
        </p:nvPicPr>
        <p:blipFill>
          <a:blip r:embed="rId6"/>
          <a:stretch>
            <a:fillRect/>
          </a:stretch>
        </p:blipFill>
        <p:spPr>
          <a:xfrm>
            <a:off x="941083" y="3903871"/>
            <a:ext cx="1656184" cy="1278263"/>
          </a:xfrm>
          <a:prstGeom prst="rect">
            <a:avLst/>
          </a:prstGeom>
        </p:spPr>
      </p:pic>
    </p:spTree>
    <p:extLst>
      <p:ext uri="{BB962C8B-B14F-4D97-AF65-F5344CB8AC3E}">
        <p14:creationId xmlns:p14="http://schemas.microsoft.com/office/powerpoint/2010/main" val="286604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Tape machine hall of fame</a:t>
            </a:r>
            <a:endParaRPr lang="en-US" dirty="0"/>
          </a:p>
        </p:txBody>
      </p:sp>
      <p:sp>
        <p:nvSpPr>
          <p:cNvPr id="3" name="Content Placeholder 2"/>
          <p:cNvSpPr>
            <a:spLocks noGrp="1"/>
          </p:cNvSpPr>
          <p:nvPr>
            <p:ph sz="quarter" idx="13"/>
          </p:nvPr>
        </p:nvSpPr>
        <p:spPr>
          <a:xfrm>
            <a:off x="323528" y="2672923"/>
            <a:ext cx="2736304" cy="1145178"/>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smtClean="0"/>
              <a:t>Studer</a:t>
            </a:r>
            <a:r>
              <a:rPr lang="en-US" dirty="0" smtClean="0"/>
              <a:t> A800 Multichannel Tape Recorder</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Early 80s</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A800 </a:t>
            </a:r>
            <a:r>
              <a:rPr lang="en-US" dirty="0" err="1" smtClean="0"/>
              <a:t>MkII</a:t>
            </a:r>
            <a:r>
              <a:rPr lang="en-US" dirty="0" smtClean="0"/>
              <a:t> 1983</a:t>
            </a:r>
          </a:p>
          <a:p>
            <a:pPr marL="0" indent="0">
              <a:spcBef>
                <a:spcPts val="0"/>
              </a:spcBef>
              <a:spcAft>
                <a:spcPts val="0"/>
              </a:spcAft>
              <a:buClrTx/>
              <a:buNone/>
            </a:pPr>
            <a:r>
              <a:rPr lang="en-US" dirty="0"/>
              <a:t>A800 </a:t>
            </a:r>
            <a:r>
              <a:rPr lang="en-US" dirty="0" err="1"/>
              <a:t>MkII</a:t>
            </a:r>
            <a:r>
              <a:rPr lang="en-US" dirty="0"/>
              <a:t> </a:t>
            </a:r>
            <a:r>
              <a:rPr lang="en-US" dirty="0" smtClean="0"/>
              <a:t>1986</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Content Placeholder 2"/>
          <p:cNvSpPr txBox="1">
            <a:spLocks/>
          </p:cNvSpPr>
          <p:nvPr/>
        </p:nvSpPr>
        <p:spPr>
          <a:xfrm>
            <a:off x="3004748" y="3819137"/>
            <a:ext cx="2878259" cy="852015"/>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ts val="0"/>
              </a:spcBef>
              <a:spcAft>
                <a:spcPts val="0"/>
              </a:spcAft>
              <a:buClrTx/>
              <a:buFontTx/>
              <a:buNone/>
            </a:pPr>
            <a:r>
              <a:rPr lang="en-US" dirty="0" err="1" smtClean="0"/>
              <a:t>Ampex</a:t>
            </a:r>
            <a:r>
              <a:rPr lang="en-US" dirty="0" smtClean="0"/>
              <a:t> ATR-102 Mastering Tape recorder 1976</a:t>
            </a:r>
            <a:endParaRPr lang="en-US" dirty="0"/>
          </a:p>
        </p:txBody>
      </p:sp>
      <p:pic>
        <p:nvPicPr>
          <p:cNvPr id="5" name="Picture 4"/>
          <p:cNvPicPr>
            <a:picLocks noChangeAspect="1"/>
          </p:cNvPicPr>
          <p:nvPr/>
        </p:nvPicPr>
        <p:blipFill>
          <a:blip r:embed="rId3"/>
          <a:stretch>
            <a:fillRect/>
          </a:stretch>
        </p:blipFill>
        <p:spPr>
          <a:xfrm>
            <a:off x="609600" y="3819137"/>
            <a:ext cx="1224136" cy="1633666"/>
          </a:xfrm>
          <a:prstGeom prst="rect">
            <a:avLst/>
          </a:prstGeom>
        </p:spPr>
      </p:pic>
      <p:pic>
        <p:nvPicPr>
          <p:cNvPr id="6" name="Picture 5"/>
          <p:cNvPicPr>
            <a:picLocks noChangeAspect="1"/>
          </p:cNvPicPr>
          <p:nvPr/>
        </p:nvPicPr>
        <p:blipFill>
          <a:blip r:embed="rId4"/>
          <a:stretch>
            <a:fillRect/>
          </a:stretch>
        </p:blipFill>
        <p:spPr>
          <a:xfrm>
            <a:off x="3253859" y="2231311"/>
            <a:ext cx="2160240" cy="1440880"/>
          </a:xfrm>
          <a:prstGeom prst="rect">
            <a:avLst/>
          </a:prstGeom>
        </p:spPr>
      </p:pic>
      <p:pic>
        <p:nvPicPr>
          <p:cNvPr id="7" name="Picture 6"/>
          <p:cNvPicPr>
            <a:picLocks noChangeAspect="1"/>
          </p:cNvPicPr>
          <p:nvPr/>
        </p:nvPicPr>
        <p:blipFill>
          <a:blip r:embed="rId5"/>
          <a:stretch>
            <a:fillRect/>
          </a:stretch>
        </p:blipFill>
        <p:spPr>
          <a:xfrm>
            <a:off x="7134303" y="1620079"/>
            <a:ext cx="1656184" cy="1278263"/>
          </a:xfrm>
          <a:prstGeom prst="rect">
            <a:avLst/>
          </a:prstGeom>
        </p:spPr>
      </p:pic>
      <p:sp>
        <p:nvSpPr>
          <p:cNvPr id="8" name="Content Placeholder 2"/>
          <p:cNvSpPr txBox="1">
            <a:spLocks/>
          </p:cNvSpPr>
          <p:nvPr/>
        </p:nvSpPr>
        <p:spPr>
          <a:xfrm>
            <a:off x="5883007" y="1567626"/>
            <a:ext cx="2160240" cy="1180728"/>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ts val="0"/>
              </a:spcBef>
              <a:spcAft>
                <a:spcPts val="0"/>
              </a:spcAft>
              <a:buClrTx/>
              <a:buFontTx/>
              <a:buNone/>
            </a:pPr>
            <a:r>
              <a:rPr lang="en-US" dirty="0" err="1" smtClean="0"/>
              <a:t>Studer</a:t>
            </a:r>
            <a:r>
              <a:rPr lang="en-US" dirty="0" smtClean="0"/>
              <a:t> J37</a:t>
            </a:r>
          </a:p>
          <a:p>
            <a:pPr marL="0" indent="0">
              <a:spcBef>
                <a:spcPts val="0"/>
              </a:spcBef>
              <a:spcAft>
                <a:spcPts val="0"/>
              </a:spcAft>
              <a:buClrTx/>
              <a:buFontTx/>
              <a:buNone/>
            </a:pPr>
            <a:r>
              <a:rPr lang="en-US" dirty="0" smtClean="0"/>
              <a:t>1964</a:t>
            </a:r>
          </a:p>
          <a:p>
            <a:pPr marL="0" indent="0">
              <a:spcBef>
                <a:spcPts val="0"/>
              </a:spcBef>
              <a:spcAft>
                <a:spcPts val="0"/>
              </a:spcAft>
              <a:buClrTx/>
              <a:buFontTx/>
              <a:buNone/>
            </a:pPr>
            <a:endParaRPr lang="en-US" dirty="0"/>
          </a:p>
        </p:txBody>
      </p:sp>
    </p:spTree>
    <p:extLst>
      <p:ext uri="{BB962C8B-B14F-4D97-AF65-F5344CB8AC3E}">
        <p14:creationId xmlns:p14="http://schemas.microsoft.com/office/powerpoint/2010/main" val="288444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5" name="TextBox 4"/>
          <p:cNvSpPr txBox="1"/>
          <p:nvPr/>
        </p:nvSpPr>
        <p:spPr>
          <a:xfrm>
            <a:off x="467544" y="1628800"/>
            <a:ext cx="1296144" cy="864096"/>
          </a:xfrm>
          <a:prstGeom prst="rect">
            <a:avLst/>
          </a:prstGeom>
          <a:noFill/>
        </p:spPr>
        <p:txBody>
          <a:bodyPr wrap="square" rtlCol="0">
            <a:spAutoFit/>
          </a:bodyPr>
          <a:lstStyle/>
          <a:p>
            <a:endParaRPr lang="en-US"/>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t="10924" b="17677"/>
          <a:stretch/>
        </p:blipFill>
        <p:spPr>
          <a:xfrm>
            <a:off x="467544" y="1726841"/>
            <a:ext cx="5972684" cy="2398746"/>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5901" t="3924" r="7476" b="16277"/>
          <a:stretch/>
        </p:blipFill>
        <p:spPr>
          <a:xfrm>
            <a:off x="5859561" y="91758"/>
            <a:ext cx="2966222" cy="1537042"/>
          </a:xfrm>
          <a:prstGeom prst="rect">
            <a:avLst/>
          </a:prstGeom>
        </p:spPr>
      </p:pic>
      <p:sp>
        <p:nvSpPr>
          <p:cNvPr id="4" name="TextBox 3"/>
          <p:cNvSpPr txBox="1"/>
          <p:nvPr/>
        </p:nvSpPr>
        <p:spPr>
          <a:xfrm>
            <a:off x="609599" y="4228490"/>
            <a:ext cx="6992039" cy="1200329"/>
          </a:xfrm>
          <a:prstGeom prst="rect">
            <a:avLst/>
          </a:prstGeom>
          <a:noFill/>
        </p:spPr>
        <p:txBody>
          <a:bodyPr wrap="square" rtlCol="0">
            <a:spAutoFit/>
          </a:bodyPr>
          <a:lstStyle/>
          <a:p>
            <a:r>
              <a:rPr lang="en-GB" dirty="0" smtClean="0"/>
              <a:t>Magnetic coating(iron oxide) placed between 2 plastic strips(analogue tape/magnetic tape) and this is magnetised by the magnetic heads(transducers) of the tape machine. The tape stores a magnetic representation of the changes in electrical current.</a:t>
            </a:r>
            <a:endParaRPr lang="en-GB"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70483" y="5193841"/>
            <a:ext cx="2472117" cy="1583507"/>
          </a:xfrm>
          <a:prstGeom prst="rect">
            <a:avLst/>
          </a:prstGeom>
        </p:spPr>
      </p:pic>
    </p:spTree>
    <p:extLst>
      <p:ext uri="{BB962C8B-B14F-4D97-AF65-F5344CB8AC3E}">
        <p14:creationId xmlns:p14="http://schemas.microsoft.com/office/powerpoint/2010/main" val="115922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35842" r="-1"/>
          <a:stretch/>
        </p:blipFill>
        <p:spPr>
          <a:xfrm>
            <a:off x="2775584" y="1982567"/>
            <a:ext cx="3423146" cy="2711434"/>
          </a:xfrm>
        </p:spPr>
      </p:pic>
      <p:sp>
        <p:nvSpPr>
          <p:cNvPr id="5" name="TextBox 4"/>
          <p:cNvSpPr txBox="1"/>
          <p:nvPr/>
        </p:nvSpPr>
        <p:spPr>
          <a:xfrm>
            <a:off x="1508288" y="197963"/>
            <a:ext cx="2865748" cy="1231106"/>
          </a:xfrm>
          <a:prstGeom prst="rect">
            <a:avLst/>
          </a:prstGeom>
          <a:noFill/>
        </p:spPr>
        <p:txBody>
          <a:bodyPr wrap="square" rtlCol="0">
            <a:spAutoFit/>
          </a:bodyPr>
          <a:lstStyle/>
          <a:p>
            <a:r>
              <a:rPr lang="en-GB" sz="2000" dirty="0" smtClean="0">
                <a:solidFill>
                  <a:srgbClr val="FFC000"/>
                </a:solidFill>
                <a:latin typeface="Reprise Title" panose="02000000000000000000" pitchFamily="2" charset="0"/>
              </a:rPr>
              <a:t>Supply Reel</a:t>
            </a:r>
          </a:p>
          <a:p>
            <a:r>
              <a:rPr lang="en-US" dirty="0"/>
              <a:t>Storage depositary for tape that is ready to be recorded or played </a:t>
            </a:r>
            <a:endParaRPr lang="en-GB" dirty="0"/>
          </a:p>
        </p:txBody>
      </p:sp>
      <p:sp>
        <p:nvSpPr>
          <p:cNvPr id="6" name="TextBox 5"/>
          <p:cNvSpPr txBox="1"/>
          <p:nvPr/>
        </p:nvSpPr>
        <p:spPr>
          <a:xfrm>
            <a:off x="5769203" y="240102"/>
            <a:ext cx="2865748" cy="738664"/>
          </a:xfrm>
          <a:prstGeom prst="rect">
            <a:avLst/>
          </a:prstGeom>
          <a:noFill/>
        </p:spPr>
        <p:txBody>
          <a:bodyPr wrap="square" rtlCol="0">
            <a:spAutoFit/>
          </a:bodyPr>
          <a:lstStyle/>
          <a:p>
            <a:r>
              <a:rPr lang="en-US" sz="2400" dirty="0">
                <a:solidFill>
                  <a:srgbClr val="FFC000"/>
                </a:solidFill>
                <a:latin typeface="Reprise Title" panose="02000000000000000000" pitchFamily="2" charset="0"/>
              </a:rPr>
              <a:t>Take –up </a:t>
            </a:r>
            <a:r>
              <a:rPr lang="en-US" sz="2400" dirty="0" smtClean="0">
                <a:solidFill>
                  <a:srgbClr val="FFC000"/>
                </a:solidFill>
                <a:latin typeface="Reprise Title" panose="02000000000000000000" pitchFamily="2" charset="0"/>
              </a:rPr>
              <a:t>Reel</a:t>
            </a:r>
          </a:p>
          <a:p>
            <a:r>
              <a:rPr lang="en-US" dirty="0" smtClean="0"/>
              <a:t>Depositary for recorded tape</a:t>
            </a:r>
            <a:endParaRPr lang="en-GB" dirty="0"/>
          </a:p>
        </p:txBody>
      </p:sp>
      <p:sp>
        <p:nvSpPr>
          <p:cNvPr id="7" name="TextBox 6"/>
          <p:cNvSpPr txBox="1"/>
          <p:nvPr/>
        </p:nvSpPr>
        <p:spPr>
          <a:xfrm>
            <a:off x="-1" y="1522710"/>
            <a:ext cx="2262435" cy="954107"/>
          </a:xfrm>
          <a:prstGeom prst="rect">
            <a:avLst/>
          </a:prstGeom>
          <a:noFill/>
        </p:spPr>
        <p:txBody>
          <a:bodyPr wrap="square" rtlCol="0">
            <a:spAutoFit/>
          </a:bodyPr>
          <a:lstStyle/>
          <a:p>
            <a:r>
              <a:rPr lang="en-US" sz="2000" dirty="0" smtClean="0"/>
              <a:t>1.</a:t>
            </a:r>
            <a:r>
              <a:rPr lang="en-US" sz="2000" dirty="0" smtClean="0">
                <a:solidFill>
                  <a:srgbClr val="FFC000"/>
                </a:solidFill>
                <a:latin typeface="Reprise Title" panose="02000000000000000000" pitchFamily="2" charset="0"/>
              </a:rPr>
              <a:t>Tension Arm</a:t>
            </a:r>
          </a:p>
          <a:p>
            <a:r>
              <a:rPr lang="en-US" dirty="0"/>
              <a:t>Keeps the supply-reel tape taut</a:t>
            </a:r>
            <a:endParaRPr lang="en-GB" dirty="0"/>
          </a:p>
        </p:txBody>
      </p:sp>
      <p:sp>
        <p:nvSpPr>
          <p:cNvPr id="8" name="TextBox 7"/>
          <p:cNvSpPr txBox="1"/>
          <p:nvPr/>
        </p:nvSpPr>
        <p:spPr>
          <a:xfrm>
            <a:off x="0" y="2506502"/>
            <a:ext cx="2262435" cy="1231106"/>
          </a:xfrm>
          <a:prstGeom prst="rect">
            <a:avLst/>
          </a:prstGeom>
          <a:noFill/>
        </p:spPr>
        <p:txBody>
          <a:bodyPr wrap="square" rtlCol="0">
            <a:spAutoFit/>
          </a:bodyPr>
          <a:lstStyle/>
          <a:p>
            <a:r>
              <a:rPr lang="en-US" sz="2000" dirty="0"/>
              <a:t>2</a:t>
            </a:r>
            <a:r>
              <a:rPr lang="en-US" sz="2000" dirty="0" smtClean="0"/>
              <a:t>.</a:t>
            </a:r>
            <a:r>
              <a:rPr lang="en-US" sz="2000" dirty="0"/>
              <a:t> </a:t>
            </a:r>
            <a:r>
              <a:rPr lang="en-US" sz="2000" dirty="0">
                <a:solidFill>
                  <a:srgbClr val="FFC000"/>
                </a:solidFill>
                <a:latin typeface="Reprise Title" panose="02000000000000000000" pitchFamily="2" charset="0"/>
              </a:rPr>
              <a:t>Idle </a:t>
            </a:r>
            <a:r>
              <a:rPr lang="en-US" sz="2000" dirty="0" smtClean="0">
                <a:solidFill>
                  <a:srgbClr val="FFC000"/>
                </a:solidFill>
                <a:latin typeface="Reprise Title" panose="02000000000000000000" pitchFamily="2" charset="0"/>
              </a:rPr>
              <a:t>Roller</a:t>
            </a:r>
          </a:p>
          <a:p>
            <a:r>
              <a:rPr lang="en-US" dirty="0"/>
              <a:t>Positions the tape at the correct angle for the guide </a:t>
            </a:r>
            <a:endParaRPr lang="en-GB" dirty="0"/>
          </a:p>
        </p:txBody>
      </p:sp>
      <p:sp>
        <p:nvSpPr>
          <p:cNvPr id="9" name="TextBox 8"/>
          <p:cNvSpPr txBox="1"/>
          <p:nvPr/>
        </p:nvSpPr>
        <p:spPr>
          <a:xfrm>
            <a:off x="-5327" y="3783467"/>
            <a:ext cx="2262435" cy="954107"/>
          </a:xfrm>
          <a:prstGeom prst="rect">
            <a:avLst/>
          </a:prstGeom>
          <a:noFill/>
        </p:spPr>
        <p:txBody>
          <a:bodyPr wrap="square" rtlCol="0">
            <a:spAutoFit/>
          </a:bodyPr>
          <a:lstStyle/>
          <a:p>
            <a:r>
              <a:rPr lang="en-US" sz="2000" dirty="0" smtClean="0"/>
              <a:t>3.</a:t>
            </a:r>
            <a:r>
              <a:rPr lang="en-US" sz="2000" dirty="0"/>
              <a:t> </a:t>
            </a:r>
            <a:r>
              <a:rPr lang="en-US" sz="2000" dirty="0" smtClean="0">
                <a:solidFill>
                  <a:srgbClr val="FFC000"/>
                </a:solidFill>
                <a:latin typeface="Reprise Title" panose="02000000000000000000" pitchFamily="2" charset="0"/>
              </a:rPr>
              <a:t>Guide</a:t>
            </a:r>
          </a:p>
          <a:p>
            <a:r>
              <a:rPr lang="en-US" dirty="0"/>
              <a:t>Lines the tape up for the erase head</a:t>
            </a:r>
            <a:endParaRPr lang="en-GB" dirty="0"/>
          </a:p>
        </p:txBody>
      </p:sp>
      <p:sp>
        <p:nvSpPr>
          <p:cNvPr id="10" name="TextBox 9"/>
          <p:cNvSpPr txBox="1"/>
          <p:nvPr/>
        </p:nvSpPr>
        <p:spPr>
          <a:xfrm>
            <a:off x="113121" y="4768623"/>
            <a:ext cx="2262435" cy="954107"/>
          </a:xfrm>
          <a:prstGeom prst="rect">
            <a:avLst/>
          </a:prstGeom>
          <a:noFill/>
        </p:spPr>
        <p:txBody>
          <a:bodyPr wrap="square" rtlCol="0">
            <a:spAutoFit/>
          </a:bodyPr>
          <a:lstStyle/>
          <a:p>
            <a:r>
              <a:rPr lang="en-US" sz="2000" dirty="0" smtClean="0"/>
              <a:t>4.</a:t>
            </a:r>
            <a:r>
              <a:rPr lang="en-US" sz="2000" dirty="0" smtClean="0">
                <a:solidFill>
                  <a:srgbClr val="FFC000"/>
                </a:solidFill>
                <a:latin typeface="Reprise Title" panose="02000000000000000000" pitchFamily="2" charset="0"/>
              </a:rPr>
              <a:t>Erase head</a:t>
            </a:r>
          </a:p>
          <a:p>
            <a:r>
              <a:rPr lang="en-US" dirty="0"/>
              <a:t>Clears any previous magnetic changes </a:t>
            </a:r>
            <a:endParaRPr lang="en-GB" dirty="0"/>
          </a:p>
        </p:txBody>
      </p:sp>
      <p:sp>
        <p:nvSpPr>
          <p:cNvPr id="11" name="TextBox 10"/>
          <p:cNvSpPr txBox="1"/>
          <p:nvPr/>
        </p:nvSpPr>
        <p:spPr>
          <a:xfrm>
            <a:off x="867262" y="5992085"/>
            <a:ext cx="5618375" cy="954107"/>
          </a:xfrm>
          <a:prstGeom prst="rect">
            <a:avLst/>
          </a:prstGeom>
          <a:noFill/>
        </p:spPr>
        <p:txBody>
          <a:bodyPr wrap="square" rtlCol="0">
            <a:spAutoFit/>
          </a:bodyPr>
          <a:lstStyle/>
          <a:p>
            <a:r>
              <a:rPr lang="en-US" sz="2000" dirty="0" smtClean="0"/>
              <a:t>5.</a:t>
            </a:r>
            <a:r>
              <a:rPr lang="en-US" sz="2000" dirty="0" smtClean="0">
                <a:solidFill>
                  <a:srgbClr val="FFC000"/>
                </a:solidFill>
                <a:latin typeface="Reprise Title" panose="02000000000000000000" pitchFamily="2" charset="0"/>
              </a:rPr>
              <a:t>Tape lifters</a:t>
            </a:r>
          </a:p>
          <a:p>
            <a:r>
              <a:rPr lang="en-US" dirty="0" smtClean="0"/>
              <a:t>Raise the tape away from the tape heads(to prevent wear), only on fast forward and rewind</a:t>
            </a:r>
            <a:endParaRPr lang="en-GB" dirty="0"/>
          </a:p>
        </p:txBody>
      </p:sp>
      <p:sp>
        <p:nvSpPr>
          <p:cNvPr id="12" name="TextBox 11"/>
          <p:cNvSpPr txBox="1"/>
          <p:nvPr/>
        </p:nvSpPr>
        <p:spPr>
          <a:xfrm>
            <a:off x="2245632" y="4683633"/>
            <a:ext cx="3704733" cy="1107996"/>
          </a:xfrm>
          <a:prstGeom prst="rect">
            <a:avLst/>
          </a:prstGeom>
          <a:noFill/>
        </p:spPr>
        <p:txBody>
          <a:bodyPr wrap="square" rtlCol="0">
            <a:spAutoFit/>
          </a:bodyPr>
          <a:lstStyle/>
          <a:p>
            <a:r>
              <a:rPr lang="en-US" sz="2000" dirty="0" smtClean="0"/>
              <a:t>6.</a:t>
            </a:r>
            <a:r>
              <a:rPr lang="en-US" sz="2000" dirty="0" smtClean="0">
                <a:solidFill>
                  <a:srgbClr val="FFC000"/>
                </a:solidFill>
                <a:latin typeface="Reprise Title" panose="02000000000000000000" pitchFamily="2" charset="0"/>
              </a:rPr>
              <a:t>Record head </a:t>
            </a:r>
          </a:p>
          <a:p>
            <a:r>
              <a:rPr lang="en-US" sz="1400" dirty="0"/>
              <a:t>Realigns the magnetic data on the tape to match the analogue(electronic voltage changes) signal that receives or writes the analogue material to tape</a:t>
            </a:r>
            <a:r>
              <a:rPr lang="en-US" dirty="0"/>
              <a:t>.</a:t>
            </a:r>
            <a:endParaRPr lang="en-GB" dirty="0"/>
          </a:p>
        </p:txBody>
      </p:sp>
      <p:sp>
        <p:nvSpPr>
          <p:cNvPr id="13" name="TextBox 12"/>
          <p:cNvSpPr txBox="1"/>
          <p:nvPr/>
        </p:nvSpPr>
        <p:spPr>
          <a:xfrm>
            <a:off x="5854046" y="4694001"/>
            <a:ext cx="3214538" cy="1046440"/>
          </a:xfrm>
          <a:prstGeom prst="rect">
            <a:avLst/>
          </a:prstGeom>
          <a:noFill/>
        </p:spPr>
        <p:txBody>
          <a:bodyPr wrap="square" rtlCol="0">
            <a:spAutoFit/>
          </a:bodyPr>
          <a:lstStyle/>
          <a:p>
            <a:r>
              <a:rPr lang="en-US" sz="2000" dirty="0" smtClean="0"/>
              <a:t>7.</a:t>
            </a:r>
            <a:r>
              <a:rPr lang="en-US" sz="2000" dirty="0" smtClean="0">
                <a:solidFill>
                  <a:srgbClr val="FFC000"/>
                </a:solidFill>
                <a:latin typeface="Reprise Title" panose="02000000000000000000" pitchFamily="2" charset="0"/>
              </a:rPr>
              <a:t>Play head</a:t>
            </a:r>
          </a:p>
          <a:p>
            <a:r>
              <a:rPr lang="en-US" sz="1400" dirty="0"/>
              <a:t>Reads the magnetic changes on the tape and converts them back to tape recorder circuitry as changes in electronic voltages </a:t>
            </a:r>
            <a:endParaRPr lang="en-GB" sz="1400" dirty="0"/>
          </a:p>
        </p:txBody>
      </p:sp>
      <p:sp>
        <p:nvSpPr>
          <p:cNvPr id="14" name="TextBox 13"/>
          <p:cNvSpPr txBox="1"/>
          <p:nvPr/>
        </p:nvSpPr>
        <p:spPr>
          <a:xfrm>
            <a:off x="6655321" y="3218571"/>
            <a:ext cx="2262435" cy="1231106"/>
          </a:xfrm>
          <a:prstGeom prst="rect">
            <a:avLst/>
          </a:prstGeom>
          <a:noFill/>
        </p:spPr>
        <p:txBody>
          <a:bodyPr wrap="square" rtlCol="0">
            <a:spAutoFit/>
          </a:bodyPr>
          <a:lstStyle/>
          <a:p>
            <a:r>
              <a:rPr lang="en-US" sz="2000" dirty="0" smtClean="0"/>
              <a:t>8.</a:t>
            </a:r>
            <a:r>
              <a:rPr lang="en-US" sz="2000" dirty="0"/>
              <a:t> </a:t>
            </a:r>
            <a:r>
              <a:rPr lang="en-US" sz="2000" dirty="0" smtClean="0">
                <a:solidFill>
                  <a:srgbClr val="FFC000"/>
                </a:solidFill>
                <a:latin typeface="Reprise Title" panose="02000000000000000000" pitchFamily="2" charset="0"/>
              </a:rPr>
              <a:t>Capstan</a:t>
            </a:r>
          </a:p>
          <a:p>
            <a:r>
              <a:rPr lang="en-US" dirty="0"/>
              <a:t>Controls the speed of the tape past the tape record and play heads </a:t>
            </a:r>
            <a:endParaRPr lang="en-GB" dirty="0"/>
          </a:p>
        </p:txBody>
      </p:sp>
      <p:sp>
        <p:nvSpPr>
          <p:cNvPr id="15" name="TextBox 14"/>
          <p:cNvSpPr txBox="1"/>
          <p:nvPr/>
        </p:nvSpPr>
        <p:spPr>
          <a:xfrm>
            <a:off x="6711883" y="1315474"/>
            <a:ext cx="2262435" cy="1785104"/>
          </a:xfrm>
          <a:prstGeom prst="rect">
            <a:avLst/>
          </a:prstGeom>
          <a:noFill/>
        </p:spPr>
        <p:txBody>
          <a:bodyPr wrap="square" rtlCol="0">
            <a:spAutoFit/>
          </a:bodyPr>
          <a:lstStyle/>
          <a:p>
            <a:r>
              <a:rPr lang="en-US" sz="2000" dirty="0" smtClean="0"/>
              <a:t>9.</a:t>
            </a:r>
            <a:r>
              <a:rPr lang="en-US" sz="2000" dirty="0"/>
              <a:t> </a:t>
            </a:r>
            <a:r>
              <a:rPr lang="en-US" sz="2000" dirty="0">
                <a:solidFill>
                  <a:srgbClr val="FFC000"/>
                </a:solidFill>
                <a:latin typeface="Reprise Title" panose="02000000000000000000" pitchFamily="2" charset="0"/>
              </a:rPr>
              <a:t>Pinch </a:t>
            </a:r>
            <a:r>
              <a:rPr lang="en-US" sz="2000" dirty="0" smtClean="0">
                <a:solidFill>
                  <a:srgbClr val="FFC000"/>
                </a:solidFill>
                <a:latin typeface="Reprise Title" panose="02000000000000000000" pitchFamily="2" charset="0"/>
              </a:rPr>
              <a:t>Roller</a:t>
            </a:r>
          </a:p>
          <a:p>
            <a:r>
              <a:rPr lang="en-US" dirty="0"/>
              <a:t>Forces the tape against the capstan to achieve even grip by the capstan and therefore even tape speed</a:t>
            </a:r>
            <a:endParaRPr lang="en-GB" dirty="0"/>
          </a:p>
        </p:txBody>
      </p:sp>
      <p:sp>
        <p:nvSpPr>
          <p:cNvPr id="16" name="TextBox 15"/>
          <p:cNvSpPr txBox="1"/>
          <p:nvPr/>
        </p:nvSpPr>
        <p:spPr>
          <a:xfrm>
            <a:off x="2662464" y="1147765"/>
            <a:ext cx="3423146" cy="830997"/>
          </a:xfrm>
          <a:prstGeom prst="rect">
            <a:avLst/>
          </a:prstGeom>
          <a:noFill/>
        </p:spPr>
        <p:txBody>
          <a:bodyPr wrap="square" rtlCol="0">
            <a:spAutoFit/>
          </a:bodyPr>
          <a:lstStyle/>
          <a:p>
            <a:pPr algn="ctr"/>
            <a:r>
              <a:rPr lang="en-GB" sz="2400" dirty="0" smtClean="0">
                <a:solidFill>
                  <a:schemeClr val="tx2">
                    <a:lumMod val="40000"/>
                    <a:lumOff val="60000"/>
                  </a:schemeClr>
                </a:solidFill>
                <a:latin typeface="Reprise Title" panose="02000000000000000000" pitchFamily="2" charset="0"/>
              </a:rPr>
              <a:t>Parts of the Tape Machine</a:t>
            </a:r>
            <a:endParaRPr lang="en-GB" sz="2400" dirty="0">
              <a:solidFill>
                <a:schemeClr val="tx2">
                  <a:lumMod val="40000"/>
                  <a:lumOff val="60000"/>
                </a:schemeClr>
              </a:solidFill>
              <a:latin typeface="Reprise Title" panose="02000000000000000000" pitchFamily="2" charset="0"/>
            </a:endParaRPr>
          </a:p>
        </p:txBody>
      </p:sp>
    </p:spTree>
    <p:extLst>
      <p:ext uri="{BB962C8B-B14F-4D97-AF65-F5344CB8AC3E}">
        <p14:creationId xmlns:p14="http://schemas.microsoft.com/office/powerpoint/2010/main" val="397375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0337" y="1377108"/>
            <a:ext cx="3881069" cy="4439798"/>
          </a:xfrm>
        </p:spPr>
        <p:txBody>
          <a:bodyPr>
            <a:normAutofit fontScale="77500" lnSpcReduction="20000"/>
          </a:bodyPr>
          <a:lstStyle/>
          <a:p>
            <a:pPr marL="0" indent="0">
              <a:buNone/>
            </a:pPr>
            <a:r>
              <a:rPr lang="en-US" sz="3300" dirty="0" smtClean="0">
                <a:solidFill>
                  <a:srgbClr val="FFC000"/>
                </a:solidFill>
                <a:latin typeface="Reprise Title" panose="02000000000000000000" pitchFamily="2" charset="0"/>
              </a:rPr>
              <a:t>IPS </a:t>
            </a:r>
            <a:r>
              <a:rPr lang="en-US" sz="3300" dirty="0" smtClean="0">
                <a:solidFill>
                  <a:srgbClr val="FFC000"/>
                </a:solidFill>
              </a:rPr>
              <a:t>(Inches per second)</a:t>
            </a:r>
          </a:p>
          <a:p>
            <a:pPr marL="0" indent="0">
              <a:buNone/>
            </a:pPr>
            <a:r>
              <a:rPr lang="en-US" sz="2100" dirty="0"/>
              <a:t>The measurement by which the speed of the tape recorder is set</a:t>
            </a:r>
            <a:r>
              <a:rPr lang="en-US" sz="2100" dirty="0" smtClean="0"/>
              <a:t>.</a:t>
            </a:r>
          </a:p>
          <a:p>
            <a:pPr marL="0" indent="0">
              <a:buNone/>
            </a:pPr>
            <a:endParaRPr lang="en-US" sz="2100" dirty="0"/>
          </a:p>
          <a:p>
            <a:pPr marL="0" indent="0">
              <a:buNone/>
            </a:pPr>
            <a:r>
              <a:rPr lang="en-US" sz="2100" dirty="0" smtClean="0"/>
              <a:t>The speed of the a tape recorder is controlled by the capstan, which turns at a constant speed. The speed of the tape recorder is set and measured by IPS. A typical open reel tape machine runs at </a:t>
            </a:r>
            <a:r>
              <a:rPr lang="en-US" sz="2100" dirty="0" smtClean="0">
                <a:solidFill>
                  <a:srgbClr val="FFC000"/>
                </a:solidFill>
              </a:rPr>
              <a:t>30 IPS, 15 IPS, 7 ½ IPS or 3 ¾ IPS</a:t>
            </a:r>
            <a:r>
              <a:rPr lang="en-US" sz="2100" dirty="0" smtClean="0"/>
              <a:t>( compact cassette tapes run at 1 7/8 inches). The faster the speed, the higher the quality of high frequency presence in a recording and the lower the background noise.</a:t>
            </a:r>
          </a:p>
          <a:p>
            <a:pPr marL="0" indent="0">
              <a:buNone/>
            </a:pPr>
            <a:r>
              <a:rPr lang="en-US" sz="2100" dirty="0" smtClean="0"/>
              <a:t>Tape width, tape properties, binder formulation and thickness are other factors that affect quality</a:t>
            </a:r>
            <a:endParaRPr lang="en-GB" sz="2100" dirty="0"/>
          </a:p>
          <a:p>
            <a:pPr marL="0" indent="0">
              <a:buNone/>
            </a:pPr>
            <a:endParaRPr lang="en-GB" dirty="0"/>
          </a:p>
        </p:txBody>
      </p:sp>
      <p:sp>
        <p:nvSpPr>
          <p:cNvPr id="4" name="Content Placeholder 2"/>
          <p:cNvSpPr txBox="1">
            <a:spLocks/>
          </p:cNvSpPr>
          <p:nvPr/>
        </p:nvSpPr>
        <p:spPr>
          <a:xfrm>
            <a:off x="4719685" y="1600199"/>
            <a:ext cx="3717303" cy="362224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US" sz="3300" dirty="0" smtClean="0">
                <a:solidFill>
                  <a:srgbClr val="FFC000"/>
                </a:solidFill>
                <a:latin typeface="Reprise Title" panose="02000000000000000000" pitchFamily="2" charset="0"/>
              </a:rPr>
              <a:t>Track count</a:t>
            </a:r>
            <a:endParaRPr lang="en-US" sz="3300" dirty="0" smtClean="0">
              <a:solidFill>
                <a:srgbClr val="FFC000"/>
              </a:solidFill>
            </a:endParaRPr>
          </a:p>
          <a:p>
            <a:pPr marL="0" indent="0">
              <a:buFont typeface="Arial" pitchFamily="34" charset="0"/>
              <a:buNone/>
            </a:pPr>
            <a:r>
              <a:rPr lang="en-GB" dirty="0" smtClean="0"/>
              <a:t>The number of tracks that can be recorded onto tape is dependent on the </a:t>
            </a:r>
            <a:r>
              <a:rPr lang="en-GB" dirty="0" smtClean="0">
                <a:solidFill>
                  <a:srgbClr val="FFC000"/>
                </a:solidFill>
              </a:rPr>
              <a:t>width of the tape</a:t>
            </a:r>
            <a:r>
              <a:rPr lang="en-GB" dirty="0" smtClean="0"/>
              <a:t> and the </a:t>
            </a:r>
            <a:r>
              <a:rPr lang="en-GB" dirty="0" smtClean="0">
                <a:solidFill>
                  <a:srgbClr val="FFC000"/>
                </a:solidFill>
              </a:rPr>
              <a:t>number of record heads</a:t>
            </a:r>
            <a:r>
              <a:rPr lang="en-GB" dirty="0" smtClean="0"/>
              <a:t> on a tape machine.</a:t>
            </a:r>
          </a:p>
          <a:p>
            <a:pPr marL="0" indent="0">
              <a:buFont typeface="Arial" pitchFamily="34" charset="0"/>
              <a:buNone/>
            </a:pPr>
            <a:endParaRPr lang="en-GB" dirty="0"/>
          </a:p>
          <a:p>
            <a:pPr marL="0" indent="0">
              <a:buFont typeface="Arial" pitchFamily="34" charset="0"/>
              <a:buNone/>
            </a:pPr>
            <a:r>
              <a:rPr lang="en-GB" sz="2200" dirty="0" smtClean="0"/>
              <a:t>Standard tape widths:</a:t>
            </a:r>
          </a:p>
          <a:p>
            <a:pPr marL="0" indent="0">
              <a:buFont typeface="Arial" pitchFamily="34" charset="0"/>
              <a:buNone/>
            </a:pPr>
            <a:r>
              <a:rPr lang="en-GB" sz="2200" dirty="0" smtClean="0"/>
              <a:t>2 inch tape 16-24 tracks</a:t>
            </a:r>
          </a:p>
          <a:p>
            <a:pPr marL="0" indent="0">
              <a:buFont typeface="Arial" pitchFamily="34" charset="0"/>
              <a:buNone/>
            </a:pPr>
            <a:r>
              <a:rPr lang="en-GB" sz="2200" dirty="0" smtClean="0"/>
              <a:t>1 inch 4-16tracks</a:t>
            </a:r>
            <a:endParaRPr lang="en-GB" sz="2200" dirty="0"/>
          </a:p>
          <a:p>
            <a:pPr marL="0" indent="0">
              <a:buFont typeface="Arial" pitchFamily="34" charset="0"/>
              <a:buNone/>
            </a:pPr>
            <a:r>
              <a:rPr lang="en-GB" sz="2200" dirty="0" smtClean="0"/>
              <a:t>½ inch 2-16tracks</a:t>
            </a:r>
          </a:p>
          <a:p>
            <a:pPr marL="0" indent="0">
              <a:buFont typeface="Arial" pitchFamily="34" charset="0"/>
              <a:buNone/>
            </a:pPr>
            <a:r>
              <a:rPr lang="en-GB" sz="2200" dirty="0" smtClean="0"/>
              <a:t>¼ 2-8 tracks</a:t>
            </a:r>
          </a:p>
          <a:p>
            <a:pPr marL="0" indent="0">
              <a:buFont typeface="Arial" pitchFamily="34" charset="0"/>
              <a:buNone/>
            </a:pPr>
            <a:endParaRPr lang="en-GB" dirty="0" smtClean="0"/>
          </a:p>
          <a:p>
            <a:pPr marL="0" indent="0">
              <a:buFont typeface="Arial" pitchFamily="34" charset="0"/>
              <a:buNone/>
            </a:pPr>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6018" y="5465190"/>
            <a:ext cx="1222737" cy="12227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37035" y="5313846"/>
            <a:ext cx="1400680" cy="140068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35170" y="5287247"/>
            <a:ext cx="1481769" cy="1481769"/>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val="0"/>
              </a:ext>
            </a:extLst>
          </a:blip>
          <a:srcRect l="16145" t="29384" r="15784" b="32705"/>
          <a:stretch/>
        </p:blipFill>
        <p:spPr>
          <a:xfrm>
            <a:off x="7064" y="0"/>
            <a:ext cx="3888954" cy="1218310"/>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val="0"/>
              </a:ext>
            </a:extLst>
          </a:blip>
          <a:srcRect r="18990"/>
          <a:stretch/>
        </p:blipFill>
        <p:spPr>
          <a:xfrm>
            <a:off x="4826653" y="0"/>
            <a:ext cx="4441929" cy="1357457"/>
          </a:xfrm>
          <a:prstGeom prst="rect">
            <a:avLst/>
          </a:prstGeom>
        </p:spPr>
      </p:pic>
    </p:spTree>
    <p:extLst>
      <p:ext uri="{BB962C8B-B14F-4D97-AF65-F5344CB8AC3E}">
        <p14:creationId xmlns:p14="http://schemas.microsoft.com/office/powerpoint/2010/main" val="2272208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811571" cy="922566"/>
          </a:xfrm>
        </p:spPr>
        <p:txBody>
          <a:bodyPr/>
          <a:lstStyle/>
          <a:p>
            <a:r>
              <a:rPr lang="en-GB" dirty="0" smtClean="0">
                <a:solidFill>
                  <a:srgbClr val="FFC000"/>
                </a:solidFill>
                <a:latin typeface="Reprise Stamp" panose="02000000000000000000" pitchFamily="2" charset="0"/>
              </a:rPr>
              <a:t>WOW and Flutter </a:t>
            </a:r>
            <a:endParaRPr lang="en-GB" dirty="0">
              <a:solidFill>
                <a:srgbClr val="FFC000"/>
              </a:solidFill>
              <a:latin typeface="Reprise Stamp" panose="02000000000000000000" pitchFamily="2" charset="0"/>
            </a:endParaRPr>
          </a:p>
        </p:txBody>
      </p:sp>
      <p:sp>
        <p:nvSpPr>
          <p:cNvPr id="3" name="Content Placeholder 2"/>
          <p:cNvSpPr>
            <a:spLocks noGrp="1"/>
          </p:cNvSpPr>
          <p:nvPr>
            <p:ph sz="quarter" idx="13"/>
          </p:nvPr>
        </p:nvSpPr>
        <p:spPr>
          <a:xfrm>
            <a:off x="609600" y="1298542"/>
            <a:ext cx="4075522" cy="2425045"/>
          </a:xfrm>
        </p:spPr>
        <p:txBody>
          <a:bodyPr>
            <a:normAutofit fontScale="92500" lnSpcReduction="10000"/>
          </a:bodyPr>
          <a:lstStyle/>
          <a:p>
            <a:pPr marL="0" indent="0">
              <a:buNone/>
            </a:pPr>
            <a:r>
              <a:rPr lang="en-GB" dirty="0" smtClean="0"/>
              <a:t>If the capstan turns unevenly on its axis or if the motor varies in speed, wow and flutter will be introduced to the recording. The effect of wow and flutter is a change in pitch for all recorded music on that part of the tape.  Cheap tape recorders introduce wow and flutter during recordings, however, better quality tape machines that are not serviced regular suffer from the same issue.</a:t>
            </a:r>
          </a:p>
          <a:p>
            <a:pPr marL="0" indent="0">
              <a:buNone/>
            </a:pPr>
            <a:r>
              <a:rPr lang="en-GB" dirty="0">
                <a:hlinkClick r:id="rId2"/>
              </a:rPr>
              <a:t>https://</a:t>
            </a:r>
            <a:r>
              <a:rPr lang="en-GB" dirty="0" smtClean="0">
                <a:hlinkClick r:id="rId2"/>
              </a:rPr>
              <a:t>www.youtube.com/watch?v=kubz3eSOOVM</a:t>
            </a:r>
            <a:r>
              <a:rPr lang="en-GB" dirty="0" smtClean="0"/>
              <a:t> </a:t>
            </a:r>
          </a:p>
        </p:txBody>
      </p:sp>
      <p:sp>
        <p:nvSpPr>
          <p:cNvPr id="4" name="Content Placeholder 2"/>
          <p:cNvSpPr txBox="1">
            <a:spLocks/>
          </p:cNvSpPr>
          <p:nvPr/>
        </p:nvSpPr>
        <p:spPr>
          <a:xfrm>
            <a:off x="4813954" y="3617537"/>
            <a:ext cx="4075522" cy="163319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r>
              <a:rPr lang="en-US" dirty="0"/>
              <a:t>The overload of magnetic tape due to an input signal that is too loud passing from the record head to the tape. Mild saturation often results in a rich warm sound and is associated with the best quality recording</a:t>
            </a:r>
            <a:r>
              <a:rPr lang="en-US" dirty="0" smtClean="0"/>
              <a:t>.</a:t>
            </a:r>
          </a:p>
          <a:p>
            <a:pPr marL="0" indent="0">
              <a:buNone/>
            </a:pPr>
            <a:r>
              <a:rPr lang="en-GB" dirty="0">
                <a:hlinkClick r:id="rId3"/>
              </a:rPr>
              <a:t>https://</a:t>
            </a:r>
            <a:r>
              <a:rPr lang="en-GB" dirty="0" smtClean="0">
                <a:hlinkClick r:id="rId3"/>
              </a:rPr>
              <a:t>www.youtube.com/watch?v=Fx9PY7AZL7M</a:t>
            </a:r>
            <a:r>
              <a:rPr lang="en-GB" dirty="0" smtClean="0"/>
              <a:t> </a:t>
            </a:r>
          </a:p>
        </p:txBody>
      </p:sp>
      <p:sp>
        <p:nvSpPr>
          <p:cNvPr id="5" name="Title 1"/>
          <p:cNvSpPr txBox="1">
            <a:spLocks/>
          </p:cNvSpPr>
          <p:nvPr/>
        </p:nvSpPr>
        <p:spPr>
          <a:xfrm>
            <a:off x="4945929" y="2603058"/>
            <a:ext cx="3811571" cy="92256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solidFill>
                  <a:srgbClr val="FFC000"/>
                </a:solidFill>
                <a:latin typeface="Reprise Stamp" panose="02000000000000000000" pitchFamily="2" charset="0"/>
              </a:rPr>
              <a:t>Tape saturation</a:t>
            </a:r>
            <a:endParaRPr lang="en-GB" dirty="0">
              <a:solidFill>
                <a:srgbClr val="FFC000"/>
              </a:solidFill>
              <a:latin typeface="Reprise Stamp" panose="02000000000000000000" pitchFamily="2" charset="0"/>
            </a:endParaRPr>
          </a:p>
        </p:txBody>
      </p:sp>
      <p:sp>
        <p:nvSpPr>
          <p:cNvPr id="6" name="Title 1"/>
          <p:cNvSpPr txBox="1">
            <a:spLocks/>
          </p:cNvSpPr>
          <p:nvPr/>
        </p:nvSpPr>
        <p:spPr>
          <a:xfrm>
            <a:off x="439917" y="3915659"/>
            <a:ext cx="2557807" cy="50904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solidFill>
                  <a:srgbClr val="FFC000"/>
                </a:solidFill>
                <a:latin typeface="Reprise Stamp" panose="02000000000000000000" pitchFamily="2" charset="0"/>
              </a:rPr>
              <a:t>bias</a:t>
            </a:r>
            <a:endParaRPr lang="en-GB" sz="2400" dirty="0">
              <a:solidFill>
                <a:srgbClr val="FFC000"/>
              </a:solidFill>
              <a:latin typeface="Reprise Stamp" panose="02000000000000000000" pitchFamily="2" charset="0"/>
            </a:endParaRPr>
          </a:p>
        </p:txBody>
      </p:sp>
      <p:sp>
        <p:nvSpPr>
          <p:cNvPr id="7" name="Content Placeholder 2"/>
          <p:cNvSpPr txBox="1">
            <a:spLocks/>
          </p:cNvSpPr>
          <p:nvPr/>
        </p:nvSpPr>
        <p:spPr>
          <a:xfrm>
            <a:off x="331508" y="4503656"/>
            <a:ext cx="4212212" cy="12089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r>
              <a:rPr lang="en-GB" dirty="0"/>
              <a:t>A high frequency (typically between 150kHz and 280kHz depending on recorder type and model) signal that is added to the record signal to compensate for the irregularities in the ability of tape to hold flux uniformly.</a:t>
            </a:r>
            <a:endParaRPr lang="en-GB" dirty="0" smtClean="0"/>
          </a:p>
        </p:txBody>
      </p:sp>
      <p:sp>
        <p:nvSpPr>
          <p:cNvPr id="8" name="Title 1"/>
          <p:cNvSpPr txBox="1">
            <a:spLocks/>
          </p:cNvSpPr>
          <p:nvPr/>
        </p:nvSpPr>
        <p:spPr>
          <a:xfrm>
            <a:off x="4813954" y="179739"/>
            <a:ext cx="1860223" cy="50904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rgbClr val="00B0F0"/>
                </a:solidFill>
                <a:latin typeface="Reprise Stamp" panose="02000000000000000000" pitchFamily="2" charset="0"/>
              </a:rPr>
              <a:t>Zenith</a:t>
            </a:r>
            <a:endParaRPr lang="en-GB" sz="2400" dirty="0">
              <a:solidFill>
                <a:srgbClr val="00B0F0"/>
              </a:solidFill>
              <a:latin typeface="Reprise Stamp" panose="02000000000000000000" pitchFamily="2" charset="0"/>
            </a:endParaRPr>
          </a:p>
        </p:txBody>
      </p:sp>
      <p:sp>
        <p:nvSpPr>
          <p:cNvPr id="9" name="Content Placeholder 2"/>
          <p:cNvSpPr txBox="1">
            <a:spLocks/>
          </p:cNvSpPr>
          <p:nvPr/>
        </p:nvSpPr>
        <p:spPr>
          <a:xfrm>
            <a:off x="4813955" y="742993"/>
            <a:ext cx="2359843" cy="101039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r>
              <a:rPr lang="en-US" dirty="0"/>
              <a:t>Is a head adjustment to ensure that the head does not lean forward or backwards, but matches the vertical orientation of the tape.</a:t>
            </a:r>
            <a:endParaRPr lang="en-GB" dirty="0"/>
          </a:p>
        </p:txBody>
      </p:sp>
      <p:sp>
        <p:nvSpPr>
          <p:cNvPr id="10" name="Title 1"/>
          <p:cNvSpPr txBox="1">
            <a:spLocks/>
          </p:cNvSpPr>
          <p:nvPr/>
        </p:nvSpPr>
        <p:spPr>
          <a:xfrm>
            <a:off x="6674177" y="1498862"/>
            <a:ext cx="1860223" cy="50904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rgbClr val="00B0F0"/>
                </a:solidFill>
                <a:latin typeface="Reprise Stamp" panose="02000000000000000000" pitchFamily="2" charset="0"/>
              </a:rPr>
              <a:t>Azimuth</a:t>
            </a:r>
            <a:endParaRPr lang="en-GB" sz="2400" dirty="0">
              <a:solidFill>
                <a:srgbClr val="00B0F0"/>
              </a:solidFill>
              <a:latin typeface="Reprise Stamp" panose="02000000000000000000" pitchFamily="2" charset="0"/>
            </a:endParaRPr>
          </a:p>
        </p:txBody>
      </p:sp>
      <p:sp>
        <p:nvSpPr>
          <p:cNvPr id="11" name="Content Placeholder 2"/>
          <p:cNvSpPr txBox="1">
            <a:spLocks/>
          </p:cNvSpPr>
          <p:nvPr/>
        </p:nvSpPr>
        <p:spPr>
          <a:xfrm>
            <a:off x="6674178" y="2062116"/>
            <a:ext cx="2359843" cy="101039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r>
              <a:rPr lang="en-US" dirty="0"/>
              <a:t>Is the angle of the head gap relative to the tape, and should be exactly perpendicular.</a:t>
            </a:r>
            <a:endParaRPr lang="en-GB" dirty="0"/>
          </a:p>
        </p:txBody>
      </p:sp>
    </p:spTree>
    <p:extLst>
      <p:ext uri="{BB962C8B-B14F-4D97-AF65-F5344CB8AC3E}">
        <p14:creationId xmlns:p14="http://schemas.microsoft.com/office/powerpoint/2010/main" val="86401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4800600" y="2209799"/>
            <a:ext cx="3230696" cy="4157949"/>
          </a:xfrm>
        </p:spPr>
        <p:txBody>
          <a:bodyPr>
            <a:normAutofit/>
          </a:bodyPr>
          <a:lstStyle/>
          <a:p>
            <a:r>
              <a:rPr lang="en-GB" sz="2400" dirty="0"/>
              <a:t>List the benefits of the </a:t>
            </a:r>
            <a:r>
              <a:rPr lang="en-GB" sz="2400" dirty="0" smtClean="0"/>
              <a:t>software plug-ins</a:t>
            </a:r>
          </a:p>
          <a:p>
            <a:r>
              <a:rPr lang="en-GB" sz="2400" dirty="0"/>
              <a:t>Justify </a:t>
            </a:r>
            <a:r>
              <a:rPr lang="en-GB" sz="2400" dirty="0" smtClean="0"/>
              <a:t>why software plug-ins and digital emulations are better than the original hardware units.</a:t>
            </a:r>
            <a:endParaRPr lang="en-GB" sz="2400" dirty="0"/>
          </a:p>
          <a:p>
            <a:endParaRPr lang="en-GB" dirty="0"/>
          </a:p>
        </p:txBody>
      </p:sp>
      <p:sp>
        <p:nvSpPr>
          <p:cNvPr id="3" name="Content Placeholder 2"/>
          <p:cNvSpPr>
            <a:spLocks noGrp="1"/>
          </p:cNvSpPr>
          <p:nvPr>
            <p:ph sz="quarter" idx="13"/>
          </p:nvPr>
        </p:nvSpPr>
        <p:spPr>
          <a:xfrm>
            <a:off x="554056" y="801917"/>
            <a:ext cx="7578687" cy="930007"/>
          </a:xfrm>
        </p:spPr>
        <p:txBody>
          <a:bodyPr/>
          <a:lstStyle/>
          <a:p>
            <a:pPr marL="0" indent="0">
              <a:buNone/>
            </a:pPr>
            <a:r>
              <a:rPr lang="en-GB" dirty="0" smtClean="0"/>
              <a:t>UAD develop the </a:t>
            </a:r>
            <a:r>
              <a:rPr lang="en-GB" dirty="0" err="1" smtClean="0"/>
              <a:t>Studer</a:t>
            </a:r>
            <a:r>
              <a:rPr lang="en-GB" dirty="0" smtClean="0"/>
              <a:t> A800 and the AMPEX ATR-102 plug-in to emulate the legendary tape machines.</a:t>
            </a:r>
            <a:endParaRPr lang="en-GB" dirty="0"/>
          </a:p>
        </p:txBody>
      </p:sp>
      <p:sp>
        <p:nvSpPr>
          <p:cNvPr id="2" name="Title 1"/>
          <p:cNvSpPr>
            <a:spLocks noGrp="1"/>
          </p:cNvSpPr>
          <p:nvPr>
            <p:ph type="title"/>
          </p:nvPr>
        </p:nvSpPr>
        <p:spPr>
          <a:xfrm>
            <a:off x="554058" y="477836"/>
            <a:ext cx="7924800" cy="1143000"/>
          </a:xfrm>
        </p:spPr>
        <p:txBody>
          <a:bodyPr/>
          <a:lstStyle/>
          <a:p>
            <a:r>
              <a:rPr lang="en-GB" dirty="0" smtClean="0"/>
              <a:t>Group task: </a:t>
            </a:r>
            <a:br>
              <a:rPr lang="en-GB" dirty="0" smtClean="0"/>
            </a:br>
            <a:r>
              <a:rPr lang="en-GB" dirty="0" smtClean="0"/>
              <a:t>Hardware vs software</a:t>
            </a:r>
            <a:br>
              <a:rPr lang="en-GB" dirty="0" smtClean="0"/>
            </a:br>
            <a:r>
              <a:rPr lang="en-GB" dirty="0" smtClean="0"/>
              <a:t/>
            </a:r>
            <a:br>
              <a:rPr lang="en-GB" dirty="0" smtClean="0"/>
            </a:br>
            <a:r>
              <a:rPr lang="en-GB" sz="1400" dirty="0">
                <a:hlinkClick r:id="rId2"/>
              </a:rPr>
              <a:t>https://</a:t>
            </a:r>
            <a:r>
              <a:rPr lang="en-GB" sz="1400" dirty="0" smtClean="0">
                <a:hlinkClick r:id="rId2"/>
              </a:rPr>
              <a:t>www.youtube.com/watch?v=qNkCWJbFDRU</a:t>
            </a:r>
            <a:r>
              <a:rPr lang="en-GB" sz="1400" dirty="0" smtClean="0"/>
              <a:t> </a:t>
            </a:r>
            <a:endParaRPr lang="en-GB" sz="1400" dirty="0"/>
          </a:p>
        </p:txBody>
      </p:sp>
      <p:sp>
        <p:nvSpPr>
          <p:cNvPr id="4" name="Text Placeholder 3"/>
          <p:cNvSpPr>
            <a:spLocks noGrp="1"/>
          </p:cNvSpPr>
          <p:nvPr>
            <p:ph type="body" idx="1"/>
          </p:nvPr>
        </p:nvSpPr>
        <p:spPr/>
        <p:txBody>
          <a:bodyPr>
            <a:normAutofit/>
          </a:bodyPr>
          <a:lstStyle/>
          <a:p>
            <a:r>
              <a:rPr lang="en-GB" sz="2400" dirty="0" smtClean="0"/>
              <a:t>Group 1-Hardware</a:t>
            </a:r>
            <a:endParaRPr lang="en-GB" sz="2400" dirty="0"/>
          </a:p>
        </p:txBody>
      </p:sp>
      <p:sp>
        <p:nvSpPr>
          <p:cNvPr id="5" name="Text Placeholder 4"/>
          <p:cNvSpPr>
            <a:spLocks noGrp="1"/>
          </p:cNvSpPr>
          <p:nvPr>
            <p:ph type="body" sz="quarter" idx="3"/>
          </p:nvPr>
        </p:nvSpPr>
        <p:spPr>
          <a:xfrm>
            <a:off x="4800600" y="1454227"/>
            <a:ext cx="3733800" cy="720647"/>
          </a:xfrm>
        </p:spPr>
        <p:txBody>
          <a:bodyPr>
            <a:normAutofit/>
          </a:bodyPr>
          <a:lstStyle/>
          <a:p>
            <a:r>
              <a:rPr lang="en-GB" sz="3200" dirty="0" smtClean="0"/>
              <a:t>Group 2-Software</a:t>
            </a:r>
            <a:endParaRPr lang="en-GB" sz="3200" dirty="0"/>
          </a:p>
        </p:txBody>
      </p:sp>
      <p:sp>
        <p:nvSpPr>
          <p:cNvPr id="7" name="Content Placeholder 5"/>
          <p:cNvSpPr txBox="1">
            <a:spLocks/>
          </p:cNvSpPr>
          <p:nvPr/>
        </p:nvSpPr>
        <p:spPr>
          <a:xfrm>
            <a:off x="554056" y="2209800"/>
            <a:ext cx="3733800" cy="35052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endParaRPr lang="en-GB" dirty="0"/>
          </a:p>
        </p:txBody>
      </p:sp>
      <p:sp>
        <p:nvSpPr>
          <p:cNvPr id="8" name="Text Placeholder 4"/>
          <p:cNvSpPr txBox="1">
            <a:spLocks/>
          </p:cNvSpPr>
          <p:nvPr/>
        </p:nvSpPr>
        <p:spPr>
          <a:xfrm>
            <a:off x="4745058" y="1600199"/>
            <a:ext cx="3733800" cy="574675"/>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20000"/>
              </a:spcBef>
              <a:spcAft>
                <a:spcPts val="600"/>
              </a:spcAft>
              <a:buClr>
                <a:schemeClr val="tx2"/>
              </a:buClr>
              <a:buFont typeface="Arial" pitchFamily="34" charset="0"/>
              <a:buNone/>
              <a:defRPr sz="1700" b="0" i="0" kern="1200" spc="30" baseline="0">
                <a:solidFill>
                  <a:schemeClr val="tx2"/>
                </a:solidFill>
                <a:latin typeface="+mn-lt"/>
                <a:ea typeface="+mn-ea"/>
                <a:cs typeface="+mn-cs"/>
              </a:defRPr>
            </a:lvl1pPr>
            <a:lvl2pPr marL="457200" indent="0" algn="l" defTabSz="914400" rtl="0" eaLnBrk="1" latinLnBrk="0" hangingPunct="1">
              <a:lnSpc>
                <a:spcPct val="100000"/>
              </a:lnSpc>
              <a:spcBef>
                <a:spcPct val="20000"/>
              </a:spcBef>
              <a:spcAft>
                <a:spcPts val="600"/>
              </a:spcAft>
              <a:buClr>
                <a:schemeClr val="tx2"/>
              </a:buClr>
              <a:buFont typeface="Arial" pitchFamily="34" charset="0"/>
              <a:buNone/>
              <a:defRPr sz="2000" b="1" kern="1200" spc="30" baseline="0">
                <a:solidFill>
                  <a:schemeClr val="tx1"/>
                </a:solidFill>
                <a:latin typeface="+mn-lt"/>
                <a:ea typeface="+mn-ea"/>
                <a:cs typeface="+mn-cs"/>
              </a:defRPr>
            </a:lvl2pPr>
            <a:lvl3pPr marL="914400" indent="0" algn="l" defTabSz="914400" rtl="0" eaLnBrk="1" latinLnBrk="0" hangingPunct="1">
              <a:lnSpc>
                <a:spcPct val="100000"/>
              </a:lnSpc>
              <a:spcBef>
                <a:spcPct val="20000"/>
              </a:spcBef>
              <a:spcAft>
                <a:spcPts val="600"/>
              </a:spcAft>
              <a:buClr>
                <a:schemeClr val="tx2"/>
              </a:buClr>
              <a:buFont typeface="Arial" pitchFamily="34" charset="0"/>
              <a:buNone/>
              <a:defRPr sz="1800" b="1" kern="1200" spc="30" baseline="0">
                <a:solidFill>
                  <a:schemeClr val="tx1"/>
                </a:solidFill>
                <a:latin typeface="+mn-lt"/>
                <a:ea typeface="+mn-ea"/>
                <a:cs typeface="+mn-cs"/>
              </a:defRPr>
            </a:lvl3pPr>
            <a:lvl4pPr marL="1371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4pPr>
            <a:lvl5pPr marL="18288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5pPr>
            <a:lvl6pPr marL="22860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9pPr>
          </a:lstStyle>
          <a:p>
            <a:endParaRPr lang="en-GB"/>
          </a:p>
        </p:txBody>
      </p:sp>
      <p:sp>
        <p:nvSpPr>
          <p:cNvPr id="9" name="Content Placeholder 5"/>
          <p:cNvSpPr txBox="1">
            <a:spLocks/>
          </p:cNvSpPr>
          <p:nvPr/>
        </p:nvSpPr>
        <p:spPr>
          <a:xfrm>
            <a:off x="665142" y="2286478"/>
            <a:ext cx="2419581" cy="3505200"/>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GB" sz="2400" dirty="0" smtClean="0"/>
              <a:t>List the benefits of the hardware devices</a:t>
            </a:r>
          </a:p>
          <a:p>
            <a:r>
              <a:rPr lang="en-GB" sz="2400" dirty="0" smtClean="0"/>
              <a:t>Justify why the hardware equipment is better than the software equivalents</a:t>
            </a:r>
          </a:p>
          <a:p>
            <a:pPr marL="0" indent="0">
              <a:buNone/>
            </a:pPr>
            <a:endParaRPr lang="en-GB" dirty="0" smtClean="0"/>
          </a:p>
          <a:p>
            <a:endParaRPr lang="en-GB" dirty="0"/>
          </a:p>
        </p:txBody>
      </p:sp>
    </p:spTree>
    <p:extLst>
      <p:ext uri="{BB962C8B-B14F-4D97-AF65-F5344CB8AC3E}">
        <p14:creationId xmlns:p14="http://schemas.microsoft.com/office/powerpoint/2010/main" val="1767241321"/>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5661</TotalTime>
  <Words>1215</Words>
  <Application>Microsoft Office PowerPoint</Application>
  <PresentationFormat>On-screen Show (4:3)</PresentationFormat>
  <Paragraphs>114</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Reprise Stamp</vt:lpstr>
      <vt:lpstr>Reprise Title</vt:lpstr>
      <vt:lpstr>Horizon</vt:lpstr>
      <vt:lpstr>Magnetic tape recording</vt:lpstr>
      <vt:lpstr>MULTI-TRACK RECORDING</vt:lpstr>
      <vt:lpstr>History of magnetic tape</vt:lpstr>
      <vt:lpstr>Tape machine hall of fame</vt:lpstr>
      <vt:lpstr>How does it work?</vt:lpstr>
      <vt:lpstr>PowerPoint Presentation</vt:lpstr>
      <vt:lpstr>PowerPoint Presentation</vt:lpstr>
      <vt:lpstr>WOW and Flutter </vt:lpstr>
      <vt:lpstr>Group task:  Hardware vs software  https://www.youtube.com/watch?v=qNkCWJbFDRU </vt:lpstr>
      <vt:lpstr>Home Tape market</vt:lpstr>
    </vt:vector>
  </TitlesOfParts>
  <Company>Hinchley Wood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MIDI</dc:title>
  <dc:creator>Paul Clifford</dc:creator>
  <cp:lastModifiedBy>Paul Clifford</cp:lastModifiedBy>
  <cp:revision>344</cp:revision>
  <cp:lastPrinted>2019-11-14T10:45:07Z</cp:lastPrinted>
  <dcterms:created xsi:type="dcterms:W3CDTF">2013-09-18T08:20:06Z</dcterms:created>
  <dcterms:modified xsi:type="dcterms:W3CDTF">2020-01-21T15:27:45Z</dcterms:modified>
</cp:coreProperties>
</file>