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7"/>
  </p:notesMasterIdLst>
  <p:handoutMasterIdLst>
    <p:handoutMasterId r:id="rId18"/>
  </p:handoutMasterIdLst>
  <p:sldIdLst>
    <p:sldId id="401" r:id="rId2"/>
    <p:sldId id="402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521" r:id="rId11"/>
    <p:sldId id="516" r:id="rId12"/>
    <p:sldId id="517" r:id="rId13"/>
    <p:sldId id="518" r:id="rId14"/>
    <p:sldId id="519" r:id="rId15"/>
    <p:sldId id="41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65" autoAdjust="0"/>
    <p:restoredTop sz="84290" autoAdjust="0"/>
  </p:normalViewPr>
  <p:slideViewPr>
    <p:cSldViewPr snapToGrid="0" snapToObjects="1">
      <p:cViewPr varScale="1">
        <p:scale>
          <a:sx n="87" d="100"/>
          <a:sy n="87" d="100"/>
        </p:scale>
        <p:origin x="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4018F-FB9B-4D48-8294-3C5E9F090FB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19A4-967C-824C-A804-16CE7FED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0802-ECD1-8547-A779-9F76776C98D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CAF7-635C-0445-83BA-55ED2F289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Sample rate refers to the number of samples taken per second (measured in Hz or kHz)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Bit depth refers to the number of possible amplitude measurements.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 4-bit system has 24 possible measurements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An increase in both sample rate and bit depth will improve the quality of the sample / audio capture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i="1" dirty="0" smtClean="0">
                <a:solidFill>
                  <a:schemeClr val="tx1"/>
                </a:solidFill>
              </a:rPr>
              <a:t>Graph adapted under license as Creative Commons Attribution-Share Alike 3.0 </a:t>
            </a:r>
            <a:r>
              <a:rPr lang="en-US" sz="1200" i="1" dirty="0" err="1" smtClean="0">
                <a:solidFill>
                  <a:schemeClr val="tx1"/>
                </a:solidFill>
              </a:rPr>
              <a:t>Unported</a:t>
            </a:r>
            <a:r>
              <a:rPr lang="en-US" sz="1200" i="1" dirty="0" smtClean="0">
                <a:solidFill>
                  <a:schemeClr val="tx1"/>
                </a:solidFill>
              </a:rPr>
              <a:t>.</a:t>
            </a:r>
            <a:r>
              <a:rPr lang="en-US" sz="1200" i="1" baseline="0" dirty="0" smtClean="0">
                <a:solidFill>
                  <a:schemeClr val="tx1"/>
                </a:solidFill>
              </a:rPr>
              <a:t> (Source: http://</a:t>
            </a:r>
            <a:r>
              <a:rPr lang="en-US" sz="1200" i="1" baseline="0" dirty="0" err="1" smtClean="0">
                <a:solidFill>
                  <a:schemeClr val="tx1"/>
                </a:solidFill>
              </a:rPr>
              <a:t>commons.wikimedia.org</a:t>
            </a:r>
            <a:r>
              <a:rPr lang="en-US" sz="1200" i="1" baseline="0" dirty="0" smtClean="0">
                <a:solidFill>
                  <a:schemeClr val="tx1"/>
                </a:solidFill>
              </a:rPr>
              <a:t>/wiki/File:4-bit-linear-PCM.svg)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F03D-4D16-B444-B6B9-971EEEE94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918D-FA57-1048-989E-EE671F1A8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2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This is the </a:t>
            </a:r>
            <a:r>
              <a:rPr lang="en-US" sz="1200" b="1" dirty="0" smtClean="0">
                <a:solidFill>
                  <a:schemeClr val="tx1"/>
                </a:solidFill>
              </a:rPr>
              <a:t>specification that CD audio </a:t>
            </a:r>
            <a:r>
              <a:rPr lang="en-US" sz="1200" dirty="0" smtClean="0">
                <a:solidFill>
                  <a:schemeClr val="tx1"/>
                </a:solidFill>
              </a:rPr>
              <a:t>must </a:t>
            </a:r>
            <a:r>
              <a:rPr lang="en-US" sz="1200" dirty="0" err="1" smtClean="0">
                <a:solidFill>
                  <a:schemeClr val="tx1"/>
                </a:solidFill>
              </a:rPr>
              <a:t>fulfil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It states that CDs must </a:t>
            </a:r>
            <a:r>
              <a:rPr lang="en-US" sz="1200" b="1" dirty="0" err="1" smtClean="0">
                <a:solidFill>
                  <a:schemeClr val="tx1"/>
                </a:solidFill>
              </a:rPr>
              <a:t>utilise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16-bit linear PCM sampled at 44100 Hz (44.1kHz).</a:t>
            </a:r>
          </a:p>
          <a:p>
            <a:pPr marL="571500" indent="-571500">
              <a:buFont typeface="Arial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This standard satisfies </a:t>
            </a:r>
            <a:r>
              <a:rPr lang="en-US" sz="1200" b="1" dirty="0" err="1" smtClean="0">
                <a:solidFill>
                  <a:schemeClr val="tx1"/>
                </a:solidFill>
              </a:rPr>
              <a:t>Nyquist’s</a:t>
            </a:r>
            <a:r>
              <a:rPr lang="en-US" sz="1200" b="1" dirty="0" smtClean="0">
                <a:solidFill>
                  <a:schemeClr val="tx1"/>
                </a:solidFill>
              </a:rPr>
              <a:t> criteria.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i="1" dirty="0" smtClean="0">
                <a:solidFill>
                  <a:schemeClr val="tx1"/>
                </a:solidFill>
              </a:rPr>
              <a:t>CD image l</a:t>
            </a:r>
            <a:r>
              <a:rPr lang="en-US" sz="1200" i="1" baseline="0" dirty="0" smtClean="0">
                <a:solidFill>
                  <a:schemeClr val="tx1"/>
                </a:solidFill>
              </a:rPr>
              <a:t>icensed under the Creative Commons Attribution-Share Alike 3.0 </a:t>
            </a:r>
            <a:r>
              <a:rPr lang="en-US" sz="1200" i="1" baseline="0" dirty="0" err="1" smtClean="0">
                <a:solidFill>
                  <a:schemeClr val="tx1"/>
                </a:solidFill>
              </a:rPr>
              <a:t>Unported</a:t>
            </a:r>
            <a:r>
              <a:rPr lang="en-US" sz="1200" i="1" baseline="0" dirty="0" smtClean="0">
                <a:solidFill>
                  <a:schemeClr val="tx1"/>
                </a:solidFill>
              </a:rPr>
              <a:t> license (Source: http://</a:t>
            </a:r>
            <a:r>
              <a:rPr lang="en-US" sz="1200" i="1" baseline="0" dirty="0" err="1" smtClean="0">
                <a:solidFill>
                  <a:schemeClr val="tx1"/>
                </a:solidFill>
              </a:rPr>
              <a:t>commons.wikimedia.org</a:t>
            </a:r>
            <a:r>
              <a:rPr lang="en-US" sz="1200" i="1" baseline="0" dirty="0" smtClean="0">
                <a:solidFill>
                  <a:schemeClr val="tx1"/>
                </a:solidFill>
              </a:rPr>
              <a:t>/wiki/File:CD_Diagra.001.jpg)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6F03D-4D16-B444-B6B9-971EEEE94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igital_telephony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en.wikipedia.org/wiki/Compact_Dis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Digital_audio" TargetMode="External"/><Relationship Id="rId5" Type="http://schemas.openxmlformats.org/officeDocument/2006/relationships/hyperlink" Target="http://en.wikipedia.org/wiki/Analog_signal" TargetMode="External"/><Relationship Id="rId4" Type="http://schemas.openxmlformats.org/officeDocument/2006/relationships/hyperlink" Target="http://en.wikipedia.org/wiki/Digital_sig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system where information is stored in a series of discrete numeric values that can processed, manipulated and stored by a computer system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GB" dirty="0" smtClean="0"/>
              <a:t>Analogue vs digital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560" y="1052736"/>
            <a:ext cx="828288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following is a quote from Peter Franco &amp; Mick </a:t>
            </a:r>
            <a:r>
              <a:rPr lang="en-GB" dirty="0" err="1"/>
              <a:t>Guzauski</a:t>
            </a:r>
            <a:r>
              <a:rPr lang="en-GB" dirty="0"/>
              <a:t>, the recording and</a:t>
            </a:r>
          </a:p>
          <a:p>
            <a:pPr marL="0" indent="0">
              <a:buNone/>
            </a:pPr>
            <a:r>
              <a:rPr lang="en-GB" dirty="0"/>
              <a:t>mixing engineers who worked on the </a:t>
            </a:r>
            <a:r>
              <a:rPr lang="en-GB" i="1" dirty="0"/>
              <a:t>Random Access Memories </a:t>
            </a:r>
            <a:r>
              <a:rPr lang="en-GB" dirty="0"/>
              <a:t>album by Daft</a:t>
            </a:r>
          </a:p>
          <a:p>
            <a:pPr marL="0" indent="0">
              <a:buNone/>
            </a:pPr>
            <a:r>
              <a:rPr lang="en-GB" dirty="0"/>
              <a:t>Punk.</a:t>
            </a:r>
          </a:p>
          <a:p>
            <a:pPr marL="0" indent="0">
              <a:buNone/>
            </a:pPr>
            <a:r>
              <a:rPr lang="en-GB" i="1" dirty="0"/>
              <a:t>“We were doing lots of tests with analogue tape… We wanted to see what the</a:t>
            </a:r>
          </a:p>
          <a:p>
            <a:pPr marL="0" indent="0">
              <a:buNone/>
            </a:pPr>
            <a:r>
              <a:rPr lang="en-GB" i="1" dirty="0"/>
              <a:t>different combinations did; what and how tape could get us certain sounds…</a:t>
            </a:r>
          </a:p>
          <a:p>
            <a:pPr marL="0" indent="0">
              <a:buNone/>
            </a:pPr>
            <a:r>
              <a:rPr lang="en-GB" i="1" dirty="0"/>
              <a:t>We recorded [parts] both to analogue [tape] and directly to Pro Tools [digital audio</a:t>
            </a:r>
          </a:p>
          <a:p>
            <a:pPr marL="0" indent="0">
              <a:buNone/>
            </a:pPr>
            <a:r>
              <a:rPr lang="en-GB" i="1" dirty="0"/>
              <a:t>workstation], and later loaded the tape material in the same Pro Tools sessions, so we</a:t>
            </a:r>
          </a:p>
          <a:p>
            <a:pPr marL="0" indent="0">
              <a:buNone/>
            </a:pPr>
            <a:r>
              <a:rPr lang="en-GB" i="1" dirty="0"/>
              <a:t>could choose what we liked the best… The analogue and digital versions were very</a:t>
            </a:r>
          </a:p>
          <a:p>
            <a:pPr marL="0" indent="0">
              <a:buNone/>
            </a:pPr>
            <a:r>
              <a:rPr lang="en-GB" i="1" dirty="0"/>
              <a:t>similar but subtly different.”</a:t>
            </a:r>
          </a:p>
          <a:p>
            <a:pPr marL="0" indent="0">
              <a:buNone/>
            </a:pPr>
            <a:r>
              <a:rPr lang="en-GB" sz="3400" dirty="0"/>
              <a:t>Describe how the analogue tape and digital recordings would sound different.</a:t>
            </a:r>
          </a:p>
          <a:p>
            <a:pPr marL="0" indent="0">
              <a:buNone/>
            </a:pPr>
            <a:r>
              <a:rPr lang="en-GB" sz="3400" dirty="0"/>
              <a:t>Explain why editing in a digital audio workstation is preferred to editing using</a:t>
            </a:r>
          </a:p>
          <a:p>
            <a:pPr marL="0" indent="0">
              <a:buNone/>
            </a:pPr>
            <a:r>
              <a:rPr lang="en-GB" sz="3400" dirty="0"/>
              <a:t>analogue tape.</a:t>
            </a:r>
          </a:p>
        </p:txBody>
      </p:sp>
    </p:spTree>
    <p:extLst>
      <p:ext uri="{BB962C8B-B14F-4D97-AF65-F5344CB8AC3E}">
        <p14:creationId xmlns:p14="http://schemas.microsoft.com/office/powerpoint/2010/main" val="99078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7274768" cy="350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Analogue tape: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Lower signal to noise ratio</a:t>
            </a:r>
            <a:r>
              <a:rPr lang="en-GB" dirty="0" smtClean="0"/>
              <a:t>(1) resulting in noise such as </a:t>
            </a:r>
            <a:r>
              <a:rPr lang="en-GB" dirty="0" smtClean="0">
                <a:solidFill>
                  <a:srgbClr val="00B050"/>
                </a:solidFill>
                <a:latin typeface="Reprise Stamp" panose="02000000000000000000" pitchFamily="2" charset="0"/>
              </a:rPr>
              <a:t>hiss</a:t>
            </a:r>
            <a:r>
              <a:rPr lang="en-GB" dirty="0" smtClean="0"/>
              <a:t>(1) to being present in recordings.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Noise reduced </a:t>
            </a:r>
            <a:r>
              <a:rPr lang="en-GB" dirty="0"/>
              <a:t>by using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C000"/>
                </a:solidFill>
                <a:latin typeface="Reprise Stamp" panose="02000000000000000000" pitchFamily="2" charset="0"/>
              </a:rPr>
              <a:t>Dolby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(1), </a:t>
            </a:r>
            <a:r>
              <a:rPr lang="en-GB" dirty="0">
                <a:solidFill>
                  <a:srgbClr val="00B050"/>
                </a:solidFill>
                <a:latin typeface="Reprise Stamp" panose="02000000000000000000" pitchFamily="2" charset="0"/>
              </a:rPr>
              <a:t>boosts high frequencies </a:t>
            </a:r>
            <a:r>
              <a:rPr lang="en-GB" dirty="0"/>
              <a:t>during recording (1) and attenuates them on play </a:t>
            </a:r>
            <a:r>
              <a:rPr lang="en-GB" dirty="0" smtClean="0"/>
              <a:t>back.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Digital: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Reprise Stamp" panose="02000000000000000000" pitchFamily="2" charset="0"/>
              </a:rPr>
              <a:t>Better signal to noise ratio </a:t>
            </a:r>
            <a:r>
              <a:rPr lang="en-GB" dirty="0"/>
              <a:t>/ less noise </a:t>
            </a:r>
            <a:r>
              <a:rPr lang="en-GB" dirty="0" smtClean="0"/>
              <a:t>.No credit is given as it links to the analogue tape point, however, the comparison must be made.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Reprise Stamp" panose="02000000000000000000" pitchFamily="2" charset="0"/>
              </a:rPr>
              <a:t>Bit depth </a:t>
            </a:r>
            <a:r>
              <a:rPr lang="en-GB" dirty="0"/>
              <a:t>(1) </a:t>
            </a:r>
            <a:r>
              <a:rPr lang="en-GB" dirty="0">
                <a:solidFill>
                  <a:srgbClr val="FFC000"/>
                </a:solidFill>
                <a:latin typeface="Reprise Stamp" panose="02000000000000000000" pitchFamily="2" charset="0"/>
              </a:rPr>
              <a:t>16/20/24</a:t>
            </a:r>
            <a:r>
              <a:rPr lang="en-GB" dirty="0"/>
              <a:t> (1). More bits gives better the signal to noise ratio (1). Each bit gives (approximately) </a:t>
            </a:r>
            <a:r>
              <a:rPr lang="en-GB" dirty="0">
                <a:solidFill>
                  <a:srgbClr val="00B050"/>
                </a:solidFill>
                <a:latin typeface="Reprise Stamp" panose="02000000000000000000" pitchFamily="2" charset="0"/>
              </a:rPr>
              <a:t>6dB higher signal to noise ratio </a:t>
            </a:r>
            <a:r>
              <a:rPr lang="en-GB" dirty="0"/>
              <a:t>(1). </a:t>
            </a:r>
            <a:r>
              <a:rPr lang="en-GB" b="1" dirty="0">
                <a:solidFill>
                  <a:srgbClr val="FFC000"/>
                </a:solidFill>
              </a:rPr>
              <a:t>A DIAGRAM OF A GRAPH CAN BE USED TO SUPPORT YOUR ANSWER(A04)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4800" cy="418058"/>
          </a:xfrm>
        </p:spPr>
        <p:txBody>
          <a:bodyPr/>
          <a:lstStyle/>
          <a:p>
            <a:r>
              <a:rPr lang="en-GB" sz="3600" dirty="0" smtClean="0">
                <a:latin typeface="Reprise Stamp" panose="02000000000000000000" pitchFamily="2" charset="0"/>
              </a:rPr>
              <a:t>Signal to noise ratio</a:t>
            </a:r>
            <a:endParaRPr lang="en-GB" sz="3600" dirty="0">
              <a:latin typeface="Reprise Stam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0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763480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Analogue tape: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C000"/>
                </a:solidFill>
                <a:latin typeface="Reprise Stamp" panose="02000000000000000000" pitchFamily="2" charset="0"/>
              </a:rPr>
              <a:t>Continuous </a:t>
            </a:r>
            <a:r>
              <a:rPr lang="en-GB" sz="2000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waveform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(1</a:t>
            </a:r>
            <a:r>
              <a:rPr lang="en-GB" sz="2000" dirty="0" smtClean="0"/>
              <a:t>)</a:t>
            </a:r>
            <a:r>
              <a:rPr lang="en-GB" sz="2000" dirty="0" smtClean="0">
                <a:latin typeface="Reprise Stamp" panose="02000000000000000000" pitchFamily="2" charset="0"/>
              </a:rPr>
              <a:t> </a:t>
            </a:r>
            <a:r>
              <a:rPr lang="en-GB" sz="2000" dirty="0" smtClean="0"/>
              <a:t> which has a </a:t>
            </a:r>
            <a:r>
              <a:rPr lang="en-GB" sz="2000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reduced high frequency response </a:t>
            </a:r>
            <a:r>
              <a:rPr lang="en-GB" sz="2000" dirty="0" smtClean="0"/>
              <a:t>and a </a:t>
            </a:r>
            <a:r>
              <a:rPr lang="en-GB" sz="2000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reduced transient response</a:t>
            </a:r>
            <a:r>
              <a:rPr lang="en-GB" sz="2000" dirty="0" smtClean="0"/>
              <a:t>. This is often describes as </a:t>
            </a:r>
            <a:r>
              <a:rPr lang="en-GB" sz="2000" dirty="0" smtClean="0">
                <a:solidFill>
                  <a:srgbClr val="00B050"/>
                </a:solidFill>
                <a:latin typeface="Reprise Stamp" panose="02000000000000000000" pitchFamily="2" charset="0"/>
              </a:rPr>
              <a:t>warm </a:t>
            </a:r>
            <a:r>
              <a:rPr lang="en-GB" sz="2000" dirty="0" smtClean="0"/>
              <a:t>sound of analogue tape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Digital</a:t>
            </a:r>
            <a:r>
              <a:rPr lang="en-GB" sz="2000" dirty="0"/>
              <a:t>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C000"/>
                </a:solidFill>
                <a:latin typeface="Reprise Stamp" panose="02000000000000000000" pitchFamily="2" charset="0"/>
              </a:rPr>
              <a:t>Flat frequency response </a:t>
            </a:r>
            <a:r>
              <a:rPr lang="en-GB" sz="2000" i="1" dirty="0"/>
              <a:t>(1). </a:t>
            </a:r>
            <a:r>
              <a:rPr lang="en-GB" sz="2000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Sample </a:t>
            </a:r>
            <a:r>
              <a:rPr lang="en-GB" sz="2000" dirty="0">
                <a:solidFill>
                  <a:srgbClr val="FFC000"/>
                </a:solidFill>
                <a:latin typeface="Reprise Stamp" panose="02000000000000000000" pitchFamily="2" charset="0"/>
              </a:rPr>
              <a:t>rate </a:t>
            </a:r>
            <a:r>
              <a:rPr lang="en-GB" sz="2000" dirty="0"/>
              <a:t>(1) of 44.1 / 48 / 88.2 / 96kHz (1). The higher the sample rate</a:t>
            </a:r>
            <a:r>
              <a:rPr lang="en-GB" sz="2000" dirty="0">
                <a:solidFill>
                  <a:srgbClr val="00B0F0"/>
                </a:solidFill>
                <a:latin typeface="Reprise Stamp" panose="02000000000000000000" pitchFamily="2" charset="0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Reprise Stamp" panose="02000000000000000000" pitchFamily="2" charset="0"/>
              </a:rPr>
              <a:t>the higher the frequency response</a:t>
            </a:r>
            <a:r>
              <a:rPr lang="en-GB" sz="2000" dirty="0">
                <a:solidFill>
                  <a:srgbClr val="00B0F0"/>
                </a:solidFill>
                <a:latin typeface="Reprise Stamp" panose="02000000000000000000" pitchFamily="2" charset="0"/>
              </a:rPr>
              <a:t> </a:t>
            </a:r>
            <a:r>
              <a:rPr lang="en-GB" sz="2000" dirty="0"/>
              <a:t>(1). 	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COMPARATIVE WAVEFORM DIAGRAM IS ACCEPTABLE FOR A04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4800" cy="418058"/>
          </a:xfrm>
        </p:spPr>
        <p:txBody>
          <a:bodyPr/>
          <a:lstStyle/>
          <a:p>
            <a:r>
              <a:rPr lang="en-GB" b="1" dirty="0">
                <a:latin typeface="Reprise Stamp" panose="02000000000000000000" pitchFamily="2" charset="0"/>
              </a:rPr>
              <a:t>Frequency </a:t>
            </a:r>
            <a:r>
              <a:rPr lang="en-GB" b="1" dirty="0" smtClean="0">
                <a:latin typeface="Reprise Stamp" panose="02000000000000000000" pitchFamily="2" charset="0"/>
              </a:rPr>
              <a:t>response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601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544" y="535386"/>
            <a:ext cx="763480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Analogue </a:t>
            </a:r>
            <a:r>
              <a:rPr lang="en-GB" dirty="0"/>
              <a:t>tape: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Saturation</a:t>
            </a:r>
            <a:r>
              <a:rPr lang="en-GB" dirty="0" smtClean="0"/>
              <a:t> </a:t>
            </a:r>
            <a:r>
              <a:rPr lang="en-GB" dirty="0"/>
              <a:t>(1</a:t>
            </a:r>
            <a:r>
              <a:rPr lang="en-GB" dirty="0" smtClean="0"/>
              <a:t>) is gradual distortion also know as </a:t>
            </a:r>
            <a:r>
              <a:rPr lang="en-GB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soft </a:t>
            </a:r>
            <a:r>
              <a:rPr lang="en-GB" dirty="0">
                <a:solidFill>
                  <a:srgbClr val="FFC000"/>
                </a:solidFill>
                <a:latin typeface="Reprise Stamp" panose="02000000000000000000" pitchFamily="2" charset="0"/>
              </a:rPr>
              <a:t>clipping </a:t>
            </a:r>
            <a:r>
              <a:rPr lang="en-GB" dirty="0"/>
              <a:t>(</a:t>
            </a:r>
            <a:r>
              <a:rPr lang="en-GB" dirty="0" smtClean="0"/>
              <a:t>1). This is a </a:t>
            </a:r>
            <a:r>
              <a:rPr lang="en-GB" dirty="0" smtClean="0">
                <a:solidFill>
                  <a:srgbClr val="00B050"/>
                </a:solidFill>
              </a:rPr>
              <a:t>desirable distortion </a:t>
            </a:r>
            <a:r>
              <a:rPr lang="en-GB" dirty="0" smtClean="0"/>
              <a:t>which is </a:t>
            </a:r>
            <a:r>
              <a:rPr lang="en-GB" dirty="0" smtClean="0">
                <a:solidFill>
                  <a:srgbClr val="00B050"/>
                </a:solidFill>
              </a:rPr>
              <a:t>less harsh </a:t>
            </a:r>
            <a:r>
              <a:rPr lang="en-GB" dirty="0" smtClean="0"/>
              <a:t>than digital clipping(1</a:t>
            </a:r>
            <a:r>
              <a:rPr lang="en-GB" dirty="0"/>
              <a:t>)</a:t>
            </a:r>
            <a:r>
              <a:rPr lang="en-GB" i="1" dirty="0"/>
              <a:t>. </a:t>
            </a:r>
            <a:r>
              <a:rPr lang="en-GB" dirty="0" smtClean="0">
                <a:solidFill>
                  <a:srgbClr val="00B050"/>
                </a:solidFill>
              </a:rPr>
              <a:t>Non-linear response </a:t>
            </a:r>
            <a:r>
              <a:rPr lang="en-GB" dirty="0" smtClean="0"/>
              <a:t>to amplitude gives a soft / </a:t>
            </a:r>
            <a:r>
              <a:rPr lang="en-GB" dirty="0" smtClean="0">
                <a:solidFill>
                  <a:srgbClr val="00B050"/>
                </a:solidFill>
              </a:rPr>
              <a:t>subtle compression </a:t>
            </a:r>
            <a:r>
              <a:rPr lang="en-GB" dirty="0" smtClean="0"/>
              <a:t>(1). </a:t>
            </a:r>
          </a:p>
          <a:p>
            <a:pPr marL="0" indent="0">
              <a:buNone/>
            </a:pPr>
            <a:r>
              <a:rPr lang="en-GB" dirty="0" smtClean="0"/>
              <a:t>Digital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Reprise Stamp" panose="02000000000000000000" pitchFamily="2" charset="0"/>
              </a:rPr>
              <a:t>Hard clipping </a:t>
            </a:r>
            <a:r>
              <a:rPr lang="en-GB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 </a:t>
            </a:r>
            <a:r>
              <a:rPr lang="en-GB" dirty="0" smtClean="0"/>
              <a:t>is a </a:t>
            </a:r>
            <a:r>
              <a:rPr lang="en-GB" dirty="0">
                <a:solidFill>
                  <a:srgbClr val="00B050"/>
                </a:solidFill>
              </a:rPr>
              <a:t>h</a:t>
            </a:r>
            <a:r>
              <a:rPr lang="en-GB" dirty="0" smtClean="0">
                <a:solidFill>
                  <a:srgbClr val="00B050"/>
                </a:solidFill>
              </a:rPr>
              <a:t>arsh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B050"/>
                </a:solidFill>
              </a:rPr>
              <a:t>unwanted </a:t>
            </a:r>
            <a:r>
              <a:rPr lang="en-GB" dirty="0">
                <a:solidFill>
                  <a:srgbClr val="00B050"/>
                </a:solidFill>
              </a:rPr>
              <a:t>distortion </a:t>
            </a:r>
            <a:r>
              <a:rPr lang="en-GB" i="1" dirty="0"/>
              <a:t>(1). 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COMPARATIVE WAVEFORM DIAGRAM IS ACCEPTABLE FOR A04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44" y="163129"/>
            <a:ext cx="7924800" cy="418058"/>
          </a:xfrm>
        </p:spPr>
        <p:txBody>
          <a:bodyPr/>
          <a:lstStyle/>
          <a:p>
            <a:r>
              <a:rPr lang="en-GB" b="1" dirty="0" smtClean="0">
                <a:latin typeface="Reprise Stamp" panose="02000000000000000000" pitchFamily="2" charset="0"/>
              </a:rPr>
              <a:t>DISTORTION</a:t>
            </a:r>
            <a:r>
              <a:rPr lang="en-GB" dirty="0"/>
              <a:t>	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545" y="3225889"/>
            <a:ext cx="7924800" cy="4180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latin typeface="Reprise Stamp" panose="02000000000000000000" pitchFamily="2" charset="0"/>
              </a:rPr>
              <a:t>Other attributes</a:t>
            </a:r>
            <a:r>
              <a:rPr lang="en-GB" dirty="0" smtClean="0"/>
              <a:t>	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5543" y="3613562"/>
          <a:ext cx="8714928" cy="305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425">
                  <a:extLst>
                    <a:ext uri="{9D8B030D-6E8A-4147-A177-3AD203B41FA5}">
                      <a16:colId xmlns:a16="http://schemas.microsoft.com/office/drawing/2014/main" val="3271979931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3998200888"/>
                    </a:ext>
                  </a:extLst>
                </a:gridCol>
              </a:tblGrid>
              <a:tr h="494285">
                <a:tc>
                  <a:txBody>
                    <a:bodyPr/>
                    <a:lstStyle/>
                    <a:p>
                      <a:r>
                        <a:rPr lang="en-GB" dirty="0" smtClean="0"/>
                        <a:t>Analogue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Digital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0109"/>
                  </a:ext>
                </a:extLst>
              </a:tr>
              <a:tr h="49428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Bleed / crosstalk (1).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time the tape is played, quality reduces / deteriorates over time (1).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Wow and flutter (1) slight variations in pitch and speed (1).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Print through (1) which is where the music is heard as an echo before it should play (1).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sound quality with higher tape speed (1).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Quicker / cheaper / possible to transmit via internet / home studio / back up / easy to save (1). 	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8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9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849313"/>
            <a:ext cx="4572000" cy="517197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More tracks / takes (1). </a:t>
            </a:r>
          </a:p>
          <a:p>
            <a:r>
              <a:rPr lang="en-GB" sz="2000" dirty="0"/>
              <a:t>Non-destructive / undoable (1). </a:t>
            </a:r>
          </a:p>
          <a:p>
            <a:r>
              <a:rPr lang="en-GB" sz="2000" dirty="0"/>
              <a:t>Copy and paste (1). </a:t>
            </a:r>
          </a:p>
          <a:p>
            <a:r>
              <a:rPr lang="en-GB" sz="2000" dirty="0"/>
              <a:t>Crossfades / automation (1). </a:t>
            </a:r>
          </a:p>
          <a:p>
            <a:r>
              <a:rPr lang="en-GB" sz="2000" dirty="0"/>
              <a:t>DAW allows user to edit and mix simultaneously (1). </a:t>
            </a:r>
          </a:p>
          <a:p>
            <a:r>
              <a:rPr lang="en-GB" sz="2000" dirty="0"/>
              <a:t>Flex time / audio quantise (1) tightens up timing (1) works best with percussive / rhythmic parts / parts with clear transients (1). </a:t>
            </a:r>
          </a:p>
          <a:p>
            <a:r>
              <a:rPr lang="en-GB" sz="2000" dirty="0"/>
              <a:t>Flex pitch / </a:t>
            </a:r>
            <a:r>
              <a:rPr lang="en-GB" sz="2000" dirty="0" err="1"/>
              <a:t>melodyne</a:t>
            </a:r>
            <a:r>
              <a:rPr lang="en-GB" sz="2000" dirty="0"/>
              <a:t> / correcting pitch errors (1) draw correct pitches on screen (1). </a:t>
            </a:r>
          </a:p>
          <a:p>
            <a:r>
              <a:rPr lang="en-GB" sz="2000" dirty="0"/>
              <a:t>Clicks/glitches can be edited out by re-drawing the waveform (1).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4034408" cy="3601790"/>
          </a:xfrm>
        </p:spPr>
        <p:txBody>
          <a:bodyPr/>
          <a:lstStyle/>
          <a:p>
            <a:r>
              <a:rPr lang="en-GB" sz="2000" dirty="0"/>
              <a:t>Razor blade and splicing tape / cut up tape (1), diagonally for a cross fade (1). All tracks would need have same edit point / couldn’t edit tracks individually (1). </a:t>
            </a:r>
          </a:p>
          <a:p>
            <a:r>
              <a:rPr lang="en-GB" sz="2000" dirty="0"/>
              <a:t>Bouncing (1) reducing sound quality / because adds noise / reduces high frequencies (1). </a:t>
            </a:r>
          </a:p>
          <a:p>
            <a:r>
              <a:rPr lang="en-GB" sz="2000" dirty="0"/>
              <a:t>Cueing tape takes longer (1).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43569"/>
            <a:ext cx="2664296" cy="705743"/>
          </a:xfrm>
        </p:spPr>
        <p:txBody>
          <a:bodyPr/>
          <a:lstStyle/>
          <a:p>
            <a:r>
              <a:rPr lang="en-GB" dirty="0" smtClean="0">
                <a:latin typeface="Reprise Stamp" panose="02000000000000000000" pitchFamily="2" charset="0"/>
              </a:rPr>
              <a:t>Editing</a:t>
            </a:r>
            <a:endParaRPr lang="en-GB" dirty="0">
              <a:latin typeface="Reprise Stamp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04" y="849313"/>
            <a:ext cx="3733800" cy="574675"/>
          </a:xfrm>
        </p:spPr>
        <p:txBody>
          <a:bodyPr>
            <a:noAutofit/>
          </a:bodyPr>
          <a:lstStyle/>
          <a:p>
            <a:r>
              <a:rPr lang="en-GB" sz="3200" dirty="0" smtClean="0"/>
              <a:t>Analogue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37517" y="274638"/>
            <a:ext cx="3733800" cy="574675"/>
          </a:xfrm>
        </p:spPr>
        <p:txBody>
          <a:bodyPr>
            <a:noAutofit/>
          </a:bodyPr>
          <a:lstStyle/>
          <a:p>
            <a:r>
              <a:rPr lang="en-GB" sz="3200" dirty="0" smtClean="0"/>
              <a:t>Digital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888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7526" y="1398476"/>
            <a:ext cx="7562800" cy="2620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The vocal was digitally recorded using a sample rate of 44.1kHz. Explain </a:t>
            </a:r>
            <a:r>
              <a:rPr lang="en-GB" sz="3200" dirty="0" smtClean="0"/>
              <a:t>why, according </a:t>
            </a:r>
            <a:r>
              <a:rPr lang="en-GB" sz="3200" dirty="0"/>
              <a:t>to Nyquist’s theorem, this recording quality is sufficient to record this</a:t>
            </a:r>
            <a:br>
              <a:rPr lang="en-GB" sz="3200" dirty="0"/>
            </a:br>
            <a:r>
              <a:rPr lang="en-GB" sz="3200" dirty="0"/>
              <a:t>vocal performance</a:t>
            </a:r>
            <a:r>
              <a:rPr lang="en-GB" sz="3200" dirty="0" smtClean="0"/>
              <a:t>. (4 marks)</a:t>
            </a:r>
            <a:r>
              <a:rPr lang="en-GB" sz="2800" dirty="0"/>
              <a:t/>
            </a:r>
            <a:br>
              <a:rPr lang="en-GB" sz="2800" dirty="0"/>
            </a:b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7526" y="3861048"/>
            <a:ext cx="7924800" cy="2692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rgbClr val="FFC000"/>
                </a:solidFill>
              </a:rPr>
              <a:t>The human hearing range is up to 20kHz (1</a:t>
            </a:r>
            <a:r>
              <a:rPr lang="en-GB" sz="2800" dirty="0" smtClean="0">
                <a:solidFill>
                  <a:srgbClr val="FFC000"/>
                </a:solidFill>
              </a:rPr>
              <a:t>). Nyquist’s </a:t>
            </a:r>
            <a:r>
              <a:rPr lang="en-GB" sz="2800" dirty="0">
                <a:solidFill>
                  <a:srgbClr val="FFC000"/>
                </a:solidFill>
              </a:rPr>
              <a:t>theorem states that the sample rate must be at </a:t>
            </a:r>
            <a:r>
              <a:rPr lang="en-GB" sz="2800" dirty="0" smtClean="0">
                <a:solidFill>
                  <a:srgbClr val="FFC000"/>
                </a:solidFill>
              </a:rPr>
              <a:t>least double </a:t>
            </a:r>
            <a:r>
              <a:rPr lang="en-GB" sz="2800" dirty="0">
                <a:solidFill>
                  <a:srgbClr val="FFC000"/>
                </a:solidFill>
              </a:rPr>
              <a:t>the highest frequency in the source audio (1</a:t>
            </a:r>
            <a:r>
              <a:rPr lang="en-GB" sz="2800" dirty="0" smtClean="0">
                <a:solidFill>
                  <a:srgbClr val="FFC000"/>
                </a:solidFill>
              </a:rPr>
              <a:t>). 44.1kHz </a:t>
            </a:r>
            <a:r>
              <a:rPr lang="en-GB" sz="2800" dirty="0">
                <a:solidFill>
                  <a:srgbClr val="FFC000"/>
                </a:solidFill>
              </a:rPr>
              <a:t>is more than double 20kHz (1</a:t>
            </a:r>
            <a:r>
              <a:rPr lang="en-GB" sz="2800" dirty="0" smtClean="0">
                <a:solidFill>
                  <a:srgbClr val="FFC000"/>
                </a:solidFill>
              </a:rPr>
              <a:t>). Needs </a:t>
            </a:r>
            <a:r>
              <a:rPr lang="en-GB" sz="2800" dirty="0">
                <a:solidFill>
                  <a:srgbClr val="FFC000"/>
                </a:solidFill>
              </a:rPr>
              <a:t>a high sample rate to capture the brightness of the </a:t>
            </a:r>
            <a:r>
              <a:rPr lang="en-GB" sz="2800" dirty="0" smtClean="0">
                <a:solidFill>
                  <a:srgbClr val="FFC000"/>
                </a:solidFill>
              </a:rPr>
              <a:t>vocal (1). The </a:t>
            </a:r>
            <a:r>
              <a:rPr lang="en-GB" sz="2800" dirty="0">
                <a:solidFill>
                  <a:srgbClr val="FFC000"/>
                </a:solidFill>
              </a:rPr>
              <a:t>sample rate wouldn’t need to be converted when </a:t>
            </a:r>
            <a:r>
              <a:rPr lang="en-GB" sz="2800" dirty="0" smtClean="0">
                <a:solidFill>
                  <a:srgbClr val="FFC000"/>
                </a:solidFill>
              </a:rPr>
              <a:t>mastering for </a:t>
            </a:r>
            <a:r>
              <a:rPr lang="en-GB" sz="2800" dirty="0">
                <a:solidFill>
                  <a:srgbClr val="FFC000"/>
                </a:solidFill>
              </a:rPr>
              <a:t>CD (1).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64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Reprise Title Std" charset="0"/>
                <a:ea typeface="Reprise Title Std" charset="0"/>
                <a:cs typeface="Reprise Title Std" charset="0"/>
              </a:rPr>
              <a:t>Pen and pad time</a:t>
            </a:r>
            <a:br>
              <a:rPr lang="en-US" sz="3200" dirty="0">
                <a:solidFill>
                  <a:srgbClr val="FFC000"/>
                </a:solidFill>
                <a:latin typeface="Reprise Title Std" charset="0"/>
                <a:ea typeface="Reprise Title Std" charset="0"/>
                <a:cs typeface="Reprise Title Std" charset="0"/>
              </a:rPr>
            </a:br>
            <a:r>
              <a:rPr lang="en-US" sz="3200" dirty="0">
                <a:solidFill>
                  <a:srgbClr val="FFC000"/>
                </a:solidFill>
                <a:latin typeface="Reprise Title Std" charset="0"/>
                <a:ea typeface="Reprise Title Std" charset="0"/>
                <a:cs typeface="Reprise Title Std" charset="0"/>
              </a:rPr>
              <a:t>write it up</a:t>
            </a:r>
            <a:r>
              <a:rPr lang="mr-IN" sz="3200" dirty="0">
                <a:solidFill>
                  <a:srgbClr val="FFC000"/>
                </a:solidFill>
                <a:latin typeface="Reprise Title Std" charset="0"/>
                <a:ea typeface="Reprise Title Std" charset="0"/>
                <a:cs typeface="Reprise Title Std" charset="0"/>
              </a:rPr>
              <a:t>…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66" y="9127"/>
            <a:ext cx="2213534" cy="148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098304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Digital Audio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67944" y="274638"/>
            <a:ext cx="3602360" cy="26208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Digital audio </a:t>
            </a:r>
            <a:r>
              <a:rPr lang="en-US" dirty="0" smtClean="0"/>
              <a:t>is a way computers represent sound. Digital is system where information is stored as a series </a:t>
            </a:r>
            <a:r>
              <a:rPr lang="en-US" dirty="0"/>
              <a:t>of discrete numeric values that can processed, manipulated and stored by a computer </a:t>
            </a:r>
            <a:r>
              <a:rPr lang="en-US" dirty="0" smtClean="0"/>
              <a:t>system. Digital audio is therefore as </a:t>
            </a:r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numerical representation </a:t>
            </a:r>
            <a:r>
              <a:rPr lang="en-US" dirty="0" smtClean="0"/>
              <a:t>of sound waves.</a:t>
            </a:r>
            <a:endParaRPr lang="en-GB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2988" y="2636912"/>
            <a:ext cx="35149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Reprise Stamp Std" charset="0"/>
                <a:ea typeface="Reprise Stamp Std" charset="0"/>
                <a:cs typeface="Reprise Stamp Std" charset="0"/>
              </a:rPr>
              <a:t>BUT First</a:t>
            </a:r>
            <a:r>
              <a:rPr lang="en-US" dirty="0" smtClean="0"/>
              <a:t>, we need to convert sound waves to an audio signal(electrical current)  using a transducer.</a:t>
            </a:r>
            <a:r>
              <a:rPr lang="en-GB" dirty="0" smtClean="0"/>
              <a:t> This signal traces back and forth motion of an acoustic </a:t>
            </a:r>
            <a:r>
              <a:rPr lang="en-GB" dirty="0" err="1" smtClean="0"/>
              <a:t>soundwave</a:t>
            </a:r>
            <a:r>
              <a:rPr lang="en-GB" dirty="0" smtClean="0"/>
              <a:t> so it’s an analogy of the </a:t>
            </a:r>
            <a:r>
              <a:rPr lang="en-GB" dirty="0" err="1" smtClean="0"/>
              <a:t>soundwave</a:t>
            </a:r>
            <a:r>
              <a:rPr lang="en-GB" dirty="0"/>
              <a:t> </a:t>
            </a:r>
            <a:r>
              <a:rPr lang="en-GB" dirty="0" err="1" smtClean="0"/>
              <a:t>i.e</a:t>
            </a:r>
            <a:r>
              <a:rPr lang="en-GB" dirty="0" smtClean="0"/>
              <a:t> analogue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8" y="4581128"/>
            <a:ext cx="2700300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4582869"/>
            <a:ext cx="3458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Reprise Stamp Std" charset="0"/>
                <a:ea typeface="Reprise Stamp Std" charset="0"/>
                <a:cs typeface="Reprise Stamp Std" charset="0"/>
              </a:rPr>
              <a:t>Analogue</a:t>
            </a:r>
            <a:r>
              <a:rPr lang="en-US" dirty="0" smtClean="0"/>
              <a:t> sound can be recorded direct-to-disk(vinyl) pre-1940s or magnetic tape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655371"/>
            <a:ext cx="3458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Reprise Stamp Std" charset="0"/>
                <a:ea typeface="Reprise Stamp Std" charset="0"/>
                <a:cs typeface="Reprise Stamp Std" charset="0"/>
              </a:rPr>
              <a:t>Digital</a:t>
            </a:r>
            <a:r>
              <a:rPr lang="en-US" dirty="0" smtClean="0"/>
              <a:t> sound is stored as numerical values on a hard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3164"/>
            <a:ext cx="4826496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Analogue to digital converter(ADC)</a:t>
            </a:r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418784" cy="19127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Translates an audio signal and stores it as discrete steps of a numeric value.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25419"/>
          <a:stretch/>
        </p:blipFill>
        <p:spPr>
          <a:xfrm>
            <a:off x="2915816" y="2192731"/>
            <a:ext cx="5652120" cy="24480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4063082"/>
            <a:ext cx="450296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Digital </a:t>
            </a:r>
            <a:r>
              <a:rPr lang="en-US" dirty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to</a:t>
            </a:r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Analogue </a:t>
            </a:r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converter(ADC)</a:t>
            </a:r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206082"/>
            <a:ext cx="6790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Digital to analogue converter. Takes digital information and translates it back into analogue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9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48" y="188640"/>
            <a:ext cx="3442388" cy="750705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Sample rate</a:t>
            </a:r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3548" y="1150918"/>
            <a:ext cx="3730420" cy="40551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dirty="0"/>
              <a:t>The number of samples of a sound that are taken per second to represent the event digitally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Common sample rates are 44.1kHz, 48kHz, 96kHz, 192kHz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Nyquist</a:t>
            </a:r>
            <a:r>
              <a:rPr lang="en-US" sz="2000" dirty="0" smtClean="0"/>
              <a:t> theorem states </a:t>
            </a:r>
            <a:r>
              <a:rPr lang="en-US" sz="2000" dirty="0"/>
              <a:t>that a signal must be sampled at a rate greater than twice the highest frequency component of the signal to accurately reconstruct the waveform; otherwise, the high-frequency content will </a:t>
            </a:r>
            <a:r>
              <a:rPr lang="en-US" sz="2000" dirty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alias </a:t>
            </a:r>
            <a:r>
              <a:rPr lang="en-US" sz="2000" dirty="0"/>
              <a:t>at a frequency inside the spectrum of interest.</a:t>
            </a:r>
            <a:r>
              <a:rPr lang="en-GB" sz="2000" dirty="0"/>
              <a:t> </a:t>
            </a:r>
            <a:endParaRPr lang="en-GB" sz="2000" dirty="0" smtClean="0"/>
          </a:p>
          <a:p>
            <a:pPr marL="0" indent="0">
              <a:buNone/>
            </a:pPr>
            <a:r>
              <a:rPr lang="en-US" sz="2100" dirty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ALIASING</a:t>
            </a:r>
            <a:r>
              <a:rPr lang="en-GB" sz="2100" dirty="0"/>
              <a:t> </a:t>
            </a:r>
            <a:r>
              <a:rPr lang="en-US" sz="2100" dirty="0"/>
              <a:t>It occurs when a signal above half the sample rate is allowed into, or created within, a digital system. The effect produces unwanted </a:t>
            </a:r>
            <a:r>
              <a:rPr lang="en-US" sz="2100" dirty="0" smtClean="0"/>
              <a:t>frequencies. That’s why most quality ADCs have an </a:t>
            </a:r>
            <a:r>
              <a:rPr lang="en-US" sz="2100" dirty="0" smtClean="0">
                <a:solidFill>
                  <a:srgbClr val="FFC000"/>
                </a:solidFill>
              </a:rPr>
              <a:t>anti-aliasing filter</a:t>
            </a:r>
            <a:endParaRPr lang="en-GB" sz="21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063082"/>
            <a:ext cx="450296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1340" r="11802" b="16840"/>
          <a:stretch/>
        </p:blipFill>
        <p:spPr>
          <a:xfrm>
            <a:off x="4572000" y="1844824"/>
            <a:ext cx="3871292" cy="20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4063082"/>
            <a:ext cx="450296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6800" y="483867"/>
            <a:ext cx="3528392" cy="5563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Bit depth</a:t>
            </a:r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6800" y="1484784"/>
            <a:ext cx="4121224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Describes the potential accuracy of a particular piece of hardware or software that processes audio data. In general, the more bits that are available, the more accurate the resulting output from the data being processed.</a:t>
            </a:r>
          </a:p>
          <a:p>
            <a:pPr marL="0" indent="0">
              <a:buNone/>
            </a:pPr>
            <a:r>
              <a:rPr lang="en-GB" sz="2000" dirty="0" smtClean="0"/>
              <a:t>Common bit depths 16 bit, 24 bit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Quantisation Noise</a:t>
            </a:r>
          </a:p>
          <a:p>
            <a:pPr marL="0" indent="0">
              <a:buNone/>
            </a:pPr>
            <a:r>
              <a:rPr lang="en-GB" sz="1800" dirty="0" smtClean="0"/>
              <a:t>The </a:t>
            </a:r>
            <a:r>
              <a:rPr lang="en-GB" sz="1800" dirty="0"/>
              <a:t>difference between the actual </a:t>
            </a:r>
            <a:r>
              <a:rPr lang="en-GB" sz="1800" dirty="0" err="1"/>
              <a:t>analog</a:t>
            </a:r>
            <a:r>
              <a:rPr lang="en-GB" sz="1800" dirty="0"/>
              <a:t> value and quantized digital value is called quantization error or quantization distortion. This error is either due to </a:t>
            </a:r>
            <a:r>
              <a:rPr lang="en-GB" sz="1800" dirty="0" smtClean="0"/>
              <a:t>rounding </a:t>
            </a:r>
            <a:r>
              <a:rPr lang="en-GB" sz="1800" dirty="0"/>
              <a:t>or </a:t>
            </a:r>
            <a:r>
              <a:rPr lang="en-GB" sz="1800" dirty="0" smtClean="0">
                <a:solidFill>
                  <a:srgbClr val="FFC000"/>
                </a:solidFill>
              </a:rPr>
              <a:t>truncation</a:t>
            </a:r>
            <a:r>
              <a:rPr lang="en-GB" sz="1800" dirty="0" smtClean="0"/>
              <a:t>. </a:t>
            </a:r>
            <a:r>
              <a:rPr lang="en-GB" sz="1800" dirty="0"/>
              <a:t>The error signal is sometimes </a:t>
            </a:r>
            <a:r>
              <a:rPr lang="en-GB" sz="1800" dirty="0" err="1"/>
              <a:t>modeled</a:t>
            </a:r>
            <a:r>
              <a:rPr lang="en-GB" sz="1800" dirty="0"/>
              <a:t> as an additional random signal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04664"/>
            <a:ext cx="323308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22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SAMPLE RATE AND BIT DEPTH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8" y="909154"/>
            <a:ext cx="4036784" cy="283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9286" y="1012725"/>
            <a:ext cx="4131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Sample rate </a:t>
            </a:r>
            <a:r>
              <a:rPr lang="en-US" sz="3200" dirty="0" smtClean="0"/>
              <a:t>refers to the number of samples taken per second (measured in Hz or kHz)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9286" y="3745477"/>
            <a:ext cx="4131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Bit depth </a:t>
            </a:r>
            <a:r>
              <a:rPr lang="en-US" sz="3200" dirty="0" smtClean="0"/>
              <a:t>refers to the number of possible amplitude measurements. </a:t>
            </a:r>
          </a:p>
          <a:p>
            <a:pPr algn="ctr"/>
            <a:r>
              <a:rPr lang="en-US" sz="2400" dirty="0" smtClean="0"/>
              <a:t>A 4-bit system has 2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possible measurements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184" y="3991699"/>
            <a:ext cx="4131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 increase in both sample rate and bit depth will </a:t>
            </a:r>
            <a:r>
              <a:rPr lang="en-US" sz="3200" b="1" dirty="0" smtClean="0"/>
              <a:t>improve the quality</a:t>
            </a:r>
            <a:r>
              <a:rPr lang="en-US" sz="3200" dirty="0" smtClean="0"/>
              <a:t> of the sample / audio capture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53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GB" dirty="0" smtClean="0"/>
              <a:t>Task-Draw a graph representing a 4bit 24hZ sample rate digital waveform 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91580" y="1484784"/>
          <a:ext cx="7560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606">
                <a:tc>
                  <a:txBody>
                    <a:bodyPr/>
                    <a:lstStyle/>
                    <a:p>
                      <a:r>
                        <a:rPr lang="en-GB" dirty="0" smtClean="0"/>
                        <a:t>Table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Table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Table 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Table 4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1Hz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Sine Wave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2Hz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Sine Wave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3Hz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Sine Wave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4Hz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Sine Wave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2845161"/>
            <a:ext cx="5868652" cy="3996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328498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of a 4 bit  33Hz Sample Rate</a:t>
            </a:r>
          </a:p>
          <a:p>
            <a:endParaRPr lang="en-GB" dirty="0"/>
          </a:p>
          <a:p>
            <a:r>
              <a:rPr lang="en-GB" dirty="0" smtClean="0"/>
              <a:t>1Hz Sine Wave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322440" cy="70609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File FORMATs</a:t>
            </a:r>
            <a:endParaRPr lang="en-US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pic>
        <p:nvPicPr>
          <p:cNvPr id="4" name="Content Placeholder 3" descr="bit-rate-table1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04" b="-14904"/>
          <a:stretch>
            <a:fillRect/>
          </a:stretch>
        </p:blipFill>
        <p:spPr>
          <a:xfrm>
            <a:off x="394462" y="3933056"/>
            <a:ext cx="8140344" cy="31700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988840"/>
            <a:ext cx="2520280" cy="13590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Uncompressed</a:t>
            </a:r>
            <a:r>
              <a:rPr lang="en-GB" dirty="0" smtClean="0"/>
              <a:t> </a:t>
            </a:r>
          </a:p>
          <a:p>
            <a:r>
              <a:rPr lang="en-GB" dirty="0" smtClean="0"/>
              <a:t>wav</a:t>
            </a:r>
          </a:p>
          <a:p>
            <a:r>
              <a:rPr lang="en-GB" dirty="0" err="1" smtClean="0"/>
              <a:t>Aiff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4246" y="3212976"/>
            <a:ext cx="2520280" cy="10785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err="1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LosslessLY</a:t>
            </a:r>
            <a:r>
              <a:rPr lang="en-GB" sz="2000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 compression</a:t>
            </a:r>
            <a:r>
              <a:rPr lang="en-GB" dirty="0" smtClean="0"/>
              <a:t> </a:t>
            </a:r>
          </a:p>
          <a:p>
            <a:r>
              <a:rPr lang="en-GB" sz="2000" dirty="0" smtClean="0"/>
              <a:t>Like a zip file</a:t>
            </a:r>
          </a:p>
          <a:p>
            <a:endParaRPr lang="en-GB" sz="2000" dirty="0" smtClean="0"/>
          </a:p>
          <a:p>
            <a:r>
              <a:rPr lang="en-GB" sz="2000" dirty="0" smtClean="0"/>
              <a:t>FLAC-Free </a:t>
            </a:r>
            <a:r>
              <a:rPr lang="en-GB" sz="2000" dirty="0" err="1" smtClean="0"/>
              <a:t>LosslESS</a:t>
            </a:r>
            <a:r>
              <a:rPr lang="en-GB" sz="2000" dirty="0" smtClean="0"/>
              <a:t> AUDIO CODEC</a:t>
            </a:r>
          </a:p>
          <a:p>
            <a:endParaRPr lang="en-GB" sz="2000" dirty="0"/>
          </a:p>
          <a:p>
            <a:r>
              <a:rPr lang="en-GB" sz="2000" dirty="0" err="1" smtClean="0"/>
              <a:t>Comrpessor</a:t>
            </a:r>
            <a:r>
              <a:rPr lang="en-GB" sz="2000" dirty="0" smtClean="0"/>
              <a:t>/</a:t>
            </a:r>
          </a:p>
          <a:p>
            <a:r>
              <a:rPr lang="en-GB" sz="2000" dirty="0" smtClean="0"/>
              <a:t>decompressor 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7975" y="2854356"/>
            <a:ext cx="252028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err="1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Lossy</a:t>
            </a:r>
            <a:r>
              <a:rPr lang="en-GB" sz="2000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 compression</a:t>
            </a:r>
            <a:r>
              <a:rPr lang="en-GB" dirty="0" smtClean="0"/>
              <a:t> </a:t>
            </a:r>
          </a:p>
          <a:p>
            <a:r>
              <a:rPr lang="en-GB" sz="1400" dirty="0" smtClean="0"/>
              <a:t>Throws away information for example the quieter frequencies to reduce the file size. Good for streaming services</a:t>
            </a:r>
          </a:p>
          <a:p>
            <a:endParaRPr lang="en-GB" sz="1400" dirty="0"/>
          </a:p>
          <a:p>
            <a:r>
              <a:rPr lang="en-GB" sz="2400" dirty="0" smtClean="0"/>
              <a:t>MP3</a:t>
            </a:r>
          </a:p>
          <a:p>
            <a:r>
              <a:rPr lang="en-GB" sz="2400" dirty="0" smtClean="0"/>
              <a:t>AAC</a:t>
            </a:r>
          </a:p>
          <a:p>
            <a:r>
              <a:rPr lang="en-GB" sz="2400" dirty="0" smtClean="0"/>
              <a:t>WMA</a:t>
            </a:r>
          </a:p>
          <a:p>
            <a:r>
              <a:rPr lang="en-GB" sz="2400" dirty="0" err="1" smtClean="0"/>
              <a:t>Ogg</a:t>
            </a:r>
            <a:r>
              <a:rPr lang="en-GB" sz="2400" dirty="0" smtClean="0"/>
              <a:t> VORBIS</a:t>
            </a:r>
          </a:p>
        </p:txBody>
      </p:sp>
    </p:spTree>
    <p:extLst>
      <p:ext uri="{BB962C8B-B14F-4D97-AF65-F5344CB8AC3E}">
        <p14:creationId xmlns:p14="http://schemas.microsoft.com/office/powerpoint/2010/main" val="24289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004" y="567911"/>
            <a:ext cx="2501440" cy="4092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67911"/>
            <a:ext cx="6300193" cy="408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This is the </a:t>
            </a:r>
            <a:r>
              <a:rPr lang="en-US" sz="3200" b="1" dirty="0" smtClean="0">
                <a:solidFill>
                  <a:schemeClr val="tx1"/>
                </a:solidFill>
              </a:rPr>
              <a:t>specification that CD audio </a:t>
            </a:r>
            <a:r>
              <a:rPr lang="en-US" sz="3200" dirty="0" smtClean="0">
                <a:solidFill>
                  <a:schemeClr val="tx1"/>
                </a:solidFill>
              </a:rPr>
              <a:t>must fulfil</a:t>
            </a:r>
          </a:p>
          <a:p>
            <a:pPr marL="571500" indent="-571500">
              <a:buFont typeface="Arial"/>
              <a:buChar char="•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It states that CDs must </a:t>
            </a:r>
            <a:r>
              <a:rPr lang="en-US" sz="3200" b="1" dirty="0" err="1" smtClean="0">
                <a:solidFill>
                  <a:schemeClr val="tx1"/>
                </a:solidFill>
              </a:rPr>
              <a:t>utilise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16-bit linear PCM sampled at 44100 Hz (44.1kHz).</a:t>
            </a:r>
          </a:p>
          <a:p>
            <a:pPr marL="571500" indent="-571500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This standard satisfies </a:t>
            </a:r>
            <a:r>
              <a:rPr lang="en-US" sz="3200" b="1" dirty="0" err="1" smtClean="0">
                <a:solidFill>
                  <a:schemeClr val="tx1"/>
                </a:solidFill>
              </a:rPr>
              <a:t>Nyquist’s</a:t>
            </a:r>
            <a:r>
              <a:rPr lang="en-US" sz="3200" b="1" dirty="0" smtClean="0">
                <a:solidFill>
                  <a:schemeClr val="tx1"/>
                </a:solidFill>
              </a:rPr>
              <a:t> criteria.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THE RED BOOK STANDARD</a:t>
            </a:r>
            <a:endParaRPr lang="en-US" sz="3200" b="1" dirty="0">
              <a:solidFill>
                <a:srgbClr val="FFC000"/>
              </a:solidFill>
              <a:latin typeface="Reprise Stamp Std" charset="0"/>
              <a:ea typeface="Reprise Stamp Std" charset="0"/>
              <a:cs typeface="Reprise Stamp St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01317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Pulse Code Modulation(PCM</a:t>
            </a:r>
            <a:r>
              <a:rPr lang="en-US" dirty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409635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method used to </a:t>
            </a:r>
            <a:r>
              <a:rPr lang="en-GB" sz="2000" dirty="0">
                <a:hlinkClick r:id="rId4" tooltip="Digital signal"/>
              </a:rPr>
              <a:t>digitally</a:t>
            </a:r>
            <a:r>
              <a:rPr lang="en-GB" sz="2000" dirty="0"/>
              <a:t> represent sampled </a:t>
            </a:r>
            <a:r>
              <a:rPr lang="en-GB" sz="2000" dirty="0">
                <a:hlinkClick r:id="rId5" tooltip="Analog signal"/>
              </a:rPr>
              <a:t>analog signals</a:t>
            </a:r>
            <a:r>
              <a:rPr lang="en-GB" sz="2000" dirty="0"/>
              <a:t>. It is the standard form of </a:t>
            </a:r>
            <a:r>
              <a:rPr lang="en-GB" sz="2000" dirty="0">
                <a:hlinkClick r:id="rId6" tooltip="Digital audio"/>
              </a:rPr>
              <a:t>digital audio</a:t>
            </a:r>
            <a:r>
              <a:rPr lang="en-GB" sz="2000" dirty="0"/>
              <a:t> in computers, </a:t>
            </a:r>
            <a:r>
              <a:rPr lang="en-GB" sz="2000" dirty="0">
                <a:hlinkClick r:id="rId7" tooltip="Compact Disc"/>
              </a:rPr>
              <a:t>Compact Discs</a:t>
            </a:r>
            <a:r>
              <a:rPr lang="en-GB" sz="2000" dirty="0"/>
              <a:t>, </a:t>
            </a:r>
            <a:r>
              <a:rPr lang="en-GB" sz="2000" dirty="0">
                <a:hlinkClick r:id="rId8" tooltip="Digital telephony"/>
              </a:rPr>
              <a:t>digital telephony</a:t>
            </a:r>
            <a:r>
              <a:rPr lang="en-GB" sz="2000" dirty="0"/>
              <a:t> and other digital audio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9940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5659</TotalTime>
  <Words>1527</Words>
  <Application>Microsoft Office PowerPoint</Application>
  <PresentationFormat>On-screen Show (4:3)</PresentationFormat>
  <Paragraphs>144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Reprise Stamp</vt:lpstr>
      <vt:lpstr>Reprise Stamp Std</vt:lpstr>
      <vt:lpstr>Reprise Title Std</vt:lpstr>
      <vt:lpstr>Horizon</vt:lpstr>
      <vt:lpstr>DIGITAL AUDIO</vt:lpstr>
      <vt:lpstr>What is Digital Audio?</vt:lpstr>
      <vt:lpstr>Analogue to digital converter(ADC)</vt:lpstr>
      <vt:lpstr>Sample rate</vt:lpstr>
      <vt:lpstr>PowerPoint Presentation</vt:lpstr>
      <vt:lpstr>PowerPoint Presentation</vt:lpstr>
      <vt:lpstr>Task-Draw a graph representing a 4bit 24hZ sample rate digital waveform  </vt:lpstr>
      <vt:lpstr>File FORMATs</vt:lpstr>
      <vt:lpstr>PowerPoint Presentation</vt:lpstr>
      <vt:lpstr>Analogue vs digital</vt:lpstr>
      <vt:lpstr>Signal to noise ratio</vt:lpstr>
      <vt:lpstr>Frequency response  </vt:lpstr>
      <vt:lpstr>DISTORTION </vt:lpstr>
      <vt:lpstr>Editing</vt:lpstr>
      <vt:lpstr>PowerPoint Presentation</vt:lpstr>
    </vt:vector>
  </TitlesOfParts>
  <Company>Hinchley Wood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MIDI</dc:title>
  <dc:creator>Paul Clifford</dc:creator>
  <cp:lastModifiedBy>Paul Clifford</cp:lastModifiedBy>
  <cp:revision>344</cp:revision>
  <cp:lastPrinted>2019-11-14T10:45:07Z</cp:lastPrinted>
  <dcterms:created xsi:type="dcterms:W3CDTF">2013-09-18T08:20:06Z</dcterms:created>
  <dcterms:modified xsi:type="dcterms:W3CDTF">2020-01-21T15:29:34Z</dcterms:modified>
</cp:coreProperties>
</file>