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538" r:id="rId2"/>
    <p:sldId id="715" r:id="rId3"/>
    <p:sldId id="716" r:id="rId4"/>
    <p:sldId id="541" r:id="rId5"/>
    <p:sldId id="543" r:id="rId6"/>
    <p:sldId id="542" r:id="rId7"/>
    <p:sldId id="539" r:id="rId8"/>
    <p:sldId id="545" r:id="rId9"/>
    <p:sldId id="546" r:id="rId10"/>
    <p:sldId id="548" r:id="rId11"/>
    <p:sldId id="56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1DD2F7-A24B-44E8-A757-01274C8BE456}">
          <p14:sldIdLst>
            <p14:sldId id="538"/>
            <p14:sldId id="715"/>
            <p14:sldId id="716"/>
            <p14:sldId id="541"/>
            <p14:sldId id="543"/>
            <p14:sldId id="542"/>
            <p14:sldId id="539"/>
            <p14:sldId id="545"/>
            <p14:sldId id="546"/>
            <p14:sldId id="548"/>
            <p14:sldId id="563"/>
          </p14:sldIdLst>
        </p14:section>
        <p14:section name="Untitled Section" id="{418E5B61-4AB7-4AA0-A2EF-95CE4734BF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98" d="100"/>
          <a:sy n="98" d="100"/>
        </p:scale>
        <p:origin x="2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096BCC07-F3F8-47AA-AA6E-7CDB29264492}" type="datetimeFigureOut">
              <a:rPr lang="en-GB" smtClean="0"/>
              <a:t>21/01/2020</a:t>
            </a:fld>
            <a:endParaRPr lang="en-GB"/>
          </a:p>
        </p:txBody>
      </p:sp>
      <p:sp>
        <p:nvSpPr>
          <p:cNvPr id="4" name="Footer Placeholder 3"/>
          <p:cNvSpPr>
            <a:spLocks noGrp="1"/>
          </p:cNvSpPr>
          <p:nvPr>
            <p:ph type="ftr" sz="quarter" idx="2"/>
          </p:nvPr>
        </p:nvSpPr>
        <p:spPr>
          <a:xfrm>
            <a:off x="0" y="9428630"/>
            <a:ext cx="2946400" cy="4980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B8A015E9-E7EE-45BE-AEAC-0B1AFA453A2C}" type="slidenum">
              <a:rPr lang="en-GB" smtClean="0"/>
              <a:t>‹#›</a:t>
            </a:fld>
            <a:endParaRPr lang="en-GB"/>
          </a:p>
        </p:txBody>
      </p:sp>
    </p:spTree>
    <p:extLst>
      <p:ext uri="{BB962C8B-B14F-4D97-AF65-F5344CB8AC3E}">
        <p14:creationId xmlns:p14="http://schemas.microsoft.com/office/powerpoint/2010/main" val="895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F0345294-FA9D-6244-9B5C-BA3CD564665C}" type="datetimeFigureOut">
              <a:rPr lang="en-US" smtClean="0"/>
              <a:t>1/21/2020</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5C75918D-FA57-1048-989E-EE671F1A83B8}" type="slidenum">
              <a:rPr lang="en-US" smtClean="0"/>
              <a:t>‹#›</a:t>
            </a:fld>
            <a:endParaRPr lang="en-US"/>
          </a:p>
        </p:txBody>
      </p:sp>
    </p:spTree>
    <p:extLst>
      <p:ext uri="{BB962C8B-B14F-4D97-AF65-F5344CB8AC3E}">
        <p14:creationId xmlns:p14="http://schemas.microsoft.com/office/powerpoint/2010/main" val="69127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a:t>
            </a:fld>
            <a:endParaRPr lang="en-US"/>
          </a:p>
        </p:txBody>
      </p:sp>
    </p:spTree>
    <p:extLst>
      <p:ext uri="{BB962C8B-B14F-4D97-AF65-F5344CB8AC3E}">
        <p14:creationId xmlns:p14="http://schemas.microsoft.com/office/powerpoint/2010/main" val="226865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4</a:t>
            </a:fld>
            <a:endParaRPr lang="en-US"/>
          </a:p>
        </p:txBody>
      </p:sp>
    </p:spTree>
    <p:extLst>
      <p:ext uri="{BB962C8B-B14F-4D97-AF65-F5344CB8AC3E}">
        <p14:creationId xmlns:p14="http://schemas.microsoft.com/office/powerpoint/2010/main" val="247908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5</a:t>
            </a:fld>
            <a:endParaRPr lang="en-US"/>
          </a:p>
        </p:txBody>
      </p:sp>
    </p:spTree>
    <p:extLst>
      <p:ext uri="{BB962C8B-B14F-4D97-AF65-F5344CB8AC3E}">
        <p14:creationId xmlns:p14="http://schemas.microsoft.com/office/powerpoint/2010/main" val="283085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6</a:t>
            </a:fld>
            <a:endParaRPr lang="en-US"/>
          </a:p>
        </p:txBody>
      </p:sp>
    </p:spTree>
    <p:extLst>
      <p:ext uri="{BB962C8B-B14F-4D97-AF65-F5344CB8AC3E}">
        <p14:creationId xmlns:p14="http://schemas.microsoft.com/office/powerpoint/2010/main" val="234665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7</a:t>
            </a:fld>
            <a:endParaRPr lang="en-US"/>
          </a:p>
        </p:txBody>
      </p:sp>
    </p:spTree>
    <p:extLst>
      <p:ext uri="{BB962C8B-B14F-4D97-AF65-F5344CB8AC3E}">
        <p14:creationId xmlns:p14="http://schemas.microsoft.com/office/powerpoint/2010/main" val="205779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8</a:t>
            </a:fld>
            <a:endParaRPr lang="en-US"/>
          </a:p>
        </p:txBody>
      </p:sp>
    </p:spTree>
    <p:extLst>
      <p:ext uri="{BB962C8B-B14F-4D97-AF65-F5344CB8AC3E}">
        <p14:creationId xmlns:p14="http://schemas.microsoft.com/office/powerpoint/2010/main" val="54971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9</a:t>
            </a:fld>
            <a:endParaRPr lang="en-US"/>
          </a:p>
        </p:txBody>
      </p:sp>
    </p:spTree>
    <p:extLst>
      <p:ext uri="{BB962C8B-B14F-4D97-AF65-F5344CB8AC3E}">
        <p14:creationId xmlns:p14="http://schemas.microsoft.com/office/powerpoint/2010/main" val="2535183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10</a:t>
            </a:fld>
            <a:endParaRPr lang="en-US"/>
          </a:p>
        </p:txBody>
      </p:sp>
    </p:spTree>
    <p:extLst>
      <p:ext uri="{BB962C8B-B14F-4D97-AF65-F5344CB8AC3E}">
        <p14:creationId xmlns:p14="http://schemas.microsoft.com/office/powerpoint/2010/main" val="49382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11</a:t>
            </a:fld>
            <a:endParaRPr lang="en-US"/>
          </a:p>
        </p:txBody>
      </p:sp>
    </p:spTree>
    <p:extLst>
      <p:ext uri="{BB962C8B-B14F-4D97-AF65-F5344CB8AC3E}">
        <p14:creationId xmlns:p14="http://schemas.microsoft.com/office/powerpoint/2010/main" val="1350616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401268EE-35D8-8248-A272-728CAF79CEB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83C8-BD57-BA40-99B4-B3FD4AFC96C7}" type="slidenum">
              <a:rPr lang="en-US" smtClean="0"/>
              <a:t>‹#›</a:t>
            </a:fld>
            <a:endParaRPr lang="en-US"/>
          </a:p>
        </p:txBody>
      </p:sp>
    </p:spTree>
    <p:extLst>
      <p:ext uri="{BB962C8B-B14F-4D97-AF65-F5344CB8AC3E}">
        <p14:creationId xmlns:p14="http://schemas.microsoft.com/office/powerpoint/2010/main" val="68128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EC0B7B5-F51F-467F-82E3-5D377B6ED659}"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C0B7B5-F51F-467F-82E3-5D377B6ED659}"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0B7B5-F51F-467F-82E3-5D377B6ED659}"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EC0B7B5-F51F-467F-82E3-5D377B6ED659}" type="datetimeFigureOut">
              <a:rPr lang="en-US" smtClean="0"/>
              <a:t>1/21/2020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3A2F1D9-1719-4CB1-9333-E94FA5E216E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omann.de/gb/"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s://www.studiospares.com/" TargetMode="External"/><Relationship Id="rId4" Type="http://schemas.openxmlformats.org/officeDocument/2006/relationships/hyperlink" Target="https://www.andertons.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Reprise Stamp" panose="02000000000000000000" pitchFamily="2" charset="0"/>
              </a:rPr>
              <a:t>DAW</a:t>
            </a:r>
            <a:r>
              <a:rPr lang="en-US" dirty="0" smtClean="0"/>
              <a:t/>
            </a:r>
            <a:br>
              <a:rPr lang="en-US" dirty="0" smtClean="0"/>
            </a:br>
            <a:r>
              <a:rPr lang="en-US" dirty="0" smtClean="0">
                <a:solidFill>
                  <a:srgbClr val="FFC000"/>
                </a:solidFill>
                <a:latin typeface="Reprise Stamp" panose="02000000000000000000" pitchFamily="2" charset="0"/>
              </a:rPr>
              <a:t>Digital audio workstations</a:t>
            </a:r>
            <a:endParaRPr lang="en-US" dirty="0">
              <a:solidFill>
                <a:srgbClr val="FFC000"/>
              </a:solidFill>
              <a:latin typeface="Reprise Stamp" panose="02000000000000000000" pitchFamily="2" charset="0"/>
            </a:endParaRPr>
          </a:p>
        </p:txBody>
      </p:sp>
      <p:sp>
        <p:nvSpPr>
          <p:cNvPr id="3" name="Content Placeholder 2"/>
          <p:cNvSpPr>
            <a:spLocks noGrp="1"/>
          </p:cNvSpPr>
          <p:nvPr>
            <p:ph idx="1"/>
          </p:nvPr>
        </p:nvSpPr>
        <p:spPr>
          <a:xfrm>
            <a:off x="461302" y="2395459"/>
            <a:ext cx="8214014" cy="2761733"/>
          </a:xfrm>
        </p:spPr>
        <p:txBody>
          <a:bodyPr>
            <a:noAutofit/>
          </a:bodyPr>
          <a:lstStyle/>
          <a:p>
            <a:pPr marL="0" indent="0">
              <a:buNone/>
            </a:pPr>
            <a:r>
              <a:rPr lang="en-GB" sz="3300" dirty="0"/>
              <a:t>-To be able to identify key studio equipment</a:t>
            </a:r>
          </a:p>
          <a:p>
            <a:pPr marL="0" indent="0">
              <a:buNone/>
            </a:pPr>
            <a:r>
              <a:rPr lang="en-GB" sz="3300" dirty="0"/>
              <a:t>-To </a:t>
            </a:r>
            <a:r>
              <a:rPr lang="en-GB" sz="3300" dirty="0" smtClean="0"/>
              <a:t>understand </a:t>
            </a:r>
            <a:r>
              <a:rPr lang="en-GB" sz="3300" dirty="0"/>
              <a:t>signal flow</a:t>
            </a:r>
          </a:p>
          <a:p>
            <a:pPr marL="0" indent="0">
              <a:buNone/>
            </a:pPr>
            <a:r>
              <a:rPr lang="en-GB" sz="3300" dirty="0" smtClean="0"/>
              <a:t>-To understand how the equipment connects and work together</a:t>
            </a:r>
            <a:endParaRPr lang="en-GB" sz="3300" dirty="0"/>
          </a:p>
          <a:p>
            <a:pPr marL="0" indent="0">
              <a:buNone/>
            </a:pPr>
            <a:r>
              <a:rPr lang="en-GB" sz="3300" dirty="0"/>
              <a:t> </a:t>
            </a:r>
          </a:p>
          <a:p>
            <a:pPr marL="0" indent="0">
              <a:buNone/>
            </a:pPr>
            <a:r>
              <a:rPr lang="en-GB" sz="3300" dirty="0"/>
              <a:t> </a:t>
            </a:r>
          </a:p>
          <a:p>
            <a:pPr marL="0" indent="0">
              <a:buNone/>
            </a:pPr>
            <a:r>
              <a:rPr lang="en-GB" sz="3300" dirty="0"/>
              <a:t> </a:t>
            </a:r>
          </a:p>
          <a:p>
            <a:pPr marL="0" indent="0">
              <a:buNone/>
            </a:pPr>
            <a:r>
              <a:rPr lang="en-GB" sz="3300" dirty="0"/>
              <a:t> </a:t>
            </a:r>
          </a:p>
          <a:p>
            <a:pPr marL="0" indent="0">
              <a:buNone/>
            </a:pPr>
            <a:endParaRPr lang="en-GB" sz="3300" dirty="0"/>
          </a:p>
        </p:txBody>
      </p:sp>
      <p:sp>
        <p:nvSpPr>
          <p:cNvPr id="5" name="TextBox 4"/>
          <p:cNvSpPr txBox="1"/>
          <p:nvPr/>
        </p:nvSpPr>
        <p:spPr>
          <a:xfrm>
            <a:off x="3347864" y="1652633"/>
            <a:ext cx="2974705" cy="507831"/>
          </a:xfrm>
          <a:prstGeom prst="rect">
            <a:avLst/>
          </a:prstGeom>
          <a:noFill/>
        </p:spPr>
        <p:txBody>
          <a:bodyPr wrap="square" rtlCol="0">
            <a:spAutoFit/>
          </a:bodyPr>
          <a:lstStyle/>
          <a:p>
            <a:pPr algn="ctr"/>
            <a:r>
              <a:rPr lang="en-US" sz="2700" dirty="0"/>
              <a:t>Aims and Objectives</a:t>
            </a:r>
          </a:p>
        </p:txBody>
      </p:sp>
    </p:spTree>
    <p:extLst>
      <p:ext uri="{BB962C8B-B14F-4D97-AF65-F5344CB8AC3E}">
        <p14:creationId xmlns:p14="http://schemas.microsoft.com/office/powerpoint/2010/main" val="1598201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44824"/>
            <a:ext cx="6264696" cy="5227134"/>
          </a:xfrm>
        </p:spPr>
        <p:txBody>
          <a:bodyPr>
            <a:normAutofit fontScale="92500" lnSpcReduction="20000"/>
          </a:bodyPr>
          <a:lstStyle/>
          <a:p>
            <a:pPr marL="0" indent="0">
              <a:buNone/>
            </a:pPr>
            <a:endParaRPr lang="en-GB" sz="2400" dirty="0" smtClean="0"/>
          </a:p>
          <a:p>
            <a:pPr marL="0" indent="0">
              <a:buNone/>
            </a:pPr>
            <a:r>
              <a:rPr lang="en-GB" sz="2400" dirty="0">
                <a:solidFill>
                  <a:srgbClr val="FFC000"/>
                </a:solidFill>
                <a:latin typeface="Reprise Stamp" panose="02000000000000000000" pitchFamily="2" charset="0"/>
              </a:rPr>
              <a:t>Scenario</a:t>
            </a:r>
            <a:endParaRPr lang="en-GB" sz="2400" dirty="0"/>
          </a:p>
          <a:p>
            <a:pPr marL="0" indent="0">
              <a:buNone/>
            </a:pPr>
            <a:r>
              <a:rPr lang="en-GB" sz="2400" dirty="0" smtClean="0"/>
              <a:t>You have been asked by a singer/songwriter to set up a home studio to allow her to record her songs at demo quality. She has a Mac Pro but is relying on you to advise her on the software. Your budget is £3000. </a:t>
            </a:r>
          </a:p>
          <a:p>
            <a:pPr marL="0" indent="0">
              <a:buNone/>
            </a:pPr>
            <a:r>
              <a:rPr lang="en-GB" sz="2400" dirty="0" smtClean="0"/>
              <a:t>Make a list of the equipment you will need and price it up by checking the online retailers.</a:t>
            </a:r>
          </a:p>
          <a:p>
            <a:pPr marL="0" indent="0">
              <a:buNone/>
            </a:pPr>
            <a:endParaRPr lang="en-GB" sz="2400" dirty="0" smtClean="0"/>
          </a:p>
          <a:p>
            <a:pPr marL="0" indent="0">
              <a:buNone/>
            </a:pPr>
            <a:r>
              <a:rPr lang="en-GB" sz="2400" dirty="0">
                <a:hlinkClick r:id="rId3"/>
              </a:rPr>
              <a:t>https://www.thomann.de/gb</a:t>
            </a:r>
            <a:r>
              <a:rPr lang="en-GB" sz="2400" dirty="0" smtClean="0">
                <a:hlinkClick r:id="rId3"/>
              </a:rPr>
              <a:t>/</a:t>
            </a:r>
            <a:r>
              <a:rPr lang="en-GB" sz="2400" dirty="0" smtClean="0"/>
              <a:t> </a:t>
            </a:r>
          </a:p>
          <a:p>
            <a:pPr marL="0" indent="0">
              <a:buNone/>
            </a:pPr>
            <a:r>
              <a:rPr lang="en-GB" sz="2400" dirty="0">
                <a:hlinkClick r:id="rId4"/>
              </a:rPr>
              <a:t>https://www.andertons.co.uk</a:t>
            </a:r>
            <a:r>
              <a:rPr lang="en-GB" sz="2400" dirty="0" smtClean="0">
                <a:hlinkClick r:id="rId4"/>
              </a:rPr>
              <a:t>/</a:t>
            </a:r>
            <a:r>
              <a:rPr lang="en-GB" sz="2400" dirty="0" smtClean="0"/>
              <a:t> </a:t>
            </a:r>
          </a:p>
          <a:p>
            <a:pPr marL="0" indent="0">
              <a:buNone/>
            </a:pPr>
            <a:r>
              <a:rPr lang="en-GB" sz="2400" dirty="0">
                <a:hlinkClick r:id="rId5"/>
              </a:rPr>
              <a:t>https://www.studiospares.com</a:t>
            </a:r>
            <a:r>
              <a:rPr lang="en-GB" sz="2400" dirty="0" smtClean="0">
                <a:hlinkClick r:id="rId5"/>
              </a:rPr>
              <a:t>/</a:t>
            </a:r>
            <a:r>
              <a:rPr lang="en-GB" sz="2400" dirty="0" smtClean="0"/>
              <a:t> </a:t>
            </a:r>
          </a:p>
          <a:p>
            <a:pPr marL="0" indent="0">
              <a:buNone/>
            </a:pPr>
            <a:r>
              <a:rPr lang="en-GB" sz="2400" dirty="0">
                <a:hlinkClick r:id="rId5"/>
              </a:rPr>
              <a:t>https://www.studiospares.com</a:t>
            </a:r>
            <a:r>
              <a:rPr lang="en-GB" sz="2400" dirty="0" smtClean="0">
                <a:hlinkClick r:id="rId5"/>
              </a:rPr>
              <a:t>/</a:t>
            </a:r>
            <a:r>
              <a:rPr lang="en-GB" sz="2400" dirty="0" smtClean="0"/>
              <a:t> </a:t>
            </a:r>
            <a:endParaRPr lang="en-GB" sz="2400" dirty="0"/>
          </a:p>
          <a:p>
            <a:pPr marL="0" indent="0">
              <a:buNone/>
            </a:pPr>
            <a:endParaRPr lang="en-GB" sz="2400" dirty="0" smtClean="0"/>
          </a:p>
          <a:p>
            <a:pPr marL="0" indent="0">
              <a:buNone/>
            </a:pPr>
            <a:endParaRPr lang="en-GB" sz="2400" dirty="0" smtClean="0"/>
          </a:p>
        </p:txBody>
      </p:sp>
      <p:sp>
        <p:nvSpPr>
          <p:cNvPr id="5" name="Rectangle 3"/>
          <p:cNvSpPr>
            <a:spLocks noChangeArrowheads="1"/>
          </p:cNvSpPr>
          <p:nvPr/>
        </p:nvSpPr>
        <p:spPr bwMode="auto">
          <a:xfrm>
            <a:off x="467544" y="4896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3350065" y="846521"/>
            <a:ext cx="3240360" cy="1200329"/>
          </a:xfrm>
          <a:prstGeom prst="rect">
            <a:avLst/>
          </a:prstGeom>
          <a:noFill/>
        </p:spPr>
        <p:txBody>
          <a:bodyPr wrap="square" rtlCol="0">
            <a:spAutoFit/>
          </a:bodyPr>
          <a:lstStyle/>
          <a:p>
            <a:pPr algn="ctr"/>
            <a:r>
              <a:rPr lang="en-GB" sz="3600" dirty="0" smtClean="0">
                <a:solidFill>
                  <a:srgbClr val="FFC000"/>
                </a:solidFill>
                <a:latin typeface="Reprise Stamp" panose="02000000000000000000" pitchFamily="2" charset="0"/>
              </a:rPr>
              <a:t>Daw set up</a:t>
            </a:r>
            <a:endParaRPr lang="en-GB" sz="2800" dirty="0">
              <a:solidFill>
                <a:srgbClr val="FFC000"/>
              </a:solidFill>
              <a:latin typeface="Reprise Stamp" panose="02000000000000000000" pitchFamily="2" charset="0"/>
            </a:endParaRPr>
          </a:p>
        </p:txBody>
      </p:sp>
      <p:sp>
        <p:nvSpPr>
          <p:cNvPr id="8" name="TextBox 7"/>
          <p:cNvSpPr txBox="1"/>
          <p:nvPr/>
        </p:nvSpPr>
        <p:spPr>
          <a:xfrm>
            <a:off x="467544" y="302786"/>
            <a:ext cx="2520280" cy="707886"/>
          </a:xfrm>
          <a:prstGeom prst="rect">
            <a:avLst/>
          </a:prstGeom>
          <a:noFill/>
        </p:spPr>
        <p:txBody>
          <a:bodyPr wrap="square" rtlCol="0">
            <a:spAutoFit/>
          </a:bodyPr>
          <a:lstStyle/>
          <a:p>
            <a:r>
              <a:rPr lang="en-GB" sz="4000" dirty="0" smtClean="0">
                <a:solidFill>
                  <a:srgbClr val="FF0000"/>
                </a:solidFill>
                <a:latin typeface="Reprise Stamp" panose="02000000000000000000" pitchFamily="2" charset="0"/>
              </a:rPr>
              <a:t>Task 2</a:t>
            </a:r>
            <a:endParaRPr lang="en-GB" sz="4000" dirty="0">
              <a:solidFill>
                <a:srgbClr val="FF0000"/>
              </a:solidFill>
              <a:latin typeface="Reprise Stamp" panose="02000000000000000000"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949117"/>
            <a:ext cx="1860798" cy="1860798"/>
          </a:xfrm>
          <a:prstGeom prst="rect">
            <a:avLst/>
          </a:prstGeom>
        </p:spPr>
      </p:pic>
      <p:sp>
        <p:nvSpPr>
          <p:cNvPr id="4" name="TextBox 3"/>
          <p:cNvSpPr txBox="1"/>
          <p:nvPr/>
        </p:nvSpPr>
        <p:spPr>
          <a:xfrm>
            <a:off x="5039544" y="4581128"/>
            <a:ext cx="3588990" cy="923330"/>
          </a:xfrm>
          <a:prstGeom prst="rect">
            <a:avLst/>
          </a:prstGeom>
          <a:noFill/>
        </p:spPr>
        <p:txBody>
          <a:bodyPr wrap="square" rtlCol="0">
            <a:spAutoFit/>
          </a:bodyPr>
          <a:lstStyle/>
          <a:p>
            <a:r>
              <a:rPr lang="en-GB" dirty="0" smtClean="0">
                <a:solidFill>
                  <a:srgbClr val="FFC000"/>
                </a:solidFill>
              </a:rPr>
              <a:t>Extension: make an alternative suggestion with reasons why she should increase her budget </a:t>
            </a:r>
            <a:endParaRPr lang="en-GB" dirty="0">
              <a:solidFill>
                <a:srgbClr val="FFC000"/>
              </a:solidFill>
            </a:endParaRPr>
          </a:p>
        </p:txBody>
      </p:sp>
    </p:spTree>
    <p:extLst>
      <p:ext uri="{BB962C8B-B14F-4D97-AF65-F5344CB8AC3E}">
        <p14:creationId xmlns:p14="http://schemas.microsoft.com/office/powerpoint/2010/main" val="346464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3583310" cy="736809"/>
          </a:xfrm>
        </p:spPr>
        <p:txBody>
          <a:bodyPr/>
          <a:lstStyle/>
          <a:p>
            <a:r>
              <a:rPr lang="en-GB" dirty="0" smtClean="0"/>
              <a:t>Analyse this set up</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700808"/>
            <a:ext cx="5700167" cy="3207407"/>
          </a:xfrm>
        </p:spPr>
      </p:pic>
      <p:sp>
        <p:nvSpPr>
          <p:cNvPr id="3" name="TextBox 2"/>
          <p:cNvSpPr txBox="1"/>
          <p:nvPr/>
        </p:nvSpPr>
        <p:spPr>
          <a:xfrm>
            <a:off x="6876256" y="1700808"/>
            <a:ext cx="2160240" cy="2862322"/>
          </a:xfrm>
          <a:prstGeom prst="rect">
            <a:avLst/>
          </a:prstGeom>
          <a:noFill/>
        </p:spPr>
        <p:txBody>
          <a:bodyPr wrap="square" rtlCol="0">
            <a:spAutoFit/>
          </a:bodyPr>
          <a:lstStyle/>
          <a:p>
            <a:r>
              <a:rPr lang="en-GB" dirty="0" smtClean="0"/>
              <a:t>How is all the equipment set up?</a:t>
            </a:r>
          </a:p>
          <a:p>
            <a:endParaRPr lang="en-GB" dirty="0"/>
          </a:p>
          <a:p>
            <a:r>
              <a:rPr lang="en-GB" dirty="0" smtClean="0"/>
              <a:t>What do you think is the main purpose/application of the set up?</a:t>
            </a:r>
          </a:p>
          <a:p>
            <a:endParaRPr lang="en-GB" dirty="0"/>
          </a:p>
          <a:p>
            <a:r>
              <a:rPr lang="en-GB" dirty="0" smtClean="0"/>
              <a:t>Discuss the room and recording environment.</a:t>
            </a:r>
            <a:endParaRPr lang="en-GB" dirty="0"/>
          </a:p>
        </p:txBody>
      </p:sp>
    </p:spTree>
    <p:extLst>
      <p:ext uri="{BB962C8B-B14F-4D97-AF65-F5344CB8AC3E}">
        <p14:creationId xmlns:p14="http://schemas.microsoft.com/office/powerpoint/2010/main" val="320636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361"/>
            <a:ext cx="3962400" cy="634082"/>
          </a:xfrm>
        </p:spPr>
        <p:txBody>
          <a:bodyPr/>
          <a:lstStyle/>
          <a:p>
            <a:r>
              <a:rPr lang="en-US" dirty="0" smtClean="0"/>
              <a:t>Enter the DAW</a:t>
            </a:r>
            <a:r>
              <a:rPr lang="mr-IN" dirty="0" smtClean="0"/>
              <a:t>…</a:t>
            </a:r>
            <a:r>
              <a:rPr lang="en-GB" dirty="0" smtClean="0"/>
              <a:t>..</a:t>
            </a:r>
            <a:endParaRPr lang="en-US" dirty="0"/>
          </a:p>
        </p:txBody>
      </p:sp>
      <p:sp>
        <p:nvSpPr>
          <p:cNvPr id="3" name="Content Placeholder 2"/>
          <p:cNvSpPr>
            <a:spLocks noGrp="1"/>
          </p:cNvSpPr>
          <p:nvPr>
            <p:ph sz="quarter" idx="13"/>
          </p:nvPr>
        </p:nvSpPr>
        <p:spPr>
          <a:xfrm>
            <a:off x="251520" y="749547"/>
            <a:ext cx="5472608" cy="883004"/>
          </a:xfrm>
        </p:spPr>
        <p:txBody>
          <a:bodyPr>
            <a:normAutofit fontScale="92500" lnSpcReduction="20000"/>
          </a:bodyPr>
          <a:lstStyle/>
          <a:p>
            <a:r>
              <a:rPr lang="en-US" dirty="0" smtClean="0"/>
              <a:t>Digital Audio Workstations roots are in digital sampling. 1979 </a:t>
            </a:r>
            <a:r>
              <a:rPr lang="en-US" dirty="0" err="1" smtClean="0"/>
              <a:t>Fairlight</a:t>
            </a:r>
            <a:r>
              <a:rPr lang="en-US" dirty="0" smtClean="0"/>
              <a:t> released the the CMI(Computer Music Instrument) which was a sampler and synthesizer with a CRT monitor. It ran on a basic operating system and has a step sequencer</a:t>
            </a:r>
            <a:endParaRPr lang="en-US" dirty="0"/>
          </a:p>
        </p:txBody>
      </p:sp>
      <p:sp>
        <p:nvSpPr>
          <p:cNvPr id="4" name="Content Placeholder 2"/>
          <p:cNvSpPr txBox="1">
            <a:spLocks/>
          </p:cNvSpPr>
          <p:nvPr/>
        </p:nvSpPr>
        <p:spPr>
          <a:xfrm>
            <a:off x="2303748" y="1816322"/>
            <a:ext cx="6840760" cy="13321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smtClean="0"/>
              <a:t>In the early 80s with Apple II, Atari ST and Commodore Amiga had better processing power which could handle digital audio editing. </a:t>
            </a:r>
            <a:r>
              <a:rPr lang="en-US" dirty="0" err="1" smtClean="0"/>
              <a:t>Digidesign</a:t>
            </a:r>
            <a:r>
              <a:rPr lang="en-US" dirty="0" smtClean="0"/>
              <a:t> launched Sound Designer(1984) which was software used to edit samples for samplers such as the E-mu Emulator II and the Akai S900. It eventually was bundled with Mac-compatible hardware to form Sound Tools(1986). Pro Tools 1.0 was released in 1991 and in 1995 </a:t>
            </a:r>
            <a:r>
              <a:rPr lang="en-US" dirty="0" err="1" smtClean="0"/>
              <a:t>Digidesign</a:t>
            </a:r>
            <a:r>
              <a:rPr lang="en-US" dirty="0" smtClean="0"/>
              <a:t> merged with Avid. Pro Tools 5(1999) was the first version to integrate a MIDI sequencer</a:t>
            </a:r>
            <a:endParaRPr lang="en-US" dirty="0"/>
          </a:p>
        </p:txBody>
      </p:sp>
      <p:sp>
        <p:nvSpPr>
          <p:cNvPr id="5" name="Content Placeholder 2"/>
          <p:cNvSpPr txBox="1">
            <a:spLocks/>
          </p:cNvSpPr>
          <p:nvPr/>
        </p:nvSpPr>
        <p:spPr>
          <a:xfrm>
            <a:off x="31090" y="3384892"/>
            <a:ext cx="6053078" cy="136815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smtClean="0"/>
              <a:t>Steinberg Research start in 1984 and was one of the first to adopt the new MIDI protocol. The first release called Multitrack recorder was unsuccessful, however, the Pro 16 with a 16 track sequencer and real-time recording was a powerful package for its time. In 1986, Pro 24 added 8 more tracks and more sequencing features. Pro 24 came to an end in 1989 with the release of Cubit but later renamed Cubase. In 1992, Cubase Audio arrived and integrated MIDI sequencing and Audio recording.</a:t>
            </a:r>
            <a:endParaRPr lang="en-US" dirty="0"/>
          </a:p>
        </p:txBody>
      </p:sp>
      <p:sp>
        <p:nvSpPr>
          <p:cNvPr id="6" name="Content Placeholder 2"/>
          <p:cNvSpPr txBox="1">
            <a:spLocks/>
          </p:cNvSpPr>
          <p:nvPr/>
        </p:nvSpPr>
        <p:spPr>
          <a:xfrm>
            <a:off x="2555776" y="5186740"/>
            <a:ext cx="6364994" cy="1368152"/>
          </a:xfrm>
          <a:prstGeom prst="rect">
            <a:avLst/>
          </a:prstGeom>
          <a:solidFill>
            <a:schemeClr val="bg1"/>
          </a:solidFill>
        </p:spPr>
        <p:txBody>
          <a:bodyPr vert="horz" lIns="91440" tIns="45720" rIns="91440" bIns="45720" rtlCol="0">
            <a:normAutofit fontScale="925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smtClean="0"/>
              <a:t>C-Labs( also known as </a:t>
            </a:r>
            <a:r>
              <a:rPr lang="en-US" dirty="0" err="1" smtClean="0"/>
              <a:t>Emagic</a:t>
            </a:r>
            <a:r>
              <a:rPr lang="en-US" dirty="0" smtClean="0"/>
              <a:t>) released a MIDI sequencing package called </a:t>
            </a:r>
            <a:r>
              <a:rPr lang="en-US" dirty="0" err="1" smtClean="0"/>
              <a:t>Notator</a:t>
            </a:r>
            <a:r>
              <a:rPr lang="en-US" dirty="0"/>
              <a:t> </a:t>
            </a:r>
            <a:r>
              <a:rPr lang="en-US" dirty="0" smtClean="0"/>
              <a:t>in 1988. </a:t>
            </a:r>
            <a:r>
              <a:rPr lang="en-US" dirty="0" err="1" smtClean="0"/>
              <a:t>Emagic</a:t>
            </a:r>
            <a:r>
              <a:rPr lang="en-US" dirty="0" smtClean="0"/>
              <a:t> releases a cross-platform version in 1993 called </a:t>
            </a:r>
            <a:r>
              <a:rPr lang="en-US" dirty="0" err="1" smtClean="0"/>
              <a:t>Notator</a:t>
            </a:r>
            <a:r>
              <a:rPr lang="en-US" dirty="0" smtClean="0"/>
              <a:t> Logic. They decided to drop the </a:t>
            </a:r>
            <a:r>
              <a:rPr lang="en-US" dirty="0" err="1" smtClean="0"/>
              <a:t>Notator</a:t>
            </a:r>
            <a:r>
              <a:rPr lang="en-US" dirty="0" smtClean="0"/>
              <a:t> and just called in Logic. In 1995, </a:t>
            </a:r>
            <a:r>
              <a:rPr lang="en-US" dirty="0" err="1" smtClean="0"/>
              <a:t>Emagic</a:t>
            </a:r>
            <a:r>
              <a:rPr lang="en-US" dirty="0" smtClean="0"/>
              <a:t> releases a PC version of Logic and continued to release PC/Mac versions until 2002 when Apple bought </a:t>
            </a:r>
            <a:r>
              <a:rPr lang="en-US" dirty="0" err="1" smtClean="0"/>
              <a:t>Emagic</a:t>
            </a:r>
            <a:r>
              <a:rPr lang="en-US" dirty="0" smtClean="0"/>
              <a:t>. At the time Logic version 6 was released. </a:t>
            </a:r>
            <a:endParaRPr lang="en-US" dirty="0"/>
          </a:p>
        </p:txBody>
      </p:sp>
      <p:pic>
        <p:nvPicPr>
          <p:cNvPr id="7" name="Picture 6"/>
          <p:cNvPicPr>
            <a:picLocks noChangeAspect="1"/>
          </p:cNvPicPr>
          <p:nvPr/>
        </p:nvPicPr>
        <p:blipFill>
          <a:blip r:embed="rId2"/>
          <a:stretch>
            <a:fillRect/>
          </a:stretch>
        </p:blipFill>
        <p:spPr>
          <a:xfrm>
            <a:off x="5796136" y="288364"/>
            <a:ext cx="2232248" cy="1343983"/>
          </a:xfrm>
          <a:prstGeom prst="rect">
            <a:avLst/>
          </a:prstGeom>
        </p:spPr>
      </p:pic>
      <p:pic>
        <p:nvPicPr>
          <p:cNvPr id="9" name="Picture 8"/>
          <p:cNvPicPr>
            <a:picLocks noChangeAspect="1"/>
          </p:cNvPicPr>
          <p:nvPr/>
        </p:nvPicPr>
        <p:blipFill>
          <a:blip r:embed="rId3"/>
          <a:stretch>
            <a:fillRect/>
          </a:stretch>
        </p:blipFill>
        <p:spPr>
          <a:xfrm>
            <a:off x="170308" y="1818950"/>
            <a:ext cx="2133440" cy="1359024"/>
          </a:xfrm>
          <a:prstGeom prst="rect">
            <a:avLst/>
          </a:prstGeom>
        </p:spPr>
      </p:pic>
      <p:pic>
        <p:nvPicPr>
          <p:cNvPr id="10" name="Picture 9"/>
          <p:cNvPicPr>
            <a:picLocks noChangeAspect="1"/>
          </p:cNvPicPr>
          <p:nvPr/>
        </p:nvPicPr>
        <p:blipFill>
          <a:blip r:embed="rId4"/>
          <a:stretch>
            <a:fillRect/>
          </a:stretch>
        </p:blipFill>
        <p:spPr>
          <a:xfrm>
            <a:off x="6300192" y="3384892"/>
            <a:ext cx="2450232" cy="1565426"/>
          </a:xfrm>
          <a:prstGeom prst="rect">
            <a:avLst/>
          </a:prstGeom>
        </p:spPr>
      </p:pic>
      <p:pic>
        <p:nvPicPr>
          <p:cNvPr id="13" name="Picture 12"/>
          <p:cNvPicPr>
            <a:picLocks noChangeAspect="1"/>
          </p:cNvPicPr>
          <p:nvPr/>
        </p:nvPicPr>
        <p:blipFill>
          <a:blip r:embed="rId5"/>
          <a:stretch>
            <a:fillRect/>
          </a:stretch>
        </p:blipFill>
        <p:spPr>
          <a:xfrm>
            <a:off x="54092" y="4975128"/>
            <a:ext cx="2789715" cy="1738660"/>
          </a:xfrm>
          <a:prstGeom prst="rect">
            <a:avLst/>
          </a:prstGeom>
        </p:spPr>
      </p:pic>
    </p:spTree>
    <p:extLst>
      <p:ext uri="{BB962C8B-B14F-4D97-AF65-F5344CB8AC3E}">
        <p14:creationId xmlns:p14="http://schemas.microsoft.com/office/powerpoint/2010/main" val="251296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90066"/>
          </a:xfrm>
        </p:spPr>
        <p:txBody>
          <a:bodyPr/>
          <a:lstStyle/>
          <a:p>
            <a:r>
              <a:rPr lang="en-GB" dirty="0" smtClean="0"/>
              <a:t>POPULAR MUSIC PRODUCTION SOFTWARE</a:t>
            </a:r>
            <a:endParaRPr lang="en-GB" dirty="0"/>
          </a:p>
        </p:txBody>
      </p:sp>
      <p:sp>
        <p:nvSpPr>
          <p:cNvPr id="3" name="Content Placeholder 2"/>
          <p:cNvSpPr>
            <a:spLocks noGrp="1"/>
          </p:cNvSpPr>
          <p:nvPr>
            <p:ph sz="quarter" idx="13"/>
          </p:nvPr>
        </p:nvSpPr>
        <p:spPr/>
        <p:txBody>
          <a:bodyPr/>
          <a:lstStyle/>
          <a:p>
            <a:endParaRPr lang="en-GB"/>
          </a:p>
        </p:txBody>
      </p:sp>
    </p:spTree>
    <p:extLst>
      <p:ext uri="{BB962C8B-B14F-4D97-AF65-F5344CB8AC3E}">
        <p14:creationId xmlns:p14="http://schemas.microsoft.com/office/powerpoint/2010/main" val="337009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740" y="357406"/>
            <a:ext cx="3899252" cy="1055367"/>
          </a:xfrm>
        </p:spPr>
        <p:txBody>
          <a:bodyPr>
            <a:noAutofit/>
          </a:bodyPr>
          <a:lstStyle/>
          <a:p>
            <a:r>
              <a:rPr lang="en-GB" sz="3600" dirty="0" smtClean="0">
                <a:solidFill>
                  <a:srgbClr val="FFC000"/>
                </a:solidFill>
                <a:latin typeface="Reprise Stamp" panose="02000000000000000000" pitchFamily="2" charset="0"/>
              </a:rPr>
              <a:t>Audio </a:t>
            </a:r>
            <a:r>
              <a:rPr lang="en-GB" sz="3600" dirty="0">
                <a:solidFill>
                  <a:srgbClr val="FFC000"/>
                </a:solidFill>
                <a:latin typeface="Reprise Stamp" panose="02000000000000000000" pitchFamily="2" charset="0"/>
              </a:rPr>
              <a:t>Interface</a:t>
            </a:r>
          </a:p>
        </p:txBody>
      </p:sp>
      <p:sp>
        <p:nvSpPr>
          <p:cNvPr id="3" name="Content Placeholder 2"/>
          <p:cNvSpPr>
            <a:spLocks noGrp="1"/>
          </p:cNvSpPr>
          <p:nvPr>
            <p:ph idx="1"/>
          </p:nvPr>
        </p:nvSpPr>
        <p:spPr>
          <a:xfrm>
            <a:off x="628650" y="1700806"/>
            <a:ext cx="4231382" cy="4248474"/>
          </a:xfrm>
        </p:spPr>
        <p:txBody>
          <a:bodyPr>
            <a:normAutofit lnSpcReduction="10000"/>
          </a:bodyPr>
          <a:lstStyle/>
          <a:p>
            <a:r>
              <a:rPr lang="en-GB" sz="2000" dirty="0" smtClean="0"/>
              <a:t>Converts audio signals( electrical) into digital signals( binary) and back again</a:t>
            </a:r>
          </a:p>
          <a:p>
            <a:r>
              <a:rPr lang="en-GB" sz="2000" dirty="0" smtClean="0"/>
              <a:t>Has both </a:t>
            </a:r>
            <a:r>
              <a:rPr lang="en-GB" sz="2000" dirty="0" smtClean="0">
                <a:latin typeface="Reprise Stamp" panose="02000000000000000000" pitchFamily="2" charset="0"/>
              </a:rPr>
              <a:t>analogue </a:t>
            </a:r>
            <a:r>
              <a:rPr lang="en-GB" sz="2000" dirty="0" smtClean="0"/>
              <a:t>connectors( to connect to microphones, monitors and mixers) and </a:t>
            </a:r>
            <a:r>
              <a:rPr lang="en-GB" sz="2000" dirty="0" smtClean="0">
                <a:latin typeface="Reprise Stamp" panose="02000000000000000000" pitchFamily="2" charset="0"/>
              </a:rPr>
              <a:t>digital </a:t>
            </a:r>
            <a:r>
              <a:rPr lang="en-GB" sz="2000" dirty="0" smtClean="0"/>
              <a:t>connectors( to connect to the computer)</a:t>
            </a:r>
          </a:p>
          <a:p>
            <a:r>
              <a:rPr lang="en-GB" sz="2000" dirty="0" smtClean="0"/>
              <a:t>Connects to the computer via</a:t>
            </a:r>
            <a:r>
              <a:rPr lang="en-GB" sz="2000" dirty="0" smtClean="0">
                <a:latin typeface="Reprise Stamp" panose="02000000000000000000" pitchFamily="2" charset="0"/>
              </a:rPr>
              <a:t> USB</a:t>
            </a:r>
            <a:r>
              <a:rPr lang="en-GB" sz="2000" dirty="0" smtClean="0"/>
              <a:t>, </a:t>
            </a:r>
            <a:r>
              <a:rPr lang="en-GB" sz="2000" dirty="0" err="1" smtClean="0">
                <a:latin typeface="Reprise Stamp" panose="02000000000000000000" pitchFamily="2" charset="0"/>
              </a:rPr>
              <a:t>Firewire</a:t>
            </a:r>
            <a:r>
              <a:rPr lang="en-GB" sz="2000" dirty="0" smtClean="0"/>
              <a:t> or </a:t>
            </a:r>
            <a:r>
              <a:rPr lang="en-GB" sz="2000" dirty="0" smtClean="0">
                <a:latin typeface="Reprise Stamp" panose="02000000000000000000" pitchFamily="2" charset="0"/>
              </a:rPr>
              <a:t>Thunderbolt</a:t>
            </a:r>
          </a:p>
          <a:p>
            <a:r>
              <a:rPr lang="en-GB" sz="2000" dirty="0" smtClean="0">
                <a:latin typeface="Reprise Stamp" panose="02000000000000000000" pitchFamily="2" charset="0"/>
              </a:rPr>
              <a:t>ADC</a:t>
            </a:r>
            <a:r>
              <a:rPr lang="en-GB" sz="2000" dirty="0" smtClean="0"/>
              <a:t>( analogue-to-digital convertors) determines the quality of the recording </a:t>
            </a:r>
          </a:p>
          <a:p>
            <a:r>
              <a:rPr lang="en-GB" sz="2000" dirty="0" smtClean="0">
                <a:latin typeface="Reprise Stamp" panose="02000000000000000000" pitchFamily="2" charset="0"/>
              </a:rPr>
              <a:t>DAC</a:t>
            </a:r>
            <a:r>
              <a:rPr lang="en-GB" sz="2000" dirty="0" smtClean="0"/>
              <a:t>( digital-to analogue convertors)</a:t>
            </a:r>
            <a:endParaRPr lang="en-GB" sz="2000" dirty="0"/>
          </a:p>
        </p:txBody>
      </p:sp>
      <p:pic>
        <p:nvPicPr>
          <p:cNvPr id="4" name="Picture 3" descr="\\godalming.ac.uk\dfs\Users\Staff\psc\Desktop\3922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98157"/>
            <a:ext cx="2092950" cy="1358635"/>
          </a:xfrm>
          <a:prstGeom prst="rect">
            <a:avLst/>
          </a:prstGeom>
          <a:noFill/>
          <a:ln>
            <a:noFill/>
          </a:ln>
        </p:spPr>
      </p:pic>
      <p:sp>
        <p:nvSpPr>
          <p:cNvPr id="5" name="Content Placeholder 2"/>
          <p:cNvSpPr txBox="1">
            <a:spLocks/>
          </p:cNvSpPr>
          <p:nvPr/>
        </p:nvSpPr>
        <p:spPr>
          <a:xfrm>
            <a:off x="5742481" y="2168859"/>
            <a:ext cx="3391766" cy="3960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FC000"/>
                </a:solidFill>
                <a:latin typeface="Reprise Stamp" panose="02000000000000000000" pitchFamily="2" charset="0"/>
              </a:rPr>
              <a:t>Key Specifications</a:t>
            </a:r>
          </a:p>
          <a:p>
            <a:r>
              <a:rPr lang="en-GB" sz="2400" dirty="0">
                <a:latin typeface="Reprise Stamp" panose="02000000000000000000" pitchFamily="2" charset="0"/>
              </a:rPr>
              <a:t>Bit Depth</a:t>
            </a:r>
          </a:p>
          <a:p>
            <a:r>
              <a:rPr lang="en-GB" sz="2400" dirty="0">
                <a:latin typeface="Reprise Stamp" panose="02000000000000000000" pitchFamily="2" charset="0"/>
              </a:rPr>
              <a:t>Sample Rate</a:t>
            </a:r>
          </a:p>
          <a:p>
            <a:r>
              <a:rPr lang="en-GB" sz="2400" dirty="0">
                <a:latin typeface="Reprise Stamp" panose="02000000000000000000" pitchFamily="2" charset="0"/>
              </a:rPr>
              <a:t>Inputs/Outputs</a:t>
            </a:r>
          </a:p>
          <a:p>
            <a:pPr marL="0" indent="0">
              <a:buNone/>
            </a:pPr>
            <a:r>
              <a:rPr lang="en-GB" sz="2400" dirty="0"/>
              <a:t>Example: </a:t>
            </a:r>
            <a:r>
              <a:rPr lang="en-GB" sz="2400" dirty="0" err="1"/>
              <a:t>Focusrite</a:t>
            </a:r>
            <a:r>
              <a:rPr lang="en-GB" sz="2400" dirty="0"/>
              <a:t> Scarlett  2i2</a:t>
            </a:r>
          </a:p>
          <a:p>
            <a:pPr marL="0" indent="0">
              <a:buNone/>
            </a:pPr>
            <a:r>
              <a:rPr lang="en-GB" sz="2400" dirty="0"/>
              <a:t>24bit 192kHz  2 input 2 outputs</a:t>
            </a:r>
          </a:p>
        </p:txBody>
      </p:sp>
      <p:sp>
        <p:nvSpPr>
          <p:cNvPr id="6" name="TextBox 5"/>
          <p:cNvSpPr txBox="1"/>
          <p:nvPr/>
        </p:nvSpPr>
        <p:spPr>
          <a:xfrm>
            <a:off x="134533" y="6237312"/>
            <a:ext cx="8874934" cy="461665"/>
          </a:xfrm>
          <a:prstGeom prst="rect">
            <a:avLst/>
          </a:prstGeom>
          <a:noFill/>
        </p:spPr>
        <p:txBody>
          <a:bodyPr wrap="square" rtlCol="0">
            <a:spAutoFit/>
          </a:bodyPr>
          <a:lstStyle/>
          <a:p>
            <a:r>
              <a:rPr lang="en-GB" sz="2400" b="1" dirty="0" smtClean="0"/>
              <a:t>MOTU, </a:t>
            </a:r>
            <a:r>
              <a:rPr lang="en-GB" sz="2400" b="1" dirty="0" err="1" smtClean="0"/>
              <a:t>Focusrite</a:t>
            </a:r>
            <a:r>
              <a:rPr lang="en-GB" sz="2400" b="1" dirty="0" smtClean="0"/>
              <a:t>, M-Audio, Apogee, Universal Audio, RME, Roland</a:t>
            </a:r>
            <a:endParaRPr lang="en-GB" sz="2400" b="1" dirty="0"/>
          </a:p>
        </p:txBody>
      </p:sp>
    </p:spTree>
    <p:extLst>
      <p:ext uri="{BB962C8B-B14F-4D97-AF65-F5344CB8AC3E}">
        <p14:creationId xmlns:p14="http://schemas.microsoft.com/office/powerpoint/2010/main" val="352618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10" y="1596491"/>
            <a:ext cx="5038156" cy="3272669"/>
          </a:xfrm>
        </p:spPr>
        <p:txBody>
          <a:bodyPr>
            <a:normAutofit/>
          </a:bodyPr>
          <a:lstStyle/>
          <a:p>
            <a:r>
              <a:rPr lang="en-GB" dirty="0" smtClean="0"/>
              <a:t>A recording device that captures, stores and playback multiple layers of  sound</a:t>
            </a:r>
          </a:p>
          <a:p>
            <a:r>
              <a:rPr lang="en-GB" dirty="0" smtClean="0"/>
              <a:t>Today multi-track recording is a combination of a computer( Mac or PC) running music production software( Reason, Pro Tools, </a:t>
            </a:r>
            <a:r>
              <a:rPr lang="en-GB" dirty="0" err="1" smtClean="0"/>
              <a:t>Cubase,Logic</a:t>
            </a:r>
            <a:r>
              <a:rPr lang="en-GB" dirty="0" smtClean="0"/>
              <a:t> Pro etc.)</a:t>
            </a:r>
          </a:p>
          <a:p>
            <a:r>
              <a:rPr lang="en-GB" dirty="0" smtClean="0"/>
              <a:t>Music Production software(like Logic) allows you to record multiple sound sources at the same time or you can layer them one at a time(overdubbing)</a:t>
            </a:r>
          </a:p>
          <a:p>
            <a:r>
              <a:rPr lang="en-GB" dirty="0" smtClean="0"/>
              <a:t>Tracks can then be edited and manipulated to create a polished final mix</a:t>
            </a:r>
            <a:endParaRPr lang="en-GB" dirty="0"/>
          </a:p>
        </p:txBody>
      </p:sp>
      <p:sp>
        <p:nvSpPr>
          <p:cNvPr id="4" name="Title 1"/>
          <p:cNvSpPr>
            <a:spLocks noGrp="1"/>
          </p:cNvSpPr>
          <p:nvPr>
            <p:ph type="title"/>
          </p:nvPr>
        </p:nvSpPr>
        <p:spPr>
          <a:xfrm>
            <a:off x="609600" y="274638"/>
            <a:ext cx="3962400" cy="1143000"/>
          </a:xfrm>
        </p:spPr>
        <p:txBody>
          <a:bodyPr/>
          <a:lstStyle/>
          <a:p>
            <a:r>
              <a:rPr lang="en-GB" b="1" dirty="0" smtClean="0">
                <a:solidFill>
                  <a:srgbClr val="FFC000"/>
                </a:solidFill>
                <a:latin typeface="Reprise Stamp" panose="02000000000000000000" pitchFamily="2" charset="0"/>
              </a:rPr>
              <a:t>Multi-track recorder</a:t>
            </a:r>
            <a:endParaRPr lang="en-GB" b="1" dirty="0">
              <a:solidFill>
                <a:srgbClr val="FFC000"/>
              </a:solidFill>
              <a:latin typeface="Reprise Stamp"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697" y="59135"/>
            <a:ext cx="2201712" cy="233743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3534734"/>
            <a:ext cx="2254596" cy="1790673"/>
          </a:xfrm>
          <a:prstGeom prst="rect">
            <a:avLst/>
          </a:prstGeom>
        </p:spPr>
      </p:pic>
      <p:sp>
        <p:nvSpPr>
          <p:cNvPr id="11" name="Down Arrow 10"/>
          <p:cNvSpPr/>
          <p:nvPr/>
        </p:nvSpPr>
        <p:spPr>
          <a:xfrm>
            <a:off x="6828230" y="2541813"/>
            <a:ext cx="291976" cy="8946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467544" y="4869160"/>
            <a:ext cx="5544616" cy="923330"/>
          </a:xfrm>
          <a:prstGeom prst="rect">
            <a:avLst/>
          </a:prstGeom>
          <a:noFill/>
        </p:spPr>
        <p:txBody>
          <a:bodyPr wrap="square" rtlCol="0">
            <a:spAutoFit/>
          </a:bodyPr>
          <a:lstStyle/>
          <a:p>
            <a:r>
              <a:rPr lang="en-GB" dirty="0" smtClean="0">
                <a:solidFill>
                  <a:srgbClr val="FFC000"/>
                </a:solidFill>
                <a:latin typeface="Reprise Stamp" panose="02000000000000000000" pitchFamily="2" charset="0"/>
              </a:rPr>
              <a:t>SEQUENCER</a:t>
            </a:r>
            <a:r>
              <a:rPr lang="en-GB" dirty="0" smtClean="0"/>
              <a:t>: Records MIDI data( not to be confused with digital audio) and is integrated in most music production software.</a:t>
            </a:r>
            <a:endParaRPr lang="en-GB" dirty="0"/>
          </a:p>
        </p:txBody>
      </p:sp>
      <p:sp>
        <p:nvSpPr>
          <p:cNvPr id="5" name="TextBox 4"/>
          <p:cNvSpPr txBox="1"/>
          <p:nvPr/>
        </p:nvSpPr>
        <p:spPr>
          <a:xfrm>
            <a:off x="134533" y="6237312"/>
            <a:ext cx="8874934" cy="461665"/>
          </a:xfrm>
          <a:prstGeom prst="rect">
            <a:avLst/>
          </a:prstGeom>
          <a:noFill/>
        </p:spPr>
        <p:txBody>
          <a:bodyPr wrap="square" rtlCol="0">
            <a:spAutoFit/>
          </a:bodyPr>
          <a:lstStyle/>
          <a:p>
            <a:r>
              <a:rPr lang="en-GB" sz="2400" b="1" dirty="0" smtClean="0"/>
              <a:t>Pro Tools, Cubase, </a:t>
            </a:r>
            <a:r>
              <a:rPr lang="en-GB" sz="2400" b="1" dirty="0" err="1" smtClean="0"/>
              <a:t>Nuendo</a:t>
            </a:r>
            <a:r>
              <a:rPr lang="en-GB" sz="2400" b="1" dirty="0" smtClean="0"/>
              <a:t>, Sonar, Digital Performer, </a:t>
            </a:r>
            <a:r>
              <a:rPr lang="en-GB" sz="2400" b="1" dirty="0" err="1" smtClean="0"/>
              <a:t>Ableton</a:t>
            </a:r>
            <a:r>
              <a:rPr lang="en-GB" sz="2400" b="1" dirty="0" smtClean="0"/>
              <a:t>, Reason….</a:t>
            </a:r>
            <a:endParaRPr lang="en-GB" sz="2400" b="1" dirty="0"/>
          </a:p>
        </p:txBody>
      </p:sp>
    </p:spTree>
    <p:extLst>
      <p:ext uri="{BB962C8B-B14F-4D97-AF65-F5344CB8AC3E}">
        <p14:creationId xmlns:p14="http://schemas.microsoft.com/office/powerpoint/2010/main" val="2435373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33" y="536043"/>
            <a:ext cx="2664296" cy="857250"/>
          </a:xfrm>
        </p:spPr>
        <p:txBody>
          <a:bodyPr/>
          <a:lstStyle/>
          <a:p>
            <a:r>
              <a:rPr lang="en-GB" b="1" dirty="0" smtClean="0">
                <a:solidFill>
                  <a:srgbClr val="FFC000"/>
                </a:solidFill>
                <a:latin typeface="Reprise Stamp" panose="02000000000000000000" pitchFamily="2" charset="0"/>
              </a:rPr>
              <a:t>Studio Monitors</a:t>
            </a:r>
            <a:endParaRPr lang="en-GB" b="1" dirty="0">
              <a:solidFill>
                <a:srgbClr val="FFC000"/>
              </a:solidFill>
              <a:latin typeface="Reprise Stamp" panose="02000000000000000000" pitchFamily="2" charset="0"/>
            </a:endParaRPr>
          </a:p>
        </p:txBody>
      </p:sp>
      <p:sp>
        <p:nvSpPr>
          <p:cNvPr id="3" name="Content Placeholder 2"/>
          <p:cNvSpPr>
            <a:spLocks noGrp="1"/>
          </p:cNvSpPr>
          <p:nvPr>
            <p:ph idx="1"/>
          </p:nvPr>
        </p:nvSpPr>
        <p:spPr>
          <a:xfrm>
            <a:off x="-30848" y="1818434"/>
            <a:ext cx="6314898" cy="4229243"/>
          </a:xfrm>
        </p:spPr>
        <p:txBody>
          <a:bodyPr>
            <a:normAutofit fontScale="85000" lnSpcReduction="20000"/>
          </a:bodyPr>
          <a:lstStyle/>
          <a:p>
            <a:r>
              <a:rPr lang="en-GB" b="1" dirty="0" smtClean="0"/>
              <a:t>Nearfield Monitors </a:t>
            </a:r>
            <a:r>
              <a:rPr lang="en-GB" dirty="0" smtClean="0"/>
              <a:t>– Optimum range </a:t>
            </a:r>
            <a:r>
              <a:rPr lang="en-GB" b="1" dirty="0" smtClean="0">
                <a:solidFill>
                  <a:srgbClr val="0070C0"/>
                </a:solidFill>
              </a:rPr>
              <a:t>1-2 metres</a:t>
            </a:r>
          </a:p>
          <a:p>
            <a:r>
              <a:rPr lang="en-GB" b="1" dirty="0" smtClean="0"/>
              <a:t>Midfield Monitors </a:t>
            </a:r>
            <a:r>
              <a:rPr lang="en-GB" dirty="0" smtClean="0"/>
              <a:t>– Optimum range </a:t>
            </a:r>
            <a:r>
              <a:rPr lang="en-GB" b="1" dirty="0" smtClean="0">
                <a:solidFill>
                  <a:srgbClr val="0070C0"/>
                </a:solidFill>
              </a:rPr>
              <a:t>2-4 metres</a:t>
            </a:r>
          </a:p>
          <a:p>
            <a:r>
              <a:rPr lang="en-GB" b="1" dirty="0"/>
              <a:t>Full Range </a:t>
            </a:r>
            <a:r>
              <a:rPr lang="en-GB" dirty="0"/>
              <a:t>- </a:t>
            </a:r>
            <a:r>
              <a:rPr lang="en-GB" dirty="0" smtClean="0"/>
              <a:t>reproduces </a:t>
            </a:r>
            <a:r>
              <a:rPr lang="en-GB" dirty="0"/>
              <a:t>as much of the audible frequency range as possible</a:t>
            </a:r>
            <a:endParaRPr lang="en-GB" dirty="0" smtClean="0"/>
          </a:p>
          <a:p>
            <a:endParaRPr lang="en-GB" dirty="0" smtClean="0"/>
          </a:p>
          <a:p>
            <a:r>
              <a:rPr lang="en-GB" b="1" dirty="0" smtClean="0"/>
              <a:t>Frequency Response </a:t>
            </a:r>
            <a:r>
              <a:rPr lang="en-GB" dirty="0" smtClean="0"/>
              <a:t>- </a:t>
            </a:r>
            <a:r>
              <a:rPr lang="en-US" b="1" dirty="0">
                <a:solidFill>
                  <a:srgbClr val="0070C0"/>
                </a:solidFill>
              </a:rPr>
              <a:t>Level of Frequency </a:t>
            </a:r>
            <a:r>
              <a:rPr lang="en-US" b="1" dirty="0" smtClean="0">
                <a:solidFill>
                  <a:srgbClr val="0070C0"/>
                </a:solidFill>
              </a:rPr>
              <a:t>in Hz (hertz) needed </a:t>
            </a:r>
            <a:r>
              <a:rPr lang="en-US" b="1" dirty="0">
                <a:solidFill>
                  <a:srgbClr val="0070C0"/>
                </a:solidFill>
              </a:rPr>
              <a:t>for a Response </a:t>
            </a:r>
            <a:r>
              <a:rPr lang="en-US" b="1" dirty="0" smtClean="0">
                <a:solidFill>
                  <a:srgbClr val="0070C0"/>
                </a:solidFill>
              </a:rPr>
              <a:t>in Db </a:t>
            </a:r>
            <a:r>
              <a:rPr lang="en-US" dirty="0" smtClean="0"/>
              <a:t>(decibel) </a:t>
            </a:r>
            <a:r>
              <a:rPr lang="en-US" i="1" dirty="0" smtClean="0"/>
              <a:t>– same as for a microphone but in terms of output!</a:t>
            </a:r>
            <a:endParaRPr lang="en-US" i="1" dirty="0"/>
          </a:p>
          <a:p>
            <a:endParaRPr lang="en-GB" dirty="0" smtClean="0"/>
          </a:p>
          <a:p>
            <a:r>
              <a:rPr lang="en-GB" b="1" dirty="0" smtClean="0"/>
              <a:t>Two Way </a:t>
            </a:r>
            <a:r>
              <a:rPr lang="en-GB" dirty="0" smtClean="0"/>
              <a:t>– </a:t>
            </a:r>
            <a:r>
              <a:rPr lang="en-GB" b="1" dirty="0" smtClean="0">
                <a:solidFill>
                  <a:srgbClr val="0070C0"/>
                </a:solidFill>
              </a:rPr>
              <a:t>Tweeter and Woofer</a:t>
            </a:r>
          </a:p>
          <a:p>
            <a:r>
              <a:rPr lang="en-GB" b="1" dirty="0" smtClean="0"/>
              <a:t>Three Way </a:t>
            </a:r>
            <a:r>
              <a:rPr lang="en-GB" dirty="0" smtClean="0"/>
              <a:t>– </a:t>
            </a:r>
            <a:r>
              <a:rPr lang="en-GB" b="1" dirty="0" smtClean="0">
                <a:solidFill>
                  <a:srgbClr val="0070C0"/>
                </a:solidFill>
              </a:rPr>
              <a:t>Tweeter, Mid and Woofer</a:t>
            </a:r>
          </a:p>
          <a:p>
            <a:endParaRPr lang="en-GB" dirty="0" smtClean="0"/>
          </a:p>
          <a:p>
            <a:r>
              <a:rPr lang="en-GB" b="1" dirty="0" smtClean="0"/>
              <a:t>Passive</a:t>
            </a:r>
            <a:r>
              <a:rPr lang="en-GB" dirty="0" smtClean="0"/>
              <a:t> – not powered </a:t>
            </a:r>
          </a:p>
          <a:p>
            <a:r>
              <a:rPr lang="en-GB" b="1" dirty="0" smtClean="0"/>
              <a:t>Active</a:t>
            </a:r>
            <a:r>
              <a:rPr lang="en-GB" dirty="0" smtClean="0"/>
              <a:t> – powered </a:t>
            </a:r>
            <a:r>
              <a:rPr lang="en-GB" dirty="0" err="1" smtClean="0"/>
              <a:t>i.e</a:t>
            </a:r>
            <a:r>
              <a:rPr lang="en-GB" dirty="0" smtClean="0"/>
              <a:t> Kettle Leads to individual speakers</a:t>
            </a:r>
          </a:p>
          <a:p>
            <a:endParaRPr lang="en-GB" dirty="0" smtClean="0"/>
          </a:p>
          <a:p>
            <a:r>
              <a:rPr lang="en-GB" b="1" dirty="0" smtClean="0"/>
              <a:t>Power </a:t>
            </a:r>
            <a:r>
              <a:rPr lang="en-GB" b="1" dirty="0"/>
              <a:t>Rating </a:t>
            </a:r>
            <a:r>
              <a:rPr lang="en-GB" dirty="0"/>
              <a:t>- electrical power transferred from an audio amplifier to a </a:t>
            </a:r>
            <a:r>
              <a:rPr lang="en-GB" dirty="0" smtClean="0"/>
              <a:t>loudspeaker - </a:t>
            </a:r>
            <a:r>
              <a:rPr lang="en-GB" b="1" dirty="0" smtClean="0">
                <a:solidFill>
                  <a:srgbClr val="FFC000"/>
                </a:solidFill>
                <a:latin typeface="Reprise Stamp" panose="02000000000000000000" pitchFamily="2" charset="0"/>
              </a:rPr>
              <a:t>measured </a:t>
            </a:r>
            <a:r>
              <a:rPr lang="en-GB" b="1" dirty="0">
                <a:solidFill>
                  <a:srgbClr val="FFC000"/>
                </a:solidFill>
                <a:latin typeface="Reprise Stamp" panose="02000000000000000000" pitchFamily="2" charset="0"/>
              </a:rPr>
              <a:t>in </a:t>
            </a:r>
            <a:r>
              <a:rPr lang="en-GB" b="1" dirty="0" smtClean="0">
                <a:solidFill>
                  <a:srgbClr val="FFC000"/>
                </a:solidFill>
                <a:latin typeface="Reprise Stamp" panose="02000000000000000000" pitchFamily="2" charset="0"/>
              </a:rPr>
              <a:t>watts</a:t>
            </a:r>
            <a:endParaRPr lang="en-GB" b="1" dirty="0">
              <a:solidFill>
                <a:srgbClr val="FFC000"/>
              </a:solidFill>
              <a:latin typeface="Reprise Stamp" panose="02000000000000000000" pitchFamily="2" charset="0"/>
            </a:endParaRPr>
          </a:p>
        </p:txBody>
      </p:sp>
      <p:pic>
        <p:nvPicPr>
          <p:cNvPr id="1026" name="Picture 2" descr="http://www.dawsons.co.uk/media/catalog/product/cache/1/image/9df78eab33525d08d6e5fb8d27136e95/k/r/krk_rokit_rp8_g3_monitor_speakers_pai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344" y="589225"/>
            <a:ext cx="1329639" cy="9972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absolutemusic.co.uk/wp/wp-content/uploads/2013/07/Two-way-vs-Three-way-Speak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527" y="3645025"/>
            <a:ext cx="2541456" cy="1296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15816" y="128536"/>
            <a:ext cx="3699298" cy="1477328"/>
          </a:xfrm>
          <a:prstGeom prst="rect">
            <a:avLst/>
          </a:prstGeom>
          <a:noFill/>
        </p:spPr>
        <p:txBody>
          <a:bodyPr wrap="square" rtlCol="0">
            <a:spAutoFit/>
          </a:bodyPr>
          <a:lstStyle/>
          <a:p>
            <a:r>
              <a:rPr lang="en-GB" dirty="0" smtClean="0"/>
              <a:t>Unlike loudspeakers, studio monitors are for detailed listening in close proximity to mix engineer. A flat frequency response( no colouration of sound) is a requirement for a good monitor speaker</a:t>
            </a:r>
            <a:endParaRPr lang="en-GB" dirty="0"/>
          </a:p>
        </p:txBody>
      </p:sp>
      <p:sp>
        <p:nvSpPr>
          <p:cNvPr id="8" name="TextBox 7"/>
          <p:cNvSpPr txBox="1"/>
          <p:nvPr/>
        </p:nvSpPr>
        <p:spPr>
          <a:xfrm>
            <a:off x="134533" y="6237312"/>
            <a:ext cx="8874934" cy="461665"/>
          </a:xfrm>
          <a:prstGeom prst="rect">
            <a:avLst/>
          </a:prstGeom>
          <a:noFill/>
        </p:spPr>
        <p:txBody>
          <a:bodyPr wrap="square" rtlCol="0">
            <a:spAutoFit/>
          </a:bodyPr>
          <a:lstStyle/>
          <a:p>
            <a:r>
              <a:rPr lang="en-GB" sz="2400" b="1" dirty="0" err="1" smtClean="0"/>
              <a:t>Genelec</a:t>
            </a:r>
            <a:r>
              <a:rPr lang="en-GB" sz="2400" b="1" dirty="0" smtClean="0"/>
              <a:t>, KRK, Adam, Mackie, </a:t>
            </a:r>
            <a:r>
              <a:rPr lang="en-GB" sz="2400" b="1" dirty="0" err="1" smtClean="0"/>
              <a:t>Dynaudio</a:t>
            </a:r>
            <a:r>
              <a:rPr lang="en-GB" sz="2400" b="1" dirty="0" smtClean="0"/>
              <a:t>, Focal, Yamaha….</a:t>
            </a:r>
            <a:endParaRPr lang="en-GB" sz="2400" b="1" dirty="0"/>
          </a:p>
        </p:txBody>
      </p:sp>
    </p:spTree>
    <p:extLst>
      <p:ext uri="{BB962C8B-B14F-4D97-AF65-F5344CB8AC3E}">
        <p14:creationId xmlns:p14="http://schemas.microsoft.com/office/powerpoint/2010/main" val="2096470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788024" y="648413"/>
            <a:ext cx="3185360" cy="736809"/>
          </a:xfrm>
        </p:spPr>
        <p:txBody>
          <a:bodyPr>
            <a:normAutofit fontScale="90000"/>
          </a:bodyPr>
          <a:lstStyle/>
          <a:p>
            <a:r>
              <a:rPr lang="en-US" altLang="en-US" dirty="0">
                <a:solidFill>
                  <a:srgbClr val="FFC000"/>
                </a:solidFill>
                <a:latin typeface="Reprise Stamp" panose="02000000000000000000" pitchFamily="2" charset="0"/>
              </a:rPr>
              <a:t>Mixer Sections</a:t>
            </a:r>
            <a:r>
              <a:rPr lang="en-US" altLang="en-US" dirty="0"/>
              <a:t/>
            </a:r>
            <a:br>
              <a:rPr lang="en-US" altLang="en-US" dirty="0"/>
            </a:br>
            <a:endParaRPr lang="en-US" altLang="en-US" dirty="0" smtClean="0">
              <a:solidFill>
                <a:srgbClr val="FFC000"/>
              </a:solidFill>
              <a:latin typeface="Reprise Stamp Std" pitchFamily="50" charset="0"/>
            </a:endParaRPr>
          </a:p>
        </p:txBody>
      </p:sp>
      <p:sp>
        <p:nvSpPr>
          <p:cNvPr id="14338" name="Rectangle 2"/>
          <p:cNvSpPr>
            <a:spLocks noGrp="1" noChangeArrowheads="1"/>
          </p:cNvSpPr>
          <p:nvPr>
            <p:ph type="body" idx="1"/>
          </p:nvPr>
        </p:nvSpPr>
        <p:spPr>
          <a:xfrm>
            <a:off x="98557" y="648413"/>
            <a:ext cx="3582766" cy="2508243"/>
          </a:xfrm>
        </p:spPr>
        <p:txBody>
          <a:bodyPr>
            <a:normAutofit/>
          </a:bodyPr>
          <a:lstStyle/>
          <a:p>
            <a:r>
              <a:rPr lang="en-US" altLang="en-US" sz="1800" dirty="0"/>
              <a:t>An electronic device that combines and blends various audio signals</a:t>
            </a:r>
          </a:p>
          <a:p>
            <a:r>
              <a:rPr lang="en-US" altLang="en-US" sz="1800" dirty="0"/>
              <a:t>Mixers have </a:t>
            </a:r>
            <a:r>
              <a:rPr lang="en-US" altLang="en-US" sz="1800" dirty="0">
                <a:latin typeface="Reprise Stamp Std" pitchFamily="50" charset="0"/>
              </a:rPr>
              <a:t>input</a:t>
            </a:r>
            <a:r>
              <a:rPr lang="en-US" altLang="en-US" sz="1800" dirty="0"/>
              <a:t> and </a:t>
            </a:r>
            <a:r>
              <a:rPr lang="en-US" altLang="en-US" sz="1800" dirty="0">
                <a:latin typeface="Reprise Stamp Std" pitchFamily="50" charset="0"/>
              </a:rPr>
              <a:t>output</a:t>
            </a:r>
            <a:r>
              <a:rPr lang="en-US" altLang="en-US" sz="1800" dirty="0"/>
              <a:t> sections</a:t>
            </a:r>
          </a:p>
          <a:p>
            <a:r>
              <a:rPr lang="en-US" altLang="en-US" sz="1800" dirty="0"/>
              <a:t>The bigger the mixer the more inputs and outputs it has which gives the user more flexibility</a:t>
            </a:r>
          </a:p>
          <a:p>
            <a:endParaRPr lang="en-US" altLang="en-US" sz="1800" dirty="0"/>
          </a:p>
        </p:txBody>
      </p:sp>
      <p:sp>
        <p:nvSpPr>
          <p:cNvPr id="4" name="Rectangle 1"/>
          <p:cNvSpPr txBox="1">
            <a:spLocks noChangeArrowheads="1"/>
          </p:cNvSpPr>
          <p:nvPr/>
        </p:nvSpPr>
        <p:spPr>
          <a:xfrm>
            <a:off x="98557" y="128775"/>
            <a:ext cx="7456571" cy="736809"/>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dirty="0">
                <a:solidFill>
                  <a:srgbClr val="FFC000"/>
                </a:solidFill>
                <a:latin typeface="Reprise Stamp" panose="02000000000000000000" pitchFamily="2" charset="0"/>
              </a:rPr>
              <a:t>What is a mixer? </a:t>
            </a:r>
            <a:r>
              <a:rPr lang="en-US" altLang="en-US" sz="2325" dirty="0"/>
              <a:t>also known as </a:t>
            </a:r>
            <a:r>
              <a:rPr lang="ja-JP" altLang="en-US" sz="2325" dirty="0">
                <a:latin typeface="Arial" pitchFamily="34" charset="0"/>
              </a:rPr>
              <a:t>“</a:t>
            </a:r>
            <a:r>
              <a:rPr lang="en-US" altLang="ja-JP" sz="2325" dirty="0"/>
              <a:t>Mixing Desks</a:t>
            </a:r>
            <a:r>
              <a:rPr lang="ja-JP" altLang="en-US" sz="2325" dirty="0">
                <a:latin typeface="Arial" pitchFamily="34" charset="0"/>
              </a:rPr>
              <a:t>”</a:t>
            </a:r>
            <a:r>
              <a:rPr lang="en-US" altLang="ja-JP" sz="2325" dirty="0"/>
              <a:t>or </a:t>
            </a:r>
            <a:r>
              <a:rPr lang="ja-JP" altLang="en-US" sz="2325" dirty="0">
                <a:latin typeface="Arial" pitchFamily="34" charset="0"/>
              </a:rPr>
              <a:t>“</a:t>
            </a:r>
            <a:r>
              <a:rPr lang="en-US" altLang="ja-JP" sz="2325" dirty="0"/>
              <a:t>Mixing Console</a:t>
            </a:r>
            <a:r>
              <a:rPr lang="ja-JP" altLang="en-US" sz="3300" dirty="0">
                <a:latin typeface="Arial" pitchFamily="34" charset="0"/>
              </a:rPr>
              <a:t>”</a:t>
            </a:r>
            <a:r>
              <a:rPr lang="en-US" altLang="en-US" sz="3300" dirty="0"/>
              <a:t/>
            </a:r>
            <a:br>
              <a:rPr lang="en-US" altLang="en-US" sz="3300" dirty="0"/>
            </a:br>
            <a:endParaRPr lang="en-US" altLang="en-US" sz="3300" dirty="0">
              <a:solidFill>
                <a:srgbClr val="FFC000"/>
              </a:solidFill>
              <a:latin typeface="Reprise Stamp Std" pitchFamily="50" charset="0"/>
            </a:endParaRPr>
          </a:p>
        </p:txBody>
      </p:sp>
      <p:sp>
        <p:nvSpPr>
          <p:cNvPr id="3" name="TextBox 2"/>
          <p:cNvSpPr txBox="1"/>
          <p:nvPr/>
        </p:nvSpPr>
        <p:spPr>
          <a:xfrm>
            <a:off x="4779454" y="1095332"/>
            <a:ext cx="3662605" cy="1754326"/>
          </a:xfrm>
          <a:prstGeom prst="rect">
            <a:avLst/>
          </a:prstGeom>
          <a:noFill/>
        </p:spPr>
        <p:txBody>
          <a:bodyPr wrap="square" rtlCol="0">
            <a:spAutoFit/>
          </a:bodyPr>
          <a:lstStyle/>
          <a:p>
            <a:pPr marL="214313" indent="-214313">
              <a:buFont typeface="Arial" panose="020B0604020202020204" pitchFamily="34" charset="0"/>
              <a:buChar char="•"/>
            </a:pPr>
            <a:r>
              <a:rPr lang="en-US" altLang="en-US" sz="1350" dirty="0">
                <a:latin typeface="Reprise Stamp Std" pitchFamily="50" charset="0"/>
              </a:rPr>
              <a:t>Channel Sections</a:t>
            </a:r>
            <a:r>
              <a:rPr lang="en-US" altLang="en-US" sz="1350" dirty="0"/>
              <a:t>:</a:t>
            </a:r>
          </a:p>
          <a:p>
            <a:r>
              <a:rPr lang="en-US" altLang="en-US" sz="1350" dirty="0"/>
              <a:t> A collection of </a:t>
            </a:r>
            <a:r>
              <a:rPr lang="en-US" altLang="en-US" sz="1350" dirty="0">
                <a:solidFill>
                  <a:srgbClr val="FFC000"/>
                </a:solidFill>
                <a:latin typeface="Reprise Stamp Std" pitchFamily="50" charset="0"/>
              </a:rPr>
              <a:t>channel strips</a:t>
            </a:r>
            <a:r>
              <a:rPr lang="en-US" altLang="en-US" sz="1350" dirty="0"/>
              <a:t>. Usually identical and offers mono inputs</a:t>
            </a:r>
          </a:p>
          <a:p>
            <a:pPr marL="214313" indent="-214313">
              <a:buFont typeface="Arial" panose="020B0604020202020204" pitchFamily="34" charset="0"/>
              <a:buChar char="•"/>
            </a:pPr>
            <a:r>
              <a:rPr lang="en-US" altLang="en-US" sz="1350" dirty="0">
                <a:latin typeface="Reprise Stamp Std" pitchFamily="50" charset="0"/>
              </a:rPr>
              <a:t>Master Section</a:t>
            </a:r>
          </a:p>
          <a:p>
            <a:r>
              <a:rPr lang="en-US" altLang="en-US" sz="1350" dirty="0"/>
              <a:t>Central control where you find global functions.</a:t>
            </a:r>
          </a:p>
          <a:p>
            <a:r>
              <a:rPr lang="en-US" altLang="en-US" sz="1350" dirty="0"/>
              <a:t>e.g. Control room level, Headphone level, Master Aux Sends etc.</a:t>
            </a:r>
          </a:p>
          <a:p>
            <a:endParaRPr lang="en-GB" sz="1350" dirty="0"/>
          </a:p>
        </p:txBody>
      </p:sp>
      <p:sp>
        <p:nvSpPr>
          <p:cNvPr id="2" name="TextBox 1"/>
          <p:cNvSpPr txBox="1"/>
          <p:nvPr/>
        </p:nvSpPr>
        <p:spPr>
          <a:xfrm>
            <a:off x="3131840" y="2971990"/>
            <a:ext cx="4032448" cy="369332"/>
          </a:xfrm>
          <a:prstGeom prst="rect">
            <a:avLst/>
          </a:prstGeom>
          <a:noFill/>
        </p:spPr>
        <p:txBody>
          <a:bodyPr wrap="square" rtlCol="0">
            <a:spAutoFit/>
          </a:bodyPr>
          <a:lstStyle/>
          <a:p>
            <a:r>
              <a:rPr lang="en-GB" dirty="0" smtClean="0">
                <a:solidFill>
                  <a:srgbClr val="FFC000"/>
                </a:solidFill>
                <a:latin typeface="Reprise Stamp" panose="02000000000000000000" pitchFamily="2" charset="0"/>
              </a:rPr>
              <a:t>Digital vs Analogue</a:t>
            </a:r>
            <a:endParaRPr lang="en-GB" dirty="0">
              <a:solidFill>
                <a:srgbClr val="FFC000"/>
              </a:solidFill>
              <a:latin typeface="Reprise Stamp" panose="02000000000000000000" pitchFamily="2" charset="0"/>
            </a:endParaRPr>
          </a:p>
        </p:txBody>
      </p:sp>
      <p:sp>
        <p:nvSpPr>
          <p:cNvPr id="8" name="Rectangle 2"/>
          <p:cNvSpPr txBox="1">
            <a:spLocks noChangeArrowheads="1"/>
          </p:cNvSpPr>
          <p:nvPr/>
        </p:nvSpPr>
        <p:spPr>
          <a:xfrm>
            <a:off x="0" y="3316827"/>
            <a:ext cx="9118772" cy="28382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altLang="en-US" sz="1800" dirty="0" smtClean="0">
                <a:solidFill>
                  <a:schemeClr val="bg1"/>
                </a:solidFill>
              </a:rPr>
              <a:t>Professional analogue mixer are generally larger and each channel has a physical channel strip which is replicated depending the amount of input channels</a:t>
            </a:r>
          </a:p>
          <a:p>
            <a:r>
              <a:rPr lang="en-US" altLang="en-US" sz="1800" dirty="0" smtClean="0">
                <a:solidFill>
                  <a:schemeClr val="bg1"/>
                </a:solidFill>
              </a:rPr>
              <a:t>Analogue circuitry is generally high quality and can be “driven” more. Saturation rather than distortion.</a:t>
            </a:r>
          </a:p>
          <a:p>
            <a:r>
              <a:rPr lang="en-US" altLang="en-US" sz="1800" dirty="0" smtClean="0">
                <a:solidFill>
                  <a:schemeClr val="bg1"/>
                </a:solidFill>
              </a:rPr>
              <a:t>Easier to see all channels and fader position</a:t>
            </a:r>
          </a:p>
          <a:p>
            <a:r>
              <a:rPr lang="en-US" altLang="en-US" sz="1800" dirty="0" smtClean="0">
                <a:solidFill>
                  <a:schemeClr val="bg1"/>
                </a:solidFill>
              </a:rPr>
              <a:t>Requires a high quality audio interface if you using a DAW</a:t>
            </a:r>
          </a:p>
          <a:p>
            <a:r>
              <a:rPr lang="en-US" altLang="en-US" sz="1800" dirty="0" smtClean="0">
                <a:solidFill>
                  <a:schemeClr val="bg1"/>
                </a:solidFill>
              </a:rPr>
              <a:t>Digital mixer will have significantly( </a:t>
            </a:r>
            <a:r>
              <a:rPr lang="en-US" altLang="en-US" sz="1800" dirty="0" err="1" smtClean="0">
                <a:solidFill>
                  <a:schemeClr val="bg1"/>
                </a:solidFill>
              </a:rPr>
              <a:t>i.e</a:t>
            </a:r>
            <a:r>
              <a:rPr lang="en-US" altLang="en-US" sz="1800" dirty="0" smtClean="0">
                <a:solidFill>
                  <a:schemeClr val="bg1"/>
                </a:solidFill>
              </a:rPr>
              <a:t> dynamic processors on every channel, parametric EQ and digital FX) more features in a smaller, more compact format.</a:t>
            </a:r>
          </a:p>
          <a:p>
            <a:r>
              <a:rPr lang="en-US" altLang="en-US" sz="1800" dirty="0" smtClean="0">
                <a:solidFill>
                  <a:schemeClr val="bg1"/>
                </a:solidFill>
              </a:rPr>
              <a:t>Usually has </a:t>
            </a:r>
            <a:r>
              <a:rPr lang="en-US" altLang="en-US" sz="1800" dirty="0" err="1" smtClean="0">
                <a:solidFill>
                  <a:schemeClr val="bg1"/>
                </a:solidFill>
              </a:rPr>
              <a:t>firewire</a:t>
            </a:r>
            <a:r>
              <a:rPr lang="en-US" altLang="en-US" sz="1800" dirty="0" smtClean="0">
                <a:solidFill>
                  <a:schemeClr val="bg1"/>
                </a:solidFill>
              </a:rPr>
              <a:t> and USB connectivity to act as an audio interface( no extra equipment required)</a:t>
            </a:r>
            <a:endParaRPr lang="en-US" altLang="en-US" sz="1800" dirty="0">
              <a:solidFill>
                <a:schemeClr val="bg1"/>
              </a:solidFill>
            </a:endParaRPr>
          </a:p>
        </p:txBody>
      </p:sp>
      <p:sp>
        <p:nvSpPr>
          <p:cNvPr id="5" name="TextBox 4"/>
          <p:cNvSpPr txBox="1"/>
          <p:nvPr/>
        </p:nvSpPr>
        <p:spPr>
          <a:xfrm>
            <a:off x="98557" y="6453336"/>
            <a:ext cx="8577899" cy="369332"/>
          </a:xfrm>
          <a:prstGeom prst="rect">
            <a:avLst/>
          </a:prstGeom>
          <a:noFill/>
        </p:spPr>
        <p:txBody>
          <a:bodyPr wrap="square" rtlCol="0">
            <a:spAutoFit/>
          </a:bodyPr>
          <a:lstStyle/>
          <a:p>
            <a:r>
              <a:rPr lang="en-GB" dirty="0" smtClean="0"/>
              <a:t>Neve, Solid State Logic(SSL), Audient, Midas, Yamaha, Allen and Heath, </a:t>
            </a:r>
            <a:r>
              <a:rPr lang="en-GB" dirty="0" err="1" smtClean="0"/>
              <a:t>Soundcraft</a:t>
            </a:r>
            <a:r>
              <a:rPr lang="en-GB" dirty="0" smtClean="0"/>
              <a:t>…..</a:t>
            </a:r>
            <a:endParaRPr lang="en-GB" dirty="0"/>
          </a:p>
        </p:txBody>
      </p:sp>
    </p:spTree>
    <p:extLst>
      <p:ext uri="{BB962C8B-B14F-4D97-AF65-F5344CB8AC3E}">
        <p14:creationId xmlns:p14="http://schemas.microsoft.com/office/powerpoint/2010/main" val="360643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Signal flow diagram</a:t>
            </a:r>
            <a:endParaRPr lang="en-GB" dirty="0"/>
          </a:p>
        </p:txBody>
      </p:sp>
      <p:sp>
        <p:nvSpPr>
          <p:cNvPr id="3" name="Content Placeholder 2"/>
          <p:cNvSpPr>
            <a:spLocks noGrp="1"/>
          </p:cNvSpPr>
          <p:nvPr>
            <p:ph idx="1"/>
          </p:nvPr>
        </p:nvSpPr>
        <p:spPr/>
        <p:txBody>
          <a:bodyPr/>
          <a:lstStyle/>
          <a:p>
            <a:r>
              <a:rPr lang="en-GB" dirty="0" smtClean="0"/>
              <a:t>Draw a signal flow diagram using the following equipment. Make sure you label all your cabling as well as arrows for the direction of the signal.</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788" y="2621578"/>
            <a:ext cx="1080120" cy="1440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260294"/>
            <a:ext cx="1679848" cy="16798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4376227"/>
            <a:ext cx="2164505" cy="144798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5461" y="2651550"/>
            <a:ext cx="2805368" cy="1422722"/>
          </a:xfrm>
          <a:prstGeom prst="rect">
            <a:avLst/>
          </a:prstGeom>
        </p:spPr>
      </p:pic>
      <p:sp>
        <p:nvSpPr>
          <p:cNvPr id="8" name="TextBox 7"/>
          <p:cNvSpPr txBox="1"/>
          <p:nvPr/>
        </p:nvSpPr>
        <p:spPr>
          <a:xfrm>
            <a:off x="467544" y="2651550"/>
            <a:ext cx="1584176" cy="3139321"/>
          </a:xfrm>
          <a:prstGeom prst="rect">
            <a:avLst/>
          </a:prstGeom>
          <a:noFill/>
        </p:spPr>
        <p:txBody>
          <a:bodyPr wrap="square" rtlCol="0">
            <a:spAutoFit/>
          </a:bodyPr>
          <a:lstStyle/>
          <a:p>
            <a:r>
              <a:rPr lang="en-GB" dirty="0" err="1" smtClean="0"/>
              <a:t>Nuemann</a:t>
            </a:r>
            <a:r>
              <a:rPr lang="en-GB" dirty="0" smtClean="0"/>
              <a:t> TLM 107 condenser</a:t>
            </a:r>
          </a:p>
          <a:p>
            <a:endParaRPr lang="en-GB" dirty="0"/>
          </a:p>
          <a:p>
            <a:r>
              <a:rPr lang="en-GB" dirty="0" err="1" smtClean="0"/>
              <a:t>Genelec</a:t>
            </a:r>
            <a:r>
              <a:rPr lang="en-GB" dirty="0" smtClean="0"/>
              <a:t> 8030A</a:t>
            </a:r>
          </a:p>
          <a:p>
            <a:endParaRPr lang="en-GB" dirty="0"/>
          </a:p>
          <a:p>
            <a:r>
              <a:rPr lang="en-GB" dirty="0" smtClean="0"/>
              <a:t>iMac running Logic Pro</a:t>
            </a:r>
          </a:p>
          <a:p>
            <a:endParaRPr lang="en-GB" dirty="0"/>
          </a:p>
          <a:p>
            <a:r>
              <a:rPr lang="en-GB" dirty="0" smtClean="0"/>
              <a:t>MOTU 828 thunderbolt audio interface</a:t>
            </a:r>
          </a:p>
        </p:txBody>
      </p:sp>
      <p:sp>
        <p:nvSpPr>
          <p:cNvPr id="9" name="TextBox 8"/>
          <p:cNvSpPr txBox="1"/>
          <p:nvPr/>
        </p:nvSpPr>
        <p:spPr>
          <a:xfrm>
            <a:off x="467544" y="302786"/>
            <a:ext cx="2520280" cy="707886"/>
          </a:xfrm>
          <a:prstGeom prst="rect">
            <a:avLst/>
          </a:prstGeom>
          <a:noFill/>
        </p:spPr>
        <p:txBody>
          <a:bodyPr wrap="square" rtlCol="0">
            <a:spAutoFit/>
          </a:bodyPr>
          <a:lstStyle/>
          <a:p>
            <a:r>
              <a:rPr lang="en-GB" sz="4000" dirty="0" smtClean="0">
                <a:solidFill>
                  <a:srgbClr val="FF0000"/>
                </a:solidFill>
                <a:latin typeface="Reprise Stamp" panose="02000000000000000000" pitchFamily="2" charset="0"/>
              </a:rPr>
              <a:t>Task 1</a:t>
            </a:r>
            <a:endParaRPr lang="en-GB" sz="4000" dirty="0">
              <a:solidFill>
                <a:srgbClr val="FF0000"/>
              </a:solidFill>
              <a:latin typeface="Reprise Stamp" panose="02000000000000000000" pitchFamily="2" charset="0"/>
            </a:endParaRPr>
          </a:p>
        </p:txBody>
      </p:sp>
      <p:sp>
        <p:nvSpPr>
          <p:cNvPr id="10" name="TextBox 9"/>
          <p:cNvSpPr txBox="1"/>
          <p:nvPr/>
        </p:nvSpPr>
        <p:spPr>
          <a:xfrm>
            <a:off x="692316" y="6138698"/>
            <a:ext cx="6726289" cy="369332"/>
          </a:xfrm>
          <a:prstGeom prst="rect">
            <a:avLst/>
          </a:prstGeom>
          <a:noFill/>
        </p:spPr>
        <p:txBody>
          <a:bodyPr wrap="square" rtlCol="0">
            <a:spAutoFit/>
          </a:bodyPr>
          <a:lstStyle/>
          <a:p>
            <a:r>
              <a:rPr lang="en-GB" b="1" dirty="0" smtClean="0">
                <a:solidFill>
                  <a:srgbClr val="FFC000"/>
                </a:solidFill>
              </a:rPr>
              <a:t>Extension: add a DI and 24 channel analogue mixer to the set up</a:t>
            </a:r>
            <a:endParaRPr lang="en-GB" b="1" dirty="0">
              <a:solidFill>
                <a:srgbClr val="FFC000"/>
              </a:solidFill>
            </a:endParaRPr>
          </a:p>
        </p:txBody>
      </p:sp>
    </p:spTree>
    <p:extLst>
      <p:ext uri="{BB962C8B-B14F-4D97-AF65-F5344CB8AC3E}">
        <p14:creationId xmlns:p14="http://schemas.microsoft.com/office/powerpoint/2010/main" val="2045065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a:t>
            </a:r>
            <a:br>
              <a:rPr lang="en-GB" dirty="0" smtClean="0"/>
            </a:br>
            <a:r>
              <a:rPr lang="en-GB" dirty="0" smtClean="0"/>
              <a:t>-Signal flow diagram</a:t>
            </a:r>
            <a:endParaRPr lang="en-GB" dirty="0"/>
          </a:p>
        </p:txBody>
      </p:sp>
      <p:sp>
        <p:nvSpPr>
          <p:cNvPr id="3" name="Content Placeholder 2"/>
          <p:cNvSpPr>
            <a:spLocks noGrp="1"/>
          </p:cNvSpPr>
          <p:nvPr>
            <p:ph idx="1"/>
          </p:nvPr>
        </p:nvSpPr>
        <p:spPr/>
        <p:txBody>
          <a:bodyPr/>
          <a:lstStyle/>
          <a:p>
            <a:r>
              <a:rPr lang="en-GB" dirty="0" smtClean="0"/>
              <a:t>Draw a signal flow diagram using the following equipment. Make sure you label all your cabling as well as arrows for the direction of the signal.</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788" y="2621578"/>
            <a:ext cx="1080120" cy="1440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5066880"/>
            <a:ext cx="1679848" cy="16798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9357" y="5066880"/>
            <a:ext cx="2164505" cy="144798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242" y="2651550"/>
            <a:ext cx="2805368" cy="1422722"/>
          </a:xfrm>
          <a:prstGeom prst="rect">
            <a:avLst/>
          </a:prstGeom>
        </p:spPr>
      </p:pic>
      <p:sp>
        <p:nvSpPr>
          <p:cNvPr id="8" name="TextBox 7"/>
          <p:cNvSpPr txBox="1"/>
          <p:nvPr/>
        </p:nvSpPr>
        <p:spPr>
          <a:xfrm>
            <a:off x="503445" y="2492077"/>
            <a:ext cx="1584176" cy="3139321"/>
          </a:xfrm>
          <a:prstGeom prst="rect">
            <a:avLst/>
          </a:prstGeom>
          <a:noFill/>
        </p:spPr>
        <p:txBody>
          <a:bodyPr wrap="square" rtlCol="0">
            <a:spAutoFit/>
          </a:bodyPr>
          <a:lstStyle/>
          <a:p>
            <a:r>
              <a:rPr lang="en-GB" dirty="0" err="1" smtClean="0"/>
              <a:t>Nuemann</a:t>
            </a:r>
            <a:r>
              <a:rPr lang="en-GB" dirty="0" smtClean="0"/>
              <a:t> TLM 107 condenser</a:t>
            </a:r>
          </a:p>
          <a:p>
            <a:endParaRPr lang="en-GB" dirty="0"/>
          </a:p>
          <a:p>
            <a:r>
              <a:rPr lang="en-GB" dirty="0" err="1" smtClean="0"/>
              <a:t>Genelec</a:t>
            </a:r>
            <a:r>
              <a:rPr lang="en-GB" dirty="0" smtClean="0"/>
              <a:t> 8030A</a:t>
            </a:r>
          </a:p>
          <a:p>
            <a:endParaRPr lang="en-GB" dirty="0"/>
          </a:p>
          <a:p>
            <a:r>
              <a:rPr lang="en-GB" dirty="0" smtClean="0"/>
              <a:t>iMac running Logic Pro</a:t>
            </a:r>
          </a:p>
          <a:p>
            <a:endParaRPr lang="en-GB" dirty="0"/>
          </a:p>
          <a:p>
            <a:r>
              <a:rPr lang="en-GB" dirty="0" smtClean="0"/>
              <a:t>MOTU 828 thunderbolt audio interface</a:t>
            </a:r>
          </a:p>
        </p:txBody>
      </p:sp>
      <p:cxnSp>
        <p:nvCxnSpPr>
          <p:cNvPr id="10" name="Straight Arrow Connector 9"/>
          <p:cNvCxnSpPr/>
          <p:nvPr/>
        </p:nvCxnSpPr>
        <p:spPr>
          <a:xfrm>
            <a:off x="3756454" y="3362911"/>
            <a:ext cx="11397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33494" y="4122778"/>
            <a:ext cx="747402" cy="8853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92280" y="4147741"/>
            <a:ext cx="720080" cy="88532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406927" y="4122778"/>
            <a:ext cx="747402" cy="8853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78554" y="3003420"/>
            <a:ext cx="928708" cy="369332"/>
          </a:xfrm>
          <a:prstGeom prst="rect">
            <a:avLst/>
          </a:prstGeom>
          <a:noFill/>
        </p:spPr>
        <p:txBody>
          <a:bodyPr wrap="square" rtlCol="0">
            <a:spAutoFit/>
          </a:bodyPr>
          <a:lstStyle/>
          <a:p>
            <a:r>
              <a:rPr lang="en-GB" dirty="0" smtClean="0"/>
              <a:t>XLR </a:t>
            </a:r>
            <a:endParaRPr lang="en-GB" dirty="0"/>
          </a:p>
        </p:txBody>
      </p:sp>
      <p:sp>
        <p:nvSpPr>
          <p:cNvPr id="20" name="TextBox 19"/>
          <p:cNvSpPr txBox="1"/>
          <p:nvPr/>
        </p:nvSpPr>
        <p:spPr>
          <a:xfrm>
            <a:off x="4125596" y="4375205"/>
            <a:ext cx="928708" cy="369332"/>
          </a:xfrm>
          <a:prstGeom prst="rect">
            <a:avLst/>
          </a:prstGeom>
          <a:noFill/>
        </p:spPr>
        <p:txBody>
          <a:bodyPr wrap="square" rtlCol="0">
            <a:spAutoFit/>
          </a:bodyPr>
          <a:lstStyle/>
          <a:p>
            <a:r>
              <a:rPr lang="en-GB" dirty="0" smtClean="0"/>
              <a:t>XLR </a:t>
            </a:r>
            <a:endParaRPr lang="en-GB" dirty="0"/>
          </a:p>
        </p:txBody>
      </p:sp>
      <p:sp>
        <p:nvSpPr>
          <p:cNvPr id="21" name="TextBox 20"/>
          <p:cNvSpPr txBox="1"/>
          <p:nvPr/>
        </p:nvSpPr>
        <p:spPr>
          <a:xfrm>
            <a:off x="4952188" y="4404596"/>
            <a:ext cx="928708" cy="369332"/>
          </a:xfrm>
          <a:prstGeom prst="rect">
            <a:avLst/>
          </a:prstGeom>
          <a:noFill/>
        </p:spPr>
        <p:txBody>
          <a:bodyPr wrap="square" rtlCol="0">
            <a:spAutoFit/>
          </a:bodyPr>
          <a:lstStyle/>
          <a:p>
            <a:r>
              <a:rPr lang="en-GB" dirty="0" smtClean="0"/>
              <a:t>XLR </a:t>
            </a:r>
            <a:endParaRPr lang="en-GB" dirty="0"/>
          </a:p>
        </p:txBody>
      </p:sp>
      <p:sp>
        <p:nvSpPr>
          <p:cNvPr id="22" name="TextBox 21"/>
          <p:cNvSpPr txBox="1"/>
          <p:nvPr/>
        </p:nvSpPr>
        <p:spPr>
          <a:xfrm>
            <a:off x="7580311" y="4308850"/>
            <a:ext cx="1235419" cy="369332"/>
          </a:xfrm>
          <a:prstGeom prst="rect">
            <a:avLst/>
          </a:prstGeom>
          <a:noFill/>
        </p:spPr>
        <p:txBody>
          <a:bodyPr wrap="square" rtlCol="0">
            <a:spAutoFit/>
          </a:bodyPr>
          <a:lstStyle/>
          <a:p>
            <a:r>
              <a:rPr lang="en-GB" dirty="0" smtClean="0"/>
              <a:t>Thunderbolt </a:t>
            </a:r>
            <a:endParaRPr lang="en-GB" dirty="0"/>
          </a:p>
        </p:txBody>
      </p:sp>
      <p:sp>
        <p:nvSpPr>
          <p:cNvPr id="23" name="TextBox 22"/>
          <p:cNvSpPr txBox="1"/>
          <p:nvPr/>
        </p:nvSpPr>
        <p:spPr>
          <a:xfrm>
            <a:off x="293983" y="6050380"/>
            <a:ext cx="3387196" cy="646331"/>
          </a:xfrm>
          <a:prstGeom prst="rect">
            <a:avLst/>
          </a:prstGeom>
          <a:noFill/>
        </p:spPr>
        <p:txBody>
          <a:bodyPr wrap="square" rtlCol="0">
            <a:spAutoFit/>
          </a:bodyPr>
          <a:lstStyle/>
          <a:p>
            <a:r>
              <a:rPr lang="en-GB" b="1" dirty="0" smtClean="0">
                <a:solidFill>
                  <a:srgbClr val="FFC000"/>
                </a:solidFill>
              </a:rPr>
              <a:t>Extension: add a DI and 24 channel analogue mixer to the set up</a:t>
            </a:r>
            <a:endParaRPr lang="en-GB" b="1" dirty="0">
              <a:solidFill>
                <a:srgbClr val="FFC000"/>
              </a:solidFill>
            </a:endParaRPr>
          </a:p>
        </p:txBody>
      </p:sp>
    </p:spTree>
    <p:extLst>
      <p:ext uri="{BB962C8B-B14F-4D97-AF65-F5344CB8AC3E}">
        <p14:creationId xmlns:p14="http://schemas.microsoft.com/office/powerpoint/2010/main" val="504175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13135</TotalTime>
  <Words>1211</Words>
  <Application>Microsoft Office PowerPoint</Application>
  <PresentationFormat>On-screen Show (4:3)</PresentationFormat>
  <Paragraphs>121</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Calibri</vt:lpstr>
      <vt:lpstr>HGｺﾞｼｯｸM</vt:lpstr>
      <vt:lpstr>Mangal</vt:lpstr>
      <vt:lpstr>Reprise Stamp</vt:lpstr>
      <vt:lpstr>Reprise Stamp Std</vt:lpstr>
      <vt:lpstr>Horizon</vt:lpstr>
      <vt:lpstr>DAW Digital audio workstations</vt:lpstr>
      <vt:lpstr>Enter the DAW…..</vt:lpstr>
      <vt:lpstr>POPULAR MUSIC PRODUCTION SOFTWARE</vt:lpstr>
      <vt:lpstr>Audio Interface</vt:lpstr>
      <vt:lpstr>Multi-track recorder</vt:lpstr>
      <vt:lpstr>Studio Monitors</vt:lpstr>
      <vt:lpstr>Mixer Sections </vt:lpstr>
      <vt:lpstr>Signal flow diagram</vt:lpstr>
      <vt:lpstr>TASK 1 -Signal flow diagram</vt:lpstr>
      <vt:lpstr>PowerPoint Presentation</vt:lpstr>
      <vt:lpstr>Analyse this set up</vt:lpstr>
    </vt:vector>
  </TitlesOfParts>
  <Company>HWS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 Mic Techniques</dc:title>
  <dc:creator>Paul Clifford</dc:creator>
  <cp:lastModifiedBy>Paul Clifford</cp:lastModifiedBy>
  <cp:revision>478</cp:revision>
  <cp:lastPrinted>2019-01-08T08:21:27Z</cp:lastPrinted>
  <dcterms:created xsi:type="dcterms:W3CDTF">2014-06-26T11:05:04Z</dcterms:created>
  <dcterms:modified xsi:type="dcterms:W3CDTF">2020-01-21T17:06:48Z</dcterms:modified>
</cp:coreProperties>
</file>