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8"/>
  </p:notesMasterIdLst>
  <p:handoutMasterIdLst>
    <p:handoutMasterId r:id="rId19"/>
  </p:handoutMasterIdLst>
  <p:sldIdLst>
    <p:sldId id="458" r:id="rId2"/>
    <p:sldId id="459" r:id="rId3"/>
    <p:sldId id="462" r:id="rId4"/>
    <p:sldId id="460" r:id="rId5"/>
    <p:sldId id="463" r:id="rId6"/>
    <p:sldId id="464" r:id="rId7"/>
    <p:sldId id="461" r:id="rId8"/>
    <p:sldId id="451" r:id="rId9"/>
    <p:sldId id="470" r:id="rId10"/>
    <p:sldId id="465" r:id="rId11"/>
    <p:sldId id="467" r:id="rId12"/>
    <p:sldId id="468" r:id="rId13"/>
    <p:sldId id="469" r:id="rId14"/>
    <p:sldId id="509" r:id="rId15"/>
    <p:sldId id="510" r:id="rId16"/>
    <p:sldId id="51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5" autoAdjust="0"/>
    <p:restoredTop sz="84290" autoAdjust="0"/>
  </p:normalViewPr>
  <p:slideViewPr>
    <p:cSldViewPr snapToGrid="0" snapToObjects="1">
      <p:cViewPr varScale="1">
        <p:scale>
          <a:sx n="87" d="100"/>
          <a:sy n="87" d="100"/>
        </p:scale>
        <p:origin x="96"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42CAF7-635C-0445-83BA-55ED2F289864}" type="slidenum">
              <a:rPr lang="en-US" smtClean="0"/>
              <a:t>2</a:t>
            </a:fld>
            <a:endParaRPr lang="en-US"/>
          </a:p>
        </p:txBody>
      </p:sp>
    </p:spTree>
    <p:extLst>
      <p:ext uri="{BB962C8B-B14F-4D97-AF65-F5344CB8AC3E}">
        <p14:creationId xmlns:p14="http://schemas.microsoft.com/office/powerpoint/2010/main" val="278964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pPr>
            <a:r>
              <a:rPr lang="en-US" sz="1200" dirty="0" smtClean="0">
                <a:solidFill>
                  <a:schemeClr val="tx1"/>
                </a:solidFill>
              </a:rPr>
              <a:t>This is the </a:t>
            </a:r>
            <a:r>
              <a:rPr lang="en-US" sz="1200" b="1" dirty="0" smtClean="0">
                <a:solidFill>
                  <a:schemeClr val="tx1"/>
                </a:solidFill>
              </a:rPr>
              <a:t>specification that CD audio </a:t>
            </a:r>
            <a:r>
              <a:rPr lang="en-US" sz="1200" dirty="0" smtClean="0">
                <a:solidFill>
                  <a:schemeClr val="tx1"/>
                </a:solidFill>
              </a:rPr>
              <a:t>must </a:t>
            </a:r>
            <a:r>
              <a:rPr lang="en-US" sz="1200" dirty="0" err="1" smtClean="0">
                <a:solidFill>
                  <a:schemeClr val="tx1"/>
                </a:solidFill>
              </a:rPr>
              <a:t>fulfil</a:t>
            </a:r>
            <a:endParaRPr lang="en-US" sz="1200" dirty="0" smtClean="0">
              <a:solidFill>
                <a:schemeClr val="tx1"/>
              </a:solidFill>
            </a:endParaRPr>
          </a:p>
          <a:p>
            <a:pPr marL="571500" indent="-571500">
              <a:buFont typeface="Arial"/>
              <a:buChar char="•"/>
            </a:pPr>
            <a:endParaRPr lang="en-US" sz="1200" b="1" dirty="0" smtClean="0">
              <a:solidFill>
                <a:schemeClr val="tx1"/>
              </a:solidFill>
            </a:endParaRPr>
          </a:p>
          <a:p>
            <a:pPr marL="571500" indent="-571500">
              <a:buFont typeface="Arial"/>
              <a:buChar char="•"/>
            </a:pPr>
            <a:r>
              <a:rPr lang="en-US" sz="1200" b="1" dirty="0" smtClean="0">
                <a:solidFill>
                  <a:schemeClr val="tx1"/>
                </a:solidFill>
              </a:rPr>
              <a:t>It states that CDs must </a:t>
            </a:r>
            <a:r>
              <a:rPr lang="en-US" sz="1200" b="1" dirty="0" err="1" smtClean="0">
                <a:solidFill>
                  <a:schemeClr val="tx1"/>
                </a:solidFill>
              </a:rPr>
              <a:t>utilise</a:t>
            </a:r>
            <a:r>
              <a:rPr lang="en-US" sz="1200" b="1" dirty="0" smtClean="0">
                <a:solidFill>
                  <a:schemeClr val="tx1"/>
                </a:solidFill>
              </a:rPr>
              <a:t> </a:t>
            </a:r>
            <a:r>
              <a:rPr lang="en-US" sz="1200" dirty="0" smtClean="0">
                <a:solidFill>
                  <a:schemeClr val="tx1"/>
                </a:solidFill>
              </a:rPr>
              <a:t>16-bit linear PCM sampled at 44100 Hz (44.1kHz).</a:t>
            </a:r>
          </a:p>
          <a:p>
            <a:pPr marL="571500" indent="-571500">
              <a:buFont typeface="Arial"/>
              <a:buChar char="•"/>
            </a:pPr>
            <a:endParaRPr lang="en-US" sz="1200" dirty="0" smtClean="0">
              <a:solidFill>
                <a:schemeClr val="tx1"/>
              </a:solidFill>
            </a:endParaRPr>
          </a:p>
          <a:p>
            <a:pPr marL="571500" indent="-571500">
              <a:buFont typeface="Arial"/>
              <a:buChar char="•"/>
            </a:pPr>
            <a:r>
              <a:rPr lang="en-US" sz="1200" dirty="0" smtClean="0">
                <a:solidFill>
                  <a:schemeClr val="tx1"/>
                </a:solidFill>
              </a:rPr>
              <a:t>This standard satisfies </a:t>
            </a:r>
            <a:r>
              <a:rPr lang="en-US" sz="1200" b="1" dirty="0" err="1" smtClean="0">
                <a:solidFill>
                  <a:schemeClr val="tx1"/>
                </a:solidFill>
              </a:rPr>
              <a:t>Nyquist’s</a:t>
            </a:r>
            <a:r>
              <a:rPr lang="en-US" sz="1200" b="1" dirty="0" smtClean="0">
                <a:solidFill>
                  <a:schemeClr val="tx1"/>
                </a:solidFill>
              </a:rPr>
              <a:t> criteria.</a:t>
            </a:r>
            <a:endParaRPr lang="en-US" sz="120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i="1" dirty="0" smtClean="0">
                <a:solidFill>
                  <a:schemeClr val="tx1"/>
                </a:solidFill>
              </a:rPr>
              <a:t>CD image l</a:t>
            </a:r>
            <a:r>
              <a:rPr lang="en-US" sz="1200" i="1" baseline="0" dirty="0" smtClean="0">
                <a:solidFill>
                  <a:schemeClr val="tx1"/>
                </a:solidFill>
              </a:rPr>
              <a:t>icensed under the Creative Commons Attribution-Share Alike 3.0 </a:t>
            </a:r>
            <a:r>
              <a:rPr lang="en-US" sz="1200" i="1" baseline="0" dirty="0" err="1" smtClean="0">
                <a:solidFill>
                  <a:schemeClr val="tx1"/>
                </a:solidFill>
              </a:rPr>
              <a:t>Unported</a:t>
            </a:r>
            <a:r>
              <a:rPr lang="en-US" sz="1200" i="1" baseline="0" dirty="0" smtClean="0">
                <a:solidFill>
                  <a:schemeClr val="tx1"/>
                </a:solidFill>
              </a:rPr>
              <a:t> license (Source: http://</a:t>
            </a:r>
            <a:r>
              <a:rPr lang="en-US" sz="1200" i="1" baseline="0" dirty="0" err="1" smtClean="0">
                <a:solidFill>
                  <a:schemeClr val="tx1"/>
                </a:solidFill>
              </a:rPr>
              <a:t>commons.wikimedia.org</a:t>
            </a:r>
            <a:r>
              <a:rPr lang="en-US" sz="1200" i="1" baseline="0" dirty="0" smtClean="0">
                <a:solidFill>
                  <a:schemeClr val="tx1"/>
                </a:solidFill>
              </a:rPr>
              <a:t>/wiki/File:CD_Diagra.001.jpg)</a:t>
            </a:r>
          </a:p>
        </p:txBody>
      </p:sp>
      <p:sp>
        <p:nvSpPr>
          <p:cNvPr id="4" name="Slide Number Placeholder 3"/>
          <p:cNvSpPr>
            <a:spLocks noGrp="1"/>
          </p:cNvSpPr>
          <p:nvPr>
            <p:ph type="sldNum" sz="quarter" idx="10"/>
          </p:nvPr>
        </p:nvSpPr>
        <p:spPr/>
        <p:txBody>
          <a:bodyPr/>
          <a:lstStyle/>
          <a:p>
            <a:fld id="{F6C6F03D-4D16-B444-B6B9-971EEEE94A9F}" type="slidenum">
              <a:rPr lang="en-US" smtClean="0"/>
              <a:t>4</a:t>
            </a:fld>
            <a:endParaRPr lang="en-US"/>
          </a:p>
        </p:txBody>
      </p:sp>
    </p:spTree>
    <p:extLst>
      <p:ext uri="{BB962C8B-B14F-4D97-AF65-F5344CB8AC3E}">
        <p14:creationId xmlns:p14="http://schemas.microsoft.com/office/powerpoint/2010/main" val="130807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a:buChar char="•"/>
            </a:pPr>
            <a:r>
              <a:rPr lang="en-US" sz="1200" dirty="0" smtClean="0">
                <a:solidFill>
                  <a:schemeClr val="tx1"/>
                </a:solidFill>
              </a:rPr>
              <a:t>This is the </a:t>
            </a:r>
            <a:r>
              <a:rPr lang="en-US" sz="1200" b="1" dirty="0" smtClean="0">
                <a:solidFill>
                  <a:schemeClr val="tx1"/>
                </a:solidFill>
              </a:rPr>
              <a:t>specification that CD audio </a:t>
            </a:r>
            <a:r>
              <a:rPr lang="en-US" sz="1200" dirty="0" smtClean="0">
                <a:solidFill>
                  <a:schemeClr val="tx1"/>
                </a:solidFill>
              </a:rPr>
              <a:t>must </a:t>
            </a:r>
            <a:r>
              <a:rPr lang="en-US" sz="1200" dirty="0" err="1" smtClean="0">
                <a:solidFill>
                  <a:schemeClr val="tx1"/>
                </a:solidFill>
              </a:rPr>
              <a:t>fulfil</a:t>
            </a:r>
            <a:endParaRPr lang="en-US" sz="1200" dirty="0" smtClean="0">
              <a:solidFill>
                <a:schemeClr val="tx1"/>
              </a:solidFill>
            </a:endParaRPr>
          </a:p>
          <a:p>
            <a:pPr marL="571500" indent="-571500">
              <a:buFont typeface="Arial"/>
              <a:buChar char="•"/>
            </a:pPr>
            <a:endParaRPr lang="en-US" sz="1200" b="1" dirty="0" smtClean="0">
              <a:solidFill>
                <a:schemeClr val="tx1"/>
              </a:solidFill>
            </a:endParaRPr>
          </a:p>
          <a:p>
            <a:pPr marL="571500" indent="-571500">
              <a:buFont typeface="Arial"/>
              <a:buChar char="•"/>
            </a:pPr>
            <a:r>
              <a:rPr lang="en-US" sz="1200" b="1" dirty="0" smtClean="0">
                <a:solidFill>
                  <a:schemeClr val="tx1"/>
                </a:solidFill>
              </a:rPr>
              <a:t>It states that CDs must </a:t>
            </a:r>
            <a:r>
              <a:rPr lang="en-US" sz="1200" b="1" dirty="0" err="1" smtClean="0">
                <a:solidFill>
                  <a:schemeClr val="tx1"/>
                </a:solidFill>
              </a:rPr>
              <a:t>utilise</a:t>
            </a:r>
            <a:r>
              <a:rPr lang="en-US" sz="1200" b="1" dirty="0" smtClean="0">
                <a:solidFill>
                  <a:schemeClr val="tx1"/>
                </a:solidFill>
              </a:rPr>
              <a:t> </a:t>
            </a:r>
            <a:r>
              <a:rPr lang="en-US" sz="1200" dirty="0" smtClean="0">
                <a:solidFill>
                  <a:schemeClr val="tx1"/>
                </a:solidFill>
              </a:rPr>
              <a:t>16-bit linear PCM sampled at 44100 Hz (44.1kHz).</a:t>
            </a:r>
          </a:p>
          <a:p>
            <a:pPr marL="571500" indent="-571500">
              <a:buFont typeface="Arial"/>
              <a:buChar char="•"/>
            </a:pPr>
            <a:endParaRPr lang="en-US" sz="1200" dirty="0" smtClean="0">
              <a:solidFill>
                <a:schemeClr val="tx1"/>
              </a:solidFill>
            </a:endParaRPr>
          </a:p>
          <a:p>
            <a:pPr marL="571500" indent="-571500">
              <a:buFont typeface="Arial"/>
              <a:buChar char="•"/>
            </a:pPr>
            <a:r>
              <a:rPr lang="en-US" sz="1200" dirty="0" smtClean="0">
                <a:solidFill>
                  <a:schemeClr val="tx1"/>
                </a:solidFill>
              </a:rPr>
              <a:t>This standard satisfies </a:t>
            </a:r>
            <a:r>
              <a:rPr lang="en-US" sz="1200" b="1" dirty="0" err="1" smtClean="0">
                <a:solidFill>
                  <a:schemeClr val="tx1"/>
                </a:solidFill>
              </a:rPr>
              <a:t>Nyquist’s</a:t>
            </a:r>
            <a:r>
              <a:rPr lang="en-US" sz="1200" b="1" dirty="0" smtClean="0">
                <a:solidFill>
                  <a:schemeClr val="tx1"/>
                </a:solidFill>
              </a:rPr>
              <a:t> criteria.</a:t>
            </a:r>
            <a:endParaRPr lang="en-US" sz="120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i="1" dirty="0" smtClean="0">
                <a:solidFill>
                  <a:schemeClr val="tx1"/>
                </a:solidFill>
              </a:rPr>
              <a:t>CD image l</a:t>
            </a:r>
            <a:r>
              <a:rPr lang="en-US" sz="1200" i="1" baseline="0" dirty="0" smtClean="0">
                <a:solidFill>
                  <a:schemeClr val="tx1"/>
                </a:solidFill>
              </a:rPr>
              <a:t>icensed under the Creative Commons Attribution-Share Alike 3.0 </a:t>
            </a:r>
            <a:r>
              <a:rPr lang="en-US" sz="1200" i="1" baseline="0" dirty="0" err="1" smtClean="0">
                <a:solidFill>
                  <a:schemeClr val="tx1"/>
                </a:solidFill>
              </a:rPr>
              <a:t>Unported</a:t>
            </a:r>
            <a:r>
              <a:rPr lang="en-US" sz="1200" i="1" baseline="0" dirty="0" smtClean="0">
                <a:solidFill>
                  <a:schemeClr val="tx1"/>
                </a:solidFill>
              </a:rPr>
              <a:t> license (Source: http://</a:t>
            </a:r>
            <a:r>
              <a:rPr lang="en-US" sz="1200" i="1" baseline="0" dirty="0" err="1" smtClean="0">
                <a:solidFill>
                  <a:schemeClr val="tx1"/>
                </a:solidFill>
              </a:rPr>
              <a:t>commons.wikimedia.org</a:t>
            </a:r>
            <a:r>
              <a:rPr lang="en-US" sz="1200" i="1" baseline="0" dirty="0" smtClean="0">
                <a:solidFill>
                  <a:schemeClr val="tx1"/>
                </a:solidFill>
              </a:rPr>
              <a:t>/wiki/File:CD_Diagra.001.jpg)</a:t>
            </a:r>
          </a:p>
        </p:txBody>
      </p:sp>
      <p:sp>
        <p:nvSpPr>
          <p:cNvPr id="4" name="Slide Number Placeholder 3"/>
          <p:cNvSpPr>
            <a:spLocks noGrp="1"/>
          </p:cNvSpPr>
          <p:nvPr>
            <p:ph type="sldNum" sz="quarter" idx="10"/>
          </p:nvPr>
        </p:nvSpPr>
        <p:spPr/>
        <p:txBody>
          <a:bodyPr/>
          <a:lstStyle/>
          <a:p>
            <a:fld id="{F6C6F03D-4D16-B444-B6B9-971EEEE94A9F}" type="slidenum">
              <a:rPr lang="en-US" smtClean="0"/>
              <a:t>5</a:t>
            </a:fld>
            <a:endParaRPr lang="en-US"/>
          </a:p>
        </p:txBody>
      </p:sp>
    </p:spTree>
    <p:extLst>
      <p:ext uri="{BB962C8B-B14F-4D97-AF65-F5344CB8AC3E}">
        <p14:creationId xmlns:p14="http://schemas.microsoft.com/office/powerpoint/2010/main" val="35253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FB42CAF7-635C-0445-83BA-55ED2F289864}" type="slidenum">
              <a:rPr lang="en-US" smtClean="0"/>
              <a:t>15</a:t>
            </a:fld>
            <a:endParaRPr lang="en-US"/>
          </a:p>
        </p:txBody>
      </p:sp>
    </p:spTree>
    <p:extLst>
      <p:ext uri="{BB962C8B-B14F-4D97-AF65-F5344CB8AC3E}">
        <p14:creationId xmlns:p14="http://schemas.microsoft.com/office/powerpoint/2010/main" val="2710216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cK4cShDh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Digital_telephony" TargetMode="External"/><Relationship Id="rId3" Type="http://schemas.openxmlformats.org/officeDocument/2006/relationships/image" Target="../media/image4.png"/><Relationship Id="rId7" Type="http://schemas.openxmlformats.org/officeDocument/2006/relationships/hyperlink" Target="http://en.wikipedia.org/wiki/Compact_Dis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en.wikipedia.org/wiki/Digital_audio" TargetMode="External"/><Relationship Id="rId5" Type="http://schemas.openxmlformats.org/officeDocument/2006/relationships/hyperlink" Target="http://en.wikipedia.org/wiki/Analog_signal" TargetMode="External"/><Relationship Id="rId4" Type="http://schemas.openxmlformats.org/officeDocument/2006/relationships/hyperlink" Target="http://en.wikipedia.org/wiki/Digital_signa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94122"/>
          </a:xfrm>
        </p:spPr>
        <p:txBody>
          <a:bodyPr/>
          <a:lstStyle/>
          <a:p>
            <a:pPr algn="ctr"/>
            <a:r>
              <a:rPr lang="en-US" dirty="0" smtClean="0">
                <a:solidFill>
                  <a:srgbClr val="FFC000"/>
                </a:solidFill>
                <a:latin typeface="Reprise Stamp" panose="02000000000000000000" pitchFamily="2" charset="0"/>
              </a:rPr>
              <a:t>Mastering</a:t>
            </a:r>
            <a:r>
              <a:rPr lang="en-US" dirty="0" smtClean="0"/>
              <a:t> </a:t>
            </a:r>
            <a:endParaRPr lang="en-US" dirty="0"/>
          </a:p>
        </p:txBody>
      </p:sp>
      <p:sp>
        <p:nvSpPr>
          <p:cNvPr id="3" name="Content Placeholder 2"/>
          <p:cNvSpPr>
            <a:spLocks noGrp="1"/>
          </p:cNvSpPr>
          <p:nvPr>
            <p:ph sz="quarter" idx="13"/>
          </p:nvPr>
        </p:nvSpPr>
        <p:spPr>
          <a:xfrm>
            <a:off x="323528" y="1268760"/>
            <a:ext cx="2808312" cy="3816424"/>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latin typeface="Reprise Stamp" panose="02000000000000000000" pitchFamily="2" charset="0"/>
              </a:rPr>
              <a:t>What is it?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 is the final stage of the production process before the recording is sent for distribution.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Mastering engineers must ensure that the final mix has a good level and tone, and that all material on the album is consistent, In addition to this, he needs to ensure it is consistent with other commercial material</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usually of the same genre or style)</a:t>
            </a:r>
            <a:endParaRPr lang="en-US" dirty="0"/>
          </a:p>
        </p:txBody>
      </p:sp>
      <p:sp>
        <p:nvSpPr>
          <p:cNvPr id="4" name="TextBox 3"/>
          <p:cNvSpPr txBox="1"/>
          <p:nvPr/>
        </p:nvSpPr>
        <p:spPr>
          <a:xfrm>
            <a:off x="4211960" y="1212538"/>
            <a:ext cx="4682480" cy="4524315"/>
          </a:xfrm>
          <a:prstGeom prst="rect">
            <a:avLst/>
          </a:prstGeom>
          <a:noFill/>
        </p:spPr>
        <p:txBody>
          <a:bodyPr wrap="square" rtlCol="0">
            <a:spAutoFit/>
          </a:bodyPr>
          <a:lstStyle/>
          <a:p>
            <a:r>
              <a:rPr lang="en-GB" dirty="0" smtClean="0">
                <a:solidFill>
                  <a:srgbClr val="FFC000"/>
                </a:solidFill>
                <a:latin typeface="Reprise Stamp" panose="02000000000000000000" pitchFamily="2" charset="0"/>
              </a:rPr>
              <a:t>What do they do?</a:t>
            </a:r>
          </a:p>
          <a:p>
            <a:endParaRPr lang="en-GB" dirty="0"/>
          </a:p>
          <a:p>
            <a:pPr marL="342900" indent="-342900">
              <a:buFont typeface="+mj-lt"/>
              <a:buAutoNum type="arabicPeriod"/>
            </a:pPr>
            <a:r>
              <a:rPr lang="en-GB" dirty="0" smtClean="0"/>
              <a:t>The most common scenario for a mastering engineer is to make the mix </a:t>
            </a:r>
            <a:r>
              <a:rPr lang="en-GB" dirty="0" smtClean="0">
                <a:solidFill>
                  <a:srgbClr val="FFC000"/>
                </a:solidFill>
                <a:latin typeface="Reprise Stamp" panose="02000000000000000000" pitchFamily="2" charset="0"/>
              </a:rPr>
              <a:t>louder</a:t>
            </a:r>
            <a:r>
              <a:rPr lang="en-GB" dirty="0" smtClean="0"/>
              <a:t>. Everyone wants their music to be as loud as music played on radio. Why? Because the listener perceives softer music as inferior quality, which we know as sound engineers are not always the case.</a:t>
            </a:r>
          </a:p>
          <a:p>
            <a:pPr marL="342900" indent="-342900">
              <a:buFont typeface="+mj-lt"/>
              <a:buAutoNum type="arabicPeriod"/>
            </a:pPr>
            <a:r>
              <a:rPr lang="en-GB" dirty="0" smtClean="0"/>
              <a:t>Enhance a good mix with some subtle </a:t>
            </a:r>
            <a:r>
              <a:rPr lang="en-GB" dirty="0" smtClean="0">
                <a:solidFill>
                  <a:srgbClr val="FFC000"/>
                </a:solidFill>
                <a:latin typeface="Reprise Stamp" panose="02000000000000000000" pitchFamily="2" charset="0"/>
              </a:rPr>
              <a:t>EQ and dynamic processing</a:t>
            </a:r>
            <a:r>
              <a:rPr lang="en-GB" dirty="0" smtClean="0"/>
              <a:t>. The ideal situation for a mastering engineer, making some that’s good, better</a:t>
            </a:r>
          </a:p>
          <a:p>
            <a:pPr marL="342900" indent="-342900">
              <a:buFont typeface="+mj-lt"/>
              <a:buAutoNum type="arabicPeriod"/>
            </a:pPr>
            <a:r>
              <a:rPr lang="en-GB" dirty="0" smtClean="0"/>
              <a:t>Fixing a problem in the mix. Worst case scenario. Only the exceptional can pull this off. Often the track has to be returned the mix stage.</a:t>
            </a:r>
            <a:endParaRPr lang="en-GB" dirty="0"/>
          </a:p>
        </p:txBody>
      </p:sp>
    </p:spTree>
    <p:extLst>
      <p:ext uri="{BB962C8B-B14F-4D97-AF65-F5344CB8AC3E}">
        <p14:creationId xmlns:p14="http://schemas.microsoft.com/office/powerpoint/2010/main" val="362941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6" y="274639"/>
            <a:ext cx="3799168" cy="695876"/>
          </a:xfrm>
        </p:spPr>
        <p:txBody>
          <a:bodyPr/>
          <a:lstStyle/>
          <a:p>
            <a:r>
              <a:rPr lang="en-US" dirty="0" smtClean="0"/>
              <a:t>Essential Mastering tools</a:t>
            </a:r>
            <a:endParaRPr lang="en-US" dirty="0"/>
          </a:p>
        </p:txBody>
      </p:sp>
      <p:sp>
        <p:nvSpPr>
          <p:cNvPr id="3" name="Content Placeholder 2"/>
          <p:cNvSpPr>
            <a:spLocks noGrp="1"/>
          </p:cNvSpPr>
          <p:nvPr>
            <p:ph sz="quarter" idx="13"/>
          </p:nvPr>
        </p:nvSpPr>
        <p:spPr>
          <a:xfrm>
            <a:off x="274152" y="1105453"/>
            <a:ext cx="3808386" cy="2371898"/>
          </a:xfrm>
        </p:spPr>
        <p:txBody>
          <a:bodyPr>
            <a:normAutofit fontScale="92500" lnSpcReduction="20000"/>
          </a:bodyPr>
          <a:lstStyle/>
          <a:p>
            <a:pPr marL="0" indent="0">
              <a:buNone/>
            </a:pPr>
            <a:r>
              <a:rPr lang="en-US" dirty="0" smtClean="0">
                <a:solidFill>
                  <a:srgbClr val="FF6600"/>
                </a:solidFill>
              </a:rPr>
              <a:t>LINEAR PHASE EQ</a:t>
            </a:r>
          </a:p>
          <a:p>
            <a:pPr marL="0" indent="0">
              <a:buNone/>
            </a:pPr>
            <a:r>
              <a:rPr lang="en-US" dirty="0" smtClean="0"/>
              <a:t>Same parameters as Channel EQ, however, it uses more processor power and preserves the phase of the audio signal. This is ideal on stereo tracks and therefore is suitable mastering</a:t>
            </a:r>
          </a:p>
          <a:p>
            <a:pPr marL="0" indent="0">
              <a:buNone/>
            </a:pPr>
            <a:r>
              <a:rPr lang="en-US" dirty="0" smtClean="0"/>
              <a:t>You will apply EQ to each track to enhance(subtly) specific frequency band. You can use MATCH EQ plug-in to </a:t>
            </a:r>
            <a:r>
              <a:rPr lang="en-US" dirty="0" err="1" smtClean="0"/>
              <a:t>analyse</a:t>
            </a:r>
            <a:r>
              <a:rPr lang="en-US" dirty="0" smtClean="0"/>
              <a:t> the EQ  and apply it to your track.</a:t>
            </a:r>
            <a:endParaRPr lang="en-US" dirty="0"/>
          </a:p>
        </p:txBody>
      </p:sp>
      <p:pic>
        <p:nvPicPr>
          <p:cNvPr id="4" name="Picture 3" descr="Screen Shot 2018-03-28 at 08.06.02.png"/>
          <p:cNvPicPr>
            <a:picLocks noChangeAspect="1"/>
          </p:cNvPicPr>
          <p:nvPr/>
        </p:nvPicPr>
        <p:blipFill rotWithShape="1">
          <a:blip r:embed="rId2" cstate="email">
            <a:extLst>
              <a:ext uri="{28A0092B-C50C-407E-A947-70E740481C1C}">
                <a14:useLocalDpi xmlns:a14="http://schemas.microsoft.com/office/drawing/2010/main" val="0"/>
              </a:ext>
            </a:extLst>
          </a:blip>
          <a:srcRect l="4848" t="2540"/>
          <a:stretch/>
        </p:blipFill>
        <p:spPr>
          <a:xfrm>
            <a:off x="4247554" y="1600200"/>
            <a:ext cx="4896445" cy="2821031"/>
          </a:xfrm>
          <a:prstGeom prst="rect">
            <a:avLst/>
          </a:prstGeom>
        </p:spPr>
      </p:pic>
      <p:sp>
        <p:nvSpPr>
          <p:cNvPr id="5" name="TextBox 4"/>
          <p:cNvSpPr txBox="1"/>
          <p:nvPr/>
        </p:nvSpPr>
        <p:spPr>
          <a:xfrm>
            <a:off x="4564513" y="155762"/>
            <a:ext cx="4360846" cy="923330"/>
          </a:xfrm>
          <a:prstGeom prst="rect">
            <a:avLst/>
          </a:prstGeom>
          <a:noFill/>
        </p:spPr>
        <p:txBody>
          <a:bodyPr wrap="square" rtlCol="0">
            <a:spAutoFit/>
          </a:bodyPr>
          <a:lstStyle/>
          <a:p>
            <a:r>
              <a:rPr lang="en-US" dirty="0" smtClean="0"/>
              <a:t>AIMS: A consistent sound throughout the album and sonically consistent with commercial material.</a:t>
            </a:r>
          </a:p>
          <a:p>
            <a:r>
              <a:rPr lang="en-US" dirty="0" smtClean="0">
                <a:solidFill>
                  <a:srgbClr val="FFFF00"/>
                </a:solidFill>
              </a:rPr>
              <a:t>THE PROCESS IS NOT TO FIX MIXING ISSUES</a:t>
            </a:r>
            <a:endParaRPr lang="en-US" dirty="0">
              <a:solidFill>
                <a:srgbClr val="FFFF00"/>
              </a:solidFill>
            </a:endParaRPr>
          </a:p>
        </p:txBody>
      </p:sp>
      <p:sp>
        <p:nvSpPr>
          <p:cNvPr id="6" name="Content Placeholder 2"/>
          <p:cNvSpPr txBox="1">
            <a:spLocks/>
          </p:cNvSpPr>
          <p:nvPr/>
        </p:nvSpPr>
        <p:spPr>
          <a:xfrm>
            <a:off x="274151" y="5123936"/>
            <a:ext cx="3876251" cy="1734064"/>
          </a:xfrm>
          <a:prstGeom prst="rect">
            <a:avLst/>
          </a:prstGeom>
          <a:solidFill>
            <a:srgbClr val="000000"/>
          </a:solidFill>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dirty="0" err="1" smtClean="0">
                <a:solidFill>
                  <a:srgbClr val="FF6600"/>
                </a:solidFill>
              </a:rPr>
              <a:t>Multipressor</a:t>
            </a:r>
            <a:endParaRPr lang="en-US" dirty="0">
              <a:solidFill>
                <a:srgbClr val="FF6600"/>
              </a:solidFill>
            </a:endParaRPr>
          </a:p>
          <a:p>
            <a:pPr marL="0" indent="0">
              <a:buFont typeface="Arial" pitchFamily="34" charset="0"/>
              <a:buNone/>
            </a:pPr>
            <a:r>
              <a:rPr lang="en-US" dirty="0" smtClean="0"/>
              <a:t>This Multiband compressor allows you the flexibility of compressing specific frequency ranges and is ideal for mastering. For example, if your track is lacking bottom end you can add more punch by just compressing the lower frequencies and the </a:t>
            </a:r>
            <a:r>
              <a:rPr lang="en-US" dirty="0" err="1" smtClean="0"/>
              <a:t>mids</a:t>
            </a:r>
            <a:r>
              <a:rPr lang="en-US" dirty="0" smtClean="0"/>
              <a:t> and highs will not be processed.</a:t>
            </a:r>
            <a:endParaRPr lang="en-US" dirty="0"/>
          </a:p>
        </p:txBody>
      </p:sp>
      <p:sp>
        <p:nvSpPr>
          <p:cNvPr id="7" name="Content Placeholder 2"/>
          <p:cNvSpPr txBox="1">
            <a:spLocks/>
          </p:cNvSpPr>
          <p:nvPr/>
        </p:nvSpPr>
        <p:spPr>
          <a:xfrm>
            <a:off x="274152" y="3298925"/>
            <a:ext cx="3973402" cy="1825012"/>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dirty="0" err="1" smtClean="0">
                <a:solidFill>
                  <a:srgbClr val="FF6600"/>
                </a:solidFill>
              </a:rPr>
              <a:t>MultiMeter</a:t>
            </a:r>
            <a:endParaRPr lang="en-US" dirty="0" smtClean="0">
              <a:solidFill>
                <a:srgbClr val="FF6600"/>
              </a:solidFill>
            </a:endParaRPr>
          </a:p>
          <a:p>
            <a:pPr marL="0" indent="0">
              <a:buFont typeface="Arial" pitchFamily="34" charset="0"/>
              <a:buNone/>
            </a:pPr>
            <a:r>
              <a:rPr lang="en-US" dirty="0" smtClean="0"/>
              <a:t>Essential for checking frequency spectrum and phase issues. Insert a </a:t>
            </a:r>
            <a:r>
              <a:rPr lang="en-US" dirty="0" err="1" smtClean="0"/>
              <a:t>Mulitmeter</a:t>
            </a:r>
            <a:r>
              <a:rPr lang="en-US" dirty="0" smtClean="0"/>
              <a:t> on your Stereo Bus and </a:t>
            </a:r>
            <a:r>
              <a:rPr lang="en-US" dirty="0"/>
              <a:t>p</a:t>
            </a:r>
            <a:r>
              <a:rPr lang="en-US" dirty="0" smtClean="0"/>
              <a:t>lay your reference track to check the average level, phase correlation and frequency response.</a:t>
            </a:r>
          </a:p>
          <a:p>
            <a:pPr marL="0" indent="0">
              <a:buFont typeface="Arial" pitchFamily="34" charset="0"/>
              <a:buNone/>
            </a:pPr>
            <a:endParaRPr lang="en-US" dirty="0"/>
          </a:p>
        </p:txBody>
      </p:sp>
      <p:sp>
        <p:nvSpPr>
          <p:cNvPr id="8" name="Content Placeholder 2"/>
          <p:cNvSpPr txBox="1">
            <a:spLocks/>
          </p:cNvSpPr>
          <p:nvPr/>
        </p:nvSpPr>
        <p:spPr>
          <a:xfrm>
            <a:off x="5879335" y="4627012"/>
            <a:ext cx="3128268" cy="1748357"/>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dirty="0" smtClean="0">
                <a:solidFill>
                  <a:srgbClr val="FF6600"/>
                </a:solidFill>
              </a:rPr>
              <a:t>Adaptive Limiter</a:t>
            </a:r>
          </a:p>
          <a:p>
            <a:pPr marL="0" indent="0">
              <a:buFont typeface="Arial" pitchFamily="34" charset="0"/>
              <a:buNone/>
            </a:pPr>
            <a:r>
              <a:rPr lang="en-US" dirty="0" smtClean="0"/>
              <a:t>The limiter ensures your mix does not exceed unity gain(0dB). It’s the final stage to get the maximum overall level. </a:t>
            </a:r>
            <a:endParaRPr lang="en-US" dirty="0"/>
          </a:p>
        </p:txBody>
      </p:sp>
    </p:spTree>
    <p:extLst>
      <p:ext uri="{BB962C8B-B14F-4D97-AF65-F5344CB8AC3E}">
        <p14:creationId xmlns:p14="http://schemas.microsoft.com/office/powerpoint/2010/main" val="163495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where to start, use a logic preset</a:t>
            </a:r>
            <a:endParaRPr lang="en-US" dirty="0"/>
          </a:p>
        </p:txBody>
      </p:sp>
      <p:sp>
        <p:nvSpPr>
          <p:cNvPr id="3" name="Content Placeholder 2"/>
          <p:cNvSpPr>
            <a:spLocks noGrp="1"/>
          </p:cNvSpPr>
          <p:nvPr>
            <p:ph sz="quarter" idx="13"/>
          </p:nvPr>
        </p:nvSpPr>
        <p:spPr>
          <a:xfrm>
            <a:off x="609600" y="1600199"/>
            <a:ext cx="4769576" cy="4618279"/>
          </a:xfrm>
          <a:solidFill>
            <a:srgbClr val="000000"/>
          </a:solidFill>
        </p:spPr>
        <p:txBody>
          <a:bodyPr>
            <a:normAutofit fontScale="92500" lnSpcReduction="20000"/>
          </a:bodyPr>
          <a:lstStyle/>
          <a:p>
            <a:r>
              <a:rPr lang="en-US" dirty="0" smtClean="0"/>
              <a:t>Logic has a library of mastering presets to get you started</a:t>
            </a:r>
          </a:p>
          <a:p>
            <a:r>
              <a:rPr lang="en-US" dirty="0" smtClean="0"/>
              <a:t>WARNING!! These are generic presets and might not be suitable for your material. A good mastering engineers listens to the mixes and decides which tools will enhance the song</a:t>
            </a:r>
          </a:p>
          <a:p>
            <a:r>
              <a:rPr lang="en-US" dirty="0" smtClean="0"/>
              <a:t>Make sure you created a Stereo Out track in the arrange window by control-clicking&gt;Create Track on your stereo out bus</a:t>
            </a:r>
          </a:p>
          <a:p>
            <a:r>
              <a:rPr lang="en-US" dirty="0" smtClean="0"/>
              <a:t>Click on the the Stereo Out bus and click the Library button at the top right corner. The library presets will pop up</a:t>
            </a:r>
          </a:p>
          <a:p>
            <a:r>
              <a:rPr lang="en-US" dirty="0" smtClean="0"/>
              <a:t>Select a preset from the Factory list. Basic is a good place to start.</a:t>
            </a:r>
          </a:p>
          <a:p>
            <a:r>
              <a:rPr lang="en-US" dirty="0" smtClean="0"/>
              <a:t>If you created a CD master summing track. Drag the effects from the stereo out bus to your CD Master track. ( If you don</a:t>
            </a:r>
            <a:r>
              <a:rPr lang="fr-FR" dirty="0" smtClean="0"/>
              <a:t>’</a:t>
            </a:r>
            <a:r>
              <a:rPr lang="en-US" dirty="0" smtClean="0"/>
              <a:t>t do this the mastering FX will be applied to your already mastered reference tracks) NB: Make sure the order of the FXs are exactly the same.</a:t>
            </a:r>
          </a:p>
          <a:p>
            <a:endParaRPr lang="en-US" dirty="0"/>
          </a:p>
        </p:txBody>
      </p:sp>
      <p:pic>
        <p:nvPicPr>
          <p:cNvPr id="6" name="Picture 5" descr="Screen Shot 2018-04-16 at 16.56.11.png"/>
          <p:cNvPicPr>
            <a:picLocks noChangeAspect="1"/>
          </p:cNvPicPr>
          <p:nvPr/>
        </p:nvPicPr>
        <p:blipFill rotWithShape="1">
          <a:blip r:embed="rId2" cstate="email">
            <a:extLst>
              <a:ext uri="{28A0092B-C50C-407E-A947-70E740481C1C}">
                <a14:useLocalDpi xmlns:a14="http://schemas.microsoft.com/office/drawing/2010/main" val="0"/>
              </a:ext>
            </a:extLst>
          </a:blip>
          <a:srcRect b="21873"/>
          <a:stretch/>
        </p:blipFill>
        <p:spPr>
          <a:xfrm>
            <a:off x="5379176" y="1899741"/>
            <a:ext cx="3570142" cy="3156518"/>
          </a:xfrm>
          <a:prstGeom prst="rect">
            <a:avLst/>
          </a:prstGeom>
        </p:spPr>
      </p:pic>
    </p:spTree>
    <p:extLst>
      <p:ext uri="{BB962C8B-B14F-4D97-AF65-F5344CB8AC3E}">
        <p14:creationId xmlns:p14="http://schemas.microsoft.com/office/powerpoint/2010/main" val="331927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consistent</a:t>
            </a:r>
            <a:endParaRPr lang="en-US" dirty="0"/>
          </a:p>
        </p:txBody>
      </p:sp>
      <p:pic>
        <p:nvPicPr>
          <p:cNvPr id="5" name="Picture 4" descr="Screen Shot 2018-03-28 at 08.11.13.png"/>
          <p:cNvPicPr>
            <a:picLocks noChangeAspect="1"/>
          </p:cNvPicPr>
          <p:nvPr/>
        </p:nvPicPr>
        <p:blipFill rotWithShape="1">
          <a:blip r:embed="rId2" cstate="email">
            <a:extLst>
              <a:ext uri="{28A0092B-C50C-407E-A947-70E740481C1C}">
                <a14:useLocalDpi xmlns:a14="http://schemas.microsoft.com/office/drawing/2010/main" val="0"/>
              </a:ext>
            </a:extLst>
          </a:blip>
          <a:srcRect l="41140" t="46040" r="19555"/>
          <a:stretch/>
        </p:blipFill>
        <p:spPr>
          <a:xfrm>
            <a:off x="5247391" y="1773285"/>
            <a:ext cx="3594105" cy="2775438"/>
          </a:xfrm>
          <a:prstGeom prst="rect">
            <a:avLst/>
          </a:prstGeom>
        </p:spPr>
      </p:pic>
      <p:sp>
        <p:nvSpPr>
          <p:cNvPr id="6" name="Content Placeholder 2"/>
          <p:cNvSpPr>
            <a:spLocks noGrp="1"/>
          </p:cNvSpPr>
          <p:nvPr>
            <p:ph sz="quarter" idx="13"/>
          </p:nvPr>
        </p:nvSpPr>
        <p:spPr>
          <a:xfrm>
            <a:off x="609600" y="1600199"/>
            <a:ext cx="4769576" cy="4618279"/>
          </a:xfrm>
          <a:solidFill>
            <a:srgbClr val="000000"/>
          </a:solidFill>
        </p:spPr>
        <p:txBody>
          <a:bodyPr>
            <a:normAutofit/>
          </a:bodyPr>
          <a:lstStyle/>
          <a:p>
            <a:r>
              <a:rPr lang="en-US" dirty="0" smtClean="0"/>
              <a:t>Apply a </a:t>
            </a:r>
            <a:r>
              <a:rPr lang="en-US" dirty="0" err="1" smtClean="0"/>
              <a:t>Multimeter</a:t>
            </a:r>
            <a:r>
              <a:rPr lang="en-US" dirty="0" smtClean="0"/>
              <a:t> to your stereo out bus and keep checking that your track is consistent with your reference track.</a:t>
            </a:r>
          </a:p>
          <a:p>
            <a:r>
              <a:rPr lang="en-US" dirty="0" smtClean="0"/>
              <a:t>Your ears are the main tools, however, your monitoring system might miss certain key frequencies or you can</a:t>
            </a:r>
            <a:r>
              <a:rPr lang="fr-FR" dirty="0" smtClean="0"/>
              <a:t>’</a:t>
            </a:r>
            <a:r>
              <a:rPr lang="en-US" dirty="0" smtClean="0"/>
              <a:t>t hear a phasing issue. This is when the </a:t>
            </a:r>
            <a:r>
              <a:rPr lang="en-US" dirty="0" err="1" smtClean="0"/>
              <a:t>multimeter</a:t>
            </a:r>
            <a:r>
              <a:rPr lang="en-US" dirty="0" smtClean="0"/>
              <a:t> becomes essential.</a:t>
            </a:r>
          </a:p>
          <a:p>
            <a:r>
              <a:rPr lang="en-US" dirty="0" smtClean="0"/>
              <a:t>Keep checking!! And play your masters on various systems(e.g. phone, car, studio monitors</a:t>
            </a:r>
            <a:r>
              <a:rPr lang="en-US" smtClean="0"/>
              <a:t>, headphones…)</a:t>
            </a:r>
            <a:endParaRPr lang="en-US" dirty="0"/>
          </a:p>
        </p:txBody>
      </p:sp>
    </p:spTree>
    <p:extLst>
      <p:ext uri="{BB962C8B-B14F-4D97-AF65-F5344CB8AC3E}">
        <p14:creationId xmlns:p14="http://schemas.microsoft.com/office/powerpoint/2010/main" val="325781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458087" cy="1143000"/>
          </a:xfrm>
        </p:spPr>
        <p:txBody>
          <a:bodyPr/>
          <a:lstStyle/>
          <a:p>
            <a:r>
              <a:rPr lang="en-US" dirty="0" err="1" smtClean="0"/>
              <a:t>Finalise</a:t>
            </a:r>
            <a:endParaRPr lang="en-US" dirty="0"/>
          </a:p>
        </p:txBody>
      </p:sp>
      <p:pic>
        <p:nvPicPr>
          <p:cNvPr id="4" name="Content Placeholder 3" descr="Screen Shot 2018-03-29 at 08.44.37.png"/>
          <p:cNvPicPr>
            <a:picLocks noGrp="1" noChangeAspect="1"/>
          </p:cNvPicPr>
          <p:nvPr>
            <p:ph sz="quarter" idx="13"/>
          </p:nvPr>
        </p:nvPicPr>
        <p:blipFill rotWithShape="1">
          <a:blip r:embed="rId2" cstate="email">
            <a:extLst>
              <a:ext uri="{28A0092B-C50C-407E-A947-70E740481C1C}">
                <a14:useLocalDpi xmlns:a14="http://schemas.microsoft.com/office/drawing/2010/main" val="0"/>
              </a:ext>
            </a:extLst>
          </a:blip>
          <a:srcRect l="34334" t="16331" r="30895" b="44696"/>
          <a:stretch/>
        </p:blipFill>
        <p:spPr>
          <a:xfrm>
            <a:off x="5235412" y="1848977"/>
            <a:ext cx="3813631" cy="2404509"/>
          </a:xfrm>
        </p:spPr>
      </p:pic>
      <p:sp>
        <p:nvSpPr>
          <p:cNvPr id="5" name="Content Placeholder 2"/>
          <p:cNvSpPr txBox="1">
            <a:spLocks/>
          </p:cNvSpPr>
          <p:nvPr/>
        </p:nvSpPr>
        <p:spPr>
          <a:xfrm>
            <a:off x="465836" y="1417638"/>
            <a:ext cx="4769576" cy="4618279"/>
          </a:xfrm>
          <a:prstGeom prst="rect">
            <a:avLst/>
          </a:prstGeom>
          <a:solidFill>
            <a:srgbClr val="000000"/>
          </a:solidFill>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GB" dirty="0" smtClean="0"/>
              <a:t>When you happy with your mastered tracks </a:t>
            </a:r>
            <a:r>
              <a:rPr lang="en-GB" smtClean="0"/>
              <a:t>and they </a:t>
            </a:r>
            <a:r>
              <a:rPr lang="en-GB" dirty="0" smtClean="0"/>
              <a:t>are consistent with each other and your commercial reference tracks it’s time to finalise to CD.</a:t>
            </a:r>
          </a:p>
          <a:p>
            <a:r>
              <a:rPr lang="en-GB" dirty="0" smtClean="0"/>
              <a:t>Bounce each track one at a time into a designated CD Final folder.</a:t>
            </a:r>
          </a:p>
          <a:p>
            <a:r>
              <a:rPr lang="en-GB" dirty="0" smtClean="0"/>
              <a:t>Make sure your solo the track you want to bounce and have one final listen.</a:t>
            </a:r>
          </a:p>
          <a:p>
            <a:r>
              <a:rPr lang="en-GB" dirty="0" smtClean="0"/>
              <a:t>Set your left and right locator around the track you want to bounce( click the region and press U) and check the fades( top and tail).</a:t>
            </a:r>
          </a:p>
          <a:p>
            <a:r>
              <a:rPr lang="en-US" dirty="0" smtClean="0"/>
              <a:t>Bounce the track as a PCM&gt; WAVE&gt; 16bit&gt; 44100&gt;interleaved&gt;POW-r1 dithering( for smooth </a:t>
            </a:r>
            <a:r>
              <a:rPr lang="en-US" dirty="0" err="1" smtClean="0"/>
              <a:t>downsampling</a:t>
            </a:r>
            <a:r>
              <a:rPr lang="en-US" dirty="0" smtClean="0"/>
              <a:t>). Name the track-TRACK 1, etc.</a:t>
            </a:r>
          </a:p>
          <a:p>
            <a:r>
              <a:rPr lang="en-US" dirty="0" smtClean="0"/>
              <a:t>Create a playlist in iTunes. Arrange the tracks and burn to a CD</a:t>
            </a:r>
            <a:endParaRPr lang="en-US" dirty="0"/>
          </a:p>
        </p:txBody>
      </p:sp>
    </p:spTree>
    <p:extLst>
      <p:ext uri="{BB962C8B-B14F-4D97-AF65-F5344CB8AC3E}">
        <p14:creationId xmlns:p14="http://schemas.microsoft.com/office/powerpoint/2010/main" val="207837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Written task-essay 16 marks</a:t>
            </a:r>
            <a:endParaRPr lang="en-GB" dirty="0"/>
          </a:p>
        </p:txBody>
      </p:sp>
      <p:sp>
        <p:nvSpPr>
          <p:cNvPr id="3" name="Content Placeholder 2"/>
          <p:cNvSpPr>
            <a:spLocks noGrp="1"/>
          </p:cNvSpPr>
          <p:nvPr>
            <p:ph sz="quarter" idx="13"/>
          </p:nvPr>
        </p:nvSpPr>
        <p:spPr/>
        <p:txBody>
          <a:bodyPr>
            <a:normAutofit/>
          </a:bodyPr>
          <a:lstStyle/>
          <a:p>
            <a:pPr marL="0" indent="0">
              <a:buNone/>
            </a:pPr>
            <a:r>
              <a:rPr lang="en-GB" sz="4000" dirty="0"/>
              <a:t>Give an overview of the processes used during mastering. How has the sound of</a:t>
            </a:r>
          </a:p>
          <a:p>
            <a:pPr marL="0" indent="0">
              <a:buNone/>
            </a:pPr>
            <a:r>
              <a:rPr lang="en-GB" sz="4000" dirty="0"/>
              <a:t>masters changed since 1970?</a:t>
            </a:r>
          </a:p>
        </p:txBody>
      </p:sp>
    </p:spTree>
    <p:extLst>
      <p:ext uri="{BB962C8B-B14F-4D97-AF65-F5344CB8AC3E}">
        <p14:creationId xmlns:p14="http://schemas.microsoft.com/office/powerpoint/2010/main" val="93213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quarter" idx="13"/>
          </p:nvPr>
        </p:nvPicPr>
        <p:blipFill rotWithShape="1">
          <a:blip r:embed="rId3"/>
          <a:srcRect l="36563" t="16150" r="32636" b="5297"/>
          <a:stretch/>
        </p:blipFill>
        <p:spPr>
          <a:xfrm>
            <a:off x="4561366" y="14029"/>
            <a:ext cx="4582633" cy="6843971"/>
          </a:xfrm>
          <a:prstGeom prst="rect">
            <a:avLst/>
          </a:prstGeom>
        </p:spPr>
      </p:pic>
      <p:pic>
        <p:nvPicPr>
          <p:cNvPr id="4" name="Picture 3"/>
          <p:cNvPicPr>
            <a:picLocks noChangeAspect="1"/>
          </p:cNvPicPr>
          <p:nvPr/>
        </p:nvPicPr>
        <p:blipFill rotWithShape="1">
          <a:blip r:embed="rId4"/>
          <a:srcRect l="36996" t="17242" r="33176" b="14298"/>
          <a:stretch/>
        </p:blipFill>
        <p:spPr>
          <a:xfrm>
            <a:off x="-1" y="0"/>
            <a:ext cx="4561367" cy="6851815"/>
          </a:xfrm>
          <a:prstGeom prst="rect">
            <a:avLst/>
          </a:prstGeom>
        </p:spPr>
      </p:pic>
    </p:spTree>
    <p:extLst>
      <p:ext uri="{BB962C8B-B14F-4D97-AF65-F5344CB8AC3E}">
        <p14:creationId xmlns:p14="http://schemas.microsoft.com/office/powerpoint/2010/main" val="87337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3"/>
          </p:nvPr>
        </p:nvPicPr>
        <p:blipFill rotWithShape="1">
          <a:blip r:embed="rId2"/>
          <a:srcRect l="31809" t="18476" r="30775" b="38631"/>
          <a:stretch/>
        </p:blipFill>
        <p:spPr>
          <a:xfrm>
            <a:off x="265816" y="144389"/>
            <a:ext cx="5218662" cy="4786177"/>
          </a:xfrm>
          <a:prstGeom prst="rect">
            <a:avLst/>
          </a:prstGeom>
        </p:spPr>
      </p:pic>
    </p:spTree>
    <p:extLst>
      <p:ext uri="{BB962C8B-B14F-4D97-AF65-F5344CB8AC3E}">
        <p14:creationId xmlns:p14="http://schemas.microsoft.com/office/powerpoint/2010/main" val="373052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39" y="116632"/>
            <a:ext cx="4306629" cy="490066"/>
          </a:xfrm>
        </p:spPr>
        <p:txBody>
          <a:bodyPr/>
          <a:lstStyle/>
          <a:p>
            <a:r>
              <a:rPr lang="en-US" dirty="0" smtClean="0"/>
              <a:t>Brief history</a:t>
            </a:r>
            <a:br>
              <a:rPr lang="en-US" dirty="0" smtClean="0"/>
            </a:br>
            <a:r>
              <a:rPr lang="en-US" sz="1100" dirty="0" smtClean="0">
                <a:hlinkClick r:id="rId3"/>
              </a:rPr>
              <a:t>https</a:t>
            </a:r>
            <a:r>
              <a:rPr lang="en-US" sz="1100" dirty="0">
                <a:hlinkClick r:id="rId3"/>
              </a:rPr>
              <a:t>://</a:t>
            </a:r>
            <a:r>
              <a:rPr lang="en-US" sz="1100" dirty="0" smtClean="0">
                <a:hlinkClick r:id="rId3"/>
              </a:rPr>
              <a:t>www.youtube.com/watch?v=mcK4cShDhIE</a:t>
            </a:r>
            <a:r>
              <a:rPr lang="en-US" sz="1100" dirty="0" smtClean="0"/>
              <a:t> </a:t>
            </a:r>
            <a:endParaRPr lang="en-US" sz="1100" dirty="0"/>
          </a:p>
        </p:txBody>
      </p:sp>
      <p:sp>
        <p:nvSpPr>
          <p:cNvPr id="3" name="Content Placeholder 2"/>
          <p:cNvSpPr>
            <a:spLocks noGrp="1"/>
          </p:cNvSpPr>
          <p:nvPr>
            <p:ph sz="quarter" idx="13"/>
          </p:nvPr>
        </p:nvSpPr>
        <p:spPr>
          <a:xfrm>
            <a:off x="0" y="603654"/>
            <a:ext cx="6248399" cy="6254346"/>
          </a:xfrm>
          <a:solidFill>
            <a:schemeClr val="bg1"/>
          </a:solidFill>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latin typeface="Reprise Stamp" panose="02000000000000000000" pitchFamily="2" charset="0"/>
                <a:ea typeface="Reprise Stamp Std" charset="0"/>
                <a:cs typeface="Reprise Stamp Std" charset="0"/>
              </a:rPr>
              <a:t>The early days of recording</a:t>
            </a:r>
            <a:r>
              <a:rPr lang="mr-IN" dirty="0" smtClean="0">
                <a:solidFill>
                  <a:srgbClr val="FFC000"/>
                </a:solidFill>
                <a:latin typeface="Reprise Stamp" panose="02000000000000000000" pitchFamily="2" charset="0"/>
                <a:ea typeface="Reprise Stamp Std" charset="0"/>
                <a:cs typeface="Reprise Stamp Std" charset="0"/>
              </a:rPr>
              <a:t>…</a:t>
            </a:r>
            <a:r>
              <a:rPr lang="en-GB" dirty="0" smtClean="0">
                <a:solidFill>
                  <a:srgbClr val="FFC000"/>
                </a:solidFill>
                <a:latin typeface="Reprise Stamp" panose="02000000000000000000" pitchFamily="2" charset="0"/>
                <a:ea typeface="Reprise Stamp Std" charset="0"/>
                <a:cs typeface="Reprise Stamp Std" charset="0"/>
              </a:rPr>
              <a:t>.Direct-to-disc</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solidFill>
                  <a:srgbClr val="FFC000"/>
                </a:solidFill>
                <a:latin typeface="Reprise Stamp" panose="02000000000000000000" pitchFamily="2" charset="0"/>
                <a:ea typeface="Reprise Stamp Std" charset="0"/>
                <a:cs typeface="Reprise Stamp Std" charset="0"/>
              </a:rPr>
              <a:t>( pre-magnetic tape</a:t>
            </a:r>
            <a:r>
              <a:rPr lang="en-GB" dirty="0" smtClean="0">
                <a:solidFill>
                  <a:srgbClr val="FFC000"/>
                </a:solidFill>
                <a:latin typeface="Reprise Stamp Std" charset="0"/>
                <a:ea typeface="Reprise Stamp Std" charset="0"/>
                <a:cs typeface="Reprise Stamp Std"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Performances were recorded using a single microphone captured direct to disc, along with all the vibrancy and imperfections of the original performance. The recording process was undertaken by the recording( or cutting) engineer. It was a singular process.</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solidFill>
                  <a:srgbClr val="FFC000"/>
                </a:solidFill>
                <a:latin typeface="Reprise Stamp" panose="02000000000000000000" pitchFamily="2" charset="0"/>
                <a:ea typeface="Reprise Stamp Std" charset="0"/>
                <a:cs typeface="Reprise Stamp Std" charset="0"/>
              </a:rPr>
              <a:t>Magnetic Tape</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The invention of magnetic tape in 40s created a shift in the recording process. There was 2 distinct stages, the capturing of the performance and cutting the performance to disc. The </a:t>
            </a:r>
            <a:r>
              <a:rPr lang="en-GB" sz="1500" dirty="0" smtClean="0">
                <a:solidFill>
                  <a:srgbClr val="FFC000"/>
                </a:solidFill>
                <a:latin typeface="Reprise Stamp Std" charset="0"/>
                <a:ea typeface="Reprise Stamp Std" charset="0"/>
                <a:cs typeface="Reprise Stamp Std" charset="0"/>
              </a:rPr>
              <a:t>recording engineer</a:t>
            </a:r>
            <a:r>
              <a:rPr lang="en-GB" dirty="0" smtClean="0"/>
              <a:t> was responsible for capturing the performance. The </a:t>
            </a:r>
            <a:r>
              <a:rPr lang="en-GB" sz="1500" dirty="0" smtClean="0">
                <a:solidFill>
                  <a:srgbClr val="FFC000"/>
                </a:solidFill>
                <a:latin typeface="Reprise Stamp Std" charset="0"/>
                <a:ea typeface="Reprise Stamp Std" charset="0"/>
                <a:cs typeface="Reprise Stamp Std" charset="0"/>
              </a:rPr>
              <a:t>transfer engineer</a:t>
            </a:r>
            <a:r>
              <a:rPr lang="en-GB" dirty="0" smtClean="0"/>
              <a:t>(or mastering engineer), ensured that the music on tape was transferred to disc( master copy), retaining the sonic qualities of the original source recording.</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solidFill>
                  <a:srgbClr val="FFC000"/>
                </a:solidFill>
                <a:latin typeface="Reprise Stamp" panose="02000000000000000000" pitchFamily="2" charset="0"/>
                <a:ea typeface="Reprise Stamp Std" charset="0"/>
                <a:cs typeface="Reprise Stamp Std" charset="0"/>
              </a:rPr>
              <a:t>Multi-track Recording</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As tape developed, multi-track recording forced the recording process to evolve into 3 stages in the 70s and 80s, all requiring highly skilled sound engineers for each process:</a:t>
            </a:r>
            <a:endParaRPr lang="en-US" dirty="0" smtClean="0"/>
          </a:p>
          <a:p>
            <a:pPr marR="0" lvl="0" defTabSz="914400" eaLnBrk="1" fontAlgn="auto" latinLnBrk="0" hangingPunct="1">
              <a:lnSpc>
                <a:spcPct val="100000"/>
              </a:lnSpc>
              <a:spcBef>
                <a:spcPts val="0"/>
              </a:spcBef>
              <a:spcAft>
                <a:spcPts val="0"/>
              </a:spcAft>
              <a:buClrTx/>
              <a:buSzTx/>
              <a:buFontTx/>
              <a:buAutoNum type="arabicPeriod"/>
              <a:tabLst/>
              <a:defRPr/>
            </a:pPr>
            <a:r>
              <a:rPr lang="en-US" dirty="0" smtClean="0"/>
              <a:t>Capturing the performance-Recording engineer</a:t>
            </a:r>
          </a:p>
          <a:p>
            <a:pPr marR="0" lvl="0" defTabSz="914400" eaLnBrk="1" fontAlgn="auto" latinLnBrk="0" hangingPunct="1">
              <a:lnSpc>
                <a:spcPct val="100000"/>
              </a:lnSpc>
              <a:spcBef>
                <a:spcPts val="0"/>
              </a:spcBef>
              <a:spcAft>
                <a:spcPts val="0"/>
              </a:spcAft>
              <a:buClrTx/>
              <a:buSzTx/>
              <a:buFontTx/>
              <a:buAutoNum type="arabicPeriod"/>
              <a:tabLst/>
              <a:defRPr/>
            </a:pPr>
            <a:r>
              <a:rPr lang="en-US" dirty="0" smtClean="0"/>
              <a:t>Balancing the all the tracks- Mixing engineer</a:t>
            </a:r>
          </a:p>
          <a:p>
            <a:pPr marR="0" lvl="0" defTabSz="914400" eaLnBrk="1" fontAlgn="auto" latinLnBrk="0" hangingPunct="1">
              <a:lnSpc>
                <a:spcPct val="100000"/>
              </a:lnSpc>
              <a:spcBef>
                <a:spcPts val="0"/>
              </a:spcBef>
              <a:spcAft>
                <a:spcPts val="0"/>
              </a:spcAft>
              <a:buClrTx/>
              <a:buSzTx/>
              <a:buFontTx/>
              <a:buAutoNum type="arabicPeriod"/>
              <a:tabLst/>
              <a:defRPr/>
            </a:pPr>
            <a:r>
              <a:rPr lang="en-US" dirty="0" smtClean="0"/>
              <a:t>Cutting music to disc-Mastering engineer</a:t>
            </a:r>
          </a:p>
          <a:p>
            <a:pPr marL="0" marR="0" lvl="0" indent="0" defTabSz="914400" eaLnBrk="1" fontAlgn="auto" latinLnBrk="0" hangingPunct="1">
              <a:lnSpc>
                <a:spcPct val="100000"/>
              </a:lnSpc>
              <a:spcBef>
                <a:spcPts val="0"/>
              </a:spcBef>
              <a:spcAft>
                <a:spcPts val="0"/>
              </a:spcAft>
              <a:buClrTx/>
              <a:buSzTx/>
              <a:buNone/>
              <a:tabLst/>
              <a:defRPr/>
            </a:pPr>
            <a:endParaRPr lang="en-US" dirty="0">
              <a:solidFill>
                <a:srgbClr val="FFC000"/>
              </a:solidFill>
              <a:latin typeface="Reprise Stamp Std" charset="0"/>
              <a:ea typeface="Reprise Stamp Std" charset="0"/>
              <a:cs typeface="Reprise Stamp Std"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solidFill>
                <a:srgbClr val="FFC000"/>
              </a:solidFill>
              <a:latin typeface="Reprise Stamp" panose="02000000000000000000" pitchFamily="2" charset="0"/>
              <a:ea typeface="Reprise Stamp Std" charset="0"/>
              <a:cs typeface="Reprise Stamp Std"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solidFill>
                  <a:srgbClr val="FFC000"/>
                </a:solidFill>
                <a:latin typeface="Reprise Stamp" panose="02000000000000000000" pitchFamily="2" charset="0"/>
                <a:ea typeface="Reprise Stamp Std" charset="0"/>
                <a:cs typeface="Reprise Stamp Std" charset="0"/>
              </a:rPr>
              <a:t>Digital Age( The CD</a:t>
            </a:r>
            <a:r>
              <a:rPr lang="en-US" dirty="0" smtClean="0">
                <a:solidFill>
                  <a:srgbClr val="FFC000"/>
                </a:solidFill>
                <a:latin typeface="Reprise Stamp Std" charset="0"/>
                <a:ea typeface="Reprise Stamp Std" charset="0"/>
                <a:cs typeface="Reprise Stamp Std" charset="0"/>
              </a:rPr>
              <a:t>)</a:t>
            </a:r>
          </a:p>
          <a:p>
            <a:pPr marL="0" marR="0" lvl="0" indent="0" defTabSz="914400" eaLnBrk="1" fontAlgn="auto" latinLnBrk="0" hangingPunct="1">
              <a:lnSpc>
                <a:spcPct val="100000"/>
              </a:lnSpc>
              <a:spcBef>
                <a:spcPts val="0"/>
              </a:spcBef>
              <a:spcAft>
                <a:spcPts val="0"/>
              </a:spcAft>
              <a:buClrTx/>
              <a:buSzTx/>
              <a:buNone/>
              <a:tabLst/>
              <a:defRPr/>
            </a:pPr>
            <a:r>
              <a:rPr lang="en-US" dirty="0" smtClean="0"/>
              <a:t>In the late 80s CD became the medium of choice. This presented new challenges for the mastering engineer. Digital had a limit that could not be exceeded 0dBu. </a:t>
            </a:r>
            <a:r>
              <a:rPr lang="en-US" dirty="0" err="1" smtClean="0"/>
              <a:t>Downsampling</a:t>
            </a:r>
            <a:r>
              <a:rPr lang="en-US" dirty="0" smtClean="0"/>
              <a:t> causes </a:t>
            </a:r>
            <a:r>
              <a:rPr lang="en-US" dirty="0" err="1" smtClean="0"/>
              <a:t>quantisation</a:t>
            </a:r>
            <a:r>
              <a:rPr lang="en-US" dirty="0" smtClean="0"/>
              <a:t> errors for quiet levels. This led to new techniques to ensuring the music was at its maximum level</a:t>
            </a:r>
          </a:p>
          <a:p>
            <a:pPr marR="0" lvl="0" defTabSz="914400" eaLnBrk="1" fontAlgn="auto" latinLnBrk="0" hangingPunct="1">
              <a:lnSpc>
                <a:spcPct val="100000"/>
              </a:lnSpc>
              <a:spcBef>
                <a:spcPts val="0"/>
              </a:spcBef>
              <a:spcAft>
                <a:spcPts val="0"/>
              </a:spcAft>
              <a:buClrTx/>
              <a:buSzTx/>
              <a:buFontTx/>
              <a:buAutoNum type="arabicPeriod"/>
              <a:tabLst/>
              <a:defRPr/>
            </a:pPr>
            <a:endParaRPr lang="en-GB" dirty="0" smtClean="0"/>
          </a:p>
        </p:txBody>
      </p:sp>
      <p:sp>
        <p:nvSpPr>
          <p:cNvPr id="4" name="TextBox 3"/>
          <p:cNvSpPr txBox="1"/>
          <p:nvPr/>
        </p:nvSpPr>
        <p:spPr>
          <a:xfrm>
            <a:off x="6248400" y="0"/>
            <a:ext cx="3004120" cy="4801314"/>
          </a:xfrm>
          <a:prstGeom prst="rect">
            <a:avLst/>
          </a:prstGeom>
          <a:noFill/>
        </p:spPr>
        <p:txBody>
          <a:bodyPr wrap="square" rtlCol="0">
            <a:spAutoFit/>
          </a:bodyPr>
          <a:lstStyle/>
          <a:p>
            <a:r>
              <a:rPr lang="en-US" dirty="0" smtClean="0"/>
              <a:t>Transfer Engineers developing into Mastering Engineers</a:t>
            </a:r>
          </a:p>
          <a:p>
            <a:endParaRPr lang="en-US" dirty="0"/>
          </a:p>
          <a:p>
            <a:r>
              <a:rPr lang="en-US" dirty="0" smtClean="0"/>
              <a:t>Too much bass on a vinyl will cause the styli to jump out of the groove. Engineers would have to apply filters to soften the bass load at specific points while still maintaining a decent level.</a:t>
            </a:r>
          </a:p>
          <a:p>
            <a:endParaRPr lang="en-US" dirty="0"/>
          </a:p>
          <a:p>
            <a:r>
              <a:rPr lang="en-US" dirty="0" smtClean="0"/>
              <a:t>The simple process of applying EQ and repairing(or preparing) material for a specific medium(or format) became a highly skilled and creative process. </a:t>
            </a:r>
          </a:p>
          <a:p>
            <a:endParaRPr lang="en-US" dirty="0" smtClean="0"/>
          </a:p>
          <a:p>
            <a:endParaRPr lang="en-US" dirty="0"/>
          </a:p>
        </p:txBody>
      </p:sp>
    </p:spTree>
    <p:extLst>
      <p:ext uri="{BB962C8B-B14F-4D97-AF65-F5344CB8AC3E}">
        <p14:creationId xmlns:p14="http://schemas.microsoft.com/office/powerpoint/2010/main" val="68163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322440" cy="706090"/>
          </a:xfrm>
        </p:spPr>
        <p:txBody>
          <a:bodyPr/>
          <a:lstStyle/>
          <a:p>
            <a:r>
              <a:rPr lang="en-GB" dirty="0" smtClean="0">
                <a:solidFill>
                  <a:srgbClr val="FFC000"/>
                </a:solidFill>
                <a:latin typeface="Reprise Stamp Std" charset="0"/>
                <a:ea typeface="Reprise Stamp Std" charset="0"/>
                <a:cs typeface="Reprise Stamp Std" charset="0"/>
              </a:rPr>
              <a:t>File FORMATs</a:t>
            </a:r>
            <a:endParaRPr lang="en-US" dirty="0">
              <a:solidFill>
                <a:srgbClr val="FFC000"/>
              </a:solidFill>
              <a:latin typeface="Reprise Stamp Std" charset="0"/>
              <a:ea typeface="Reprise Stamp Std" charset="0"/>
              <a:cs typeface="Reprise Stamp Std" charset="0"/>
            </a:endParaRPr>
          </a:p>
        </p:txBody>
      </p:sp>
      <p:pic>
        <p:nvPicPr>
          <p:cNvPr id="4" name="Content Placeholder 3" descr="bit-rate-table1.png"/>
          <p:cNvPicPr>
            <a:picLocks noGrp="1" noChangeAspect="1"/>
          </p:cNvPicPr>
          <p:nvPr>
            <p:ph sz="quarter" idx="13"/>
          </p:nvPr>
        </p:nvPicPr>
        <p:blipFill>
          <a:blip r:embed="rId2" cstate="email">
            <a:extLst>
              <a:ext uri="{28A0092B-C50C-407E-A947-70E740481C1C}">
                <a14:useLocalDpi xmlns:a14="http://schemas.microsoft.com/office/drawing/2010/main" val="0"/>
              </a:ext>
            </a:extLst>
          </a:blip>
          <a:srcRect t="-14904" b="-14904"/>
          <a:stretch>
            <a:fillRect/>
          </a:stretch>
        </p:blipFill>
        <p:spPr>
          <a:xfrm>
            <a:off x="394462" y="3933056"/>
            <a:ext cx="8140344" cy="3170037"/>
          </a:xfrm>
          <a:prstGeom prst="rect">
            <a:avLst/>
          </a:prstGeom>
        </p:spPr>
      </p:pic>
      <p:sp>
        <p:nvSpPr>
          <p:cNvPr id="5" name="Title 1"/>
          <p:cNvSpPr txBox="1">
            <a:spLocks/>
          </p:cNvSpPr>
          <p:nvPr/>
        </p:nvSpPr>
        <p:spPr>
          <a:xfrm>
            <a:off x="323528" y="1988840"/>
            <a:ext cx="2520280" cy="13590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smtClean="0">
                <a:solidFill>
                  <a:srgbClr val="FFC000"/>
                </a:solidFill>
                <a:latin typeface="Reprise Stamp Std" charset="0"/>
                <a:ea typeface="Reprise Stamp Std" charset="0"/>
                <a:cs typeface="Reprise Stamp Std" charset="0"/>
              </a:rPr>
              <a:t>Uncompressed</a:t>
            </a:r>
            <a:r>
              <a:rPr lang="en-GB" dirty="0" smtClean="0"/>
              <a:t> </a:t>
            </a:r>
          </a:p>
          <a:p>
            <a:r>
              <a:rPr lang="en-GB" dirty="0" smtClean="0"/>
              <a:t>wav</a:t>
            </a:r>
          </a:p>
          <a:p>
            <a:r>
              <a:rPr lang="en-GB" dirty="0" err="1" smtClean="0"/>
              <a:t>Aiff</a:t>
            </a:r>
            <a:endParaRPr lang="en-US" dirty="0"/>
          </a:p>
        </p:txBody>
      </p:sp>
      <p:sp>
        <p:nvSpPr>
          <p:cNvPr id="6" name="Title 1"/>
          <p:cNvSpPr txBox="1">
            <a:spLocks/>
          </p:cNvSpPr>
          <p:nvPr/>
        </p:nvSpPr>
        <p:spPr>
          <a:xfrm>
            <a:off x="3494246" y="3212976"/>
            <a:ext cx="2520280" cy="107859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err="1" smtClean="0">
                <a:solidFill>
                  <a:srgbClr val="FFC000"/>
                </a:solidFill>
                <a:latin typeface="Reprise Stamp Std" charset="0"/>
                <a:ea typeface="Reprise Stamp Std" charset="0"/>
                <a:cs typeface="Reprise Stamp Std" charset="0"/>
              </a:rPr>
              <a:t>LosslessLY</a:t>
            </a:r>
            <a:r>
              <a:rPr lang="en-GB" sz="2000" dirty="0" smtClean="0">
                <a:solidFill>
                  <a:srgbClr val="FFC000"/>
                </a:solidFill>
                <a:latin typeface="Reprise Stamp Std" charset="0"/>
                <a:ea typeface="Reprise Stamp Std" charset="0"/>
                <a:cs typeface="Reprise Stamp Std" charset="0"/>
              </a:rPr>
              <a:t> compression</a:t>
            </a:r>
            <a:r>
              <a:rPr lang="en-GB" dirty="0" smtClean="0"/>
              <a:t> </a:t>
            </a:r>
          </a:p>
          <a:p>
            <a:r>
              <a:rPr lang="en-GB" sz="2000" dirty="0" smtClean="0"/>
              <a:t>Like a zip file</a:t>
            </a:r>
          </a:p>
          <a:p>
            <a:endParaRPr lang="en-GB" sz="2000" dirty="0" smtClean="0"/>
          </a:p>
          <a:p>
            <a:r>
              <a:rPr lang="en-GB" sz="2000" dirty="0" smtClean="0"/>
              <a:t>FLAC-Free </a:t>
            </a:r>
            <a:r>
              <a:rPr lang="en-GB" sz="2000" dirty="0" err="1" smtClean="0"/>
              <a:t>LosslESS</a:t>
            </a:r>
            <a:r>
              <a:rPr lang="en-GB" sz="2000" dirty="0" smtClean="0"/>
              <a:t> AUDIO CODEC</a:t>
            </a:r>
          </a:p>
          <a:p>
            <a:endParaRPr lang="en-GB" sz="2000" dirty="0"/>
          </a:p>
          <a:p>
            <a:r>
              <a:rPr lang="en-GB" sz="2000" dirty="0" err="1" smtClean="0"/>
              <a:t>Comrpessor</a:t>
            </a:r>
            <a:r>
              <a:rPr lang="en-GB" sz="2000" dirty="0" smtClean="0"/>
              <a:t>/</a:t>
            </a:r>
          </a:p>
          <a:p>
            <a:r>
              <a:rPr lang="en-GB" sz="2000" dirty="0" smtClean="0"/>
              <a:t>decompressor </a:t>
            </a:r>
            <a:endParaRPr lang="en-US" sz="2000" dirty="0"/>
          </a:p>
        </p:txBody>
      </p:sp>
      <p:sp>
        <p:nvSpPr>
          <p:cNvPr id="7" name="Title 1"/>
          <p:cNvSpPr txBox="1">
            <a:spLocks/>
          </p:cNvSpPr>
          <p:nvPr/>
        </p:nvSpPr>
        <p:spPr>
          <a:xfrm>
            <a:off x="6017975" y="2854356"/>
            <a:ext cx="2520280" cy="108012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dirty="0" err="1" smtClean="0">
                <a:solidFill>
                  <a:srgbClr val="FFC000"/>
                </a:solidFill>
                <a:latin typeface="Reprise Stamp Std" charset="0"/>
                <a:ea typeface="Reprise Stamp Std" charset="0"/>
                <a:cs typeface="Reprise Stamp Std" charset="0"/>
              </a:rPr>
              <a:t>Lossy</a:t>
            </a:r>
            <a:r>
              <a:rPr lang="en-GB" sz="2000" dirty="0" smtClean="0">
                <a:solidFill>
                  <a:srgbClr val="FFC000"/>
                </a:solidFill>
                <a:latin typeface="Reprise Stamp Std" charset="0"/>
                <a:ea typeface="Reprise Stamp Std" charset="0"/>
                <a:cs typeface="Reprise Stamp Std" charset="0"/>
              </a:rPr>
              <a:t> compression</a:t>
            </a:r>
            <a:r>
              <a:rPr lang="en-GB" dirty="0" smtClean="0"/>
              <a:t> </a:t>
            </a:r>
          </a:p>
          <a:p>
            <a:r>
              <a:rPr lang="en-GB" sz="1400" dirty="0" smtClean="0"/>
              <a:t>Throws away information for example the quieter frequencies to reduce the file size. Good for streaming services and sharing</a:t>
            </a:r>
          </a:p>
          <a:p>
            <a:endParaRPr lang="en-GB" sz="1400" dirty="0"/>
          </a:p>
          <a:p>
            <a:r>
              <a:rPr lang="en-GB" sz="2400" dirty="0" smtClean="0"/>
              <a:t>MP3</a:t>
            </a:r>
          </a:p>
          <a:p>
            <a:r>
              <a:rPr lang="en-GB" sz="2400" dirty="0" smtClean="0"/>
              <a:t>AAC</a:t>
            </a:r>
          </a:p>
          <a:p>
            <a:r>
              <a:rPr lang="en-GB" sz="2400" dirty="0" smtClean="0"/>
              <a:t>WMA</a:t>
            </a:r>
          </a:p>
          <a:p>
            <a:r>
              <a:rPr lang="en-GB" sz="2400" dirty="0" err="1" smtClean="0"/>
              <a:t>Ogg</a:t>
            </a:r>
            <a:r>
              <a:rPr lang="en-GB" sz="2400" dirty="0" smtClean="0"/>
              <a:t> VORBIS</a:t>
            </a:r>
          </a:p>
        </p:txBody>
      </p:sp>
    </p:spTree>
    <p:extLst>
      <p:ext uri="{BB962C8B-B14F-4D97-AF65-F5344CB8AC3E}">
        <p14:creationId xmlns:p14="http://schemas.microsoft.com/office/powerpoint/2010/main" val="2634939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277695" y="1052736"/>
            <a:ext cx="2501440" cy="4092122"/>
          </a:xfrm>
          <a:prstGeom prst="rect">
            <a:avLst/>
          </a:prstGeom>
        </p:spPr>
      </p:pic>
      <p:sp>
        <p:nvSpPr>
          <p:cNvPr id="5" name="Rectangle 4"/>
          <p:cNvSpPr/>
          <p:nvPr/>
        </p:nvSpPr>
        <p:spPr>
          <a:xfrm>
            <a:off x="24755" y="1449336"/>
            <a:ext cx="6228185" cy="4085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71500" indent="-571500">
              <a:buFont typeface="Arial"/>
              <a:buChar char="•"/>
            </a:pPr>
            <a:r>
              <a:rPr lang="en-US" sz="2800" dirty="0" smtClean="0">
                <a:solidFill>
                  <a:schemeClr val="tx1"/>
                </a:solidFill>
              </a:rPr>
              <a:t>This is the </a:t>
            </a:r>
            <a:r>
              <a:rPr lang="en-US" sz="2800" b="1" dirty="0" smtClean="0">
                <a:solidFill>
                  <a:schemeClr val="tx1"/>
                </a:solidFill>
              </a:rPr>
              <a:t>specification that CD audio </a:t>
            </a:r>
            <a:r>
              <a:rPr lang="en-US" sz="2800" dirty="0" smtClean="0">
                <a:solidFill>
                  <a:schemeClr val="tx1"/>
                </a:solidFill>
              </a:rPr>
              <a:t>must fulfil</a:t>
            </a:r>
          </a:p>
          <a:p>
            <a:pPr marL="571500" indent="-571500">
              <a:buFont typeface="Arial"/>
              <a:buChar char="•"/>
            </a:pPr>
            <a:endParaRPr lang="en-US" sz="2800" b="1" dirty="0" smtClean="0">
              <a:solidFill>
                <a:schemeClr val="tx1"/>
              </a:solidFill>
            </a:endParaRPr>
          </a:p>
          <a:p>
            <a:pPr marL="571500" indent="-571500">
              <a:buFont typeface="Arial"/>
              <a:buChar char="•"/>
            </a:pPr>
            <a:r>
              <a:rPr lang="en-US" sz="2800" b="1" dirty="0" smtClean="0">
                <a:solidFill>
                  <a:schemeClr val="tx1"/>
                </a:solidFill>
              </a:rPr>
              <a:t>It states that CDs must </a:t>
            </a:r>
            <a:r>
              <a:rPr lang="en-US" sz="2800" b="1" dirty="0" err="1" smtClean="0">
                <a:solidFill>
                  <a:schemeClr val="tx1"/>
                </a:solidFill>
              </a:rPr>
              <a:t>utilise</a:t>
            </a:r>
            <a:r>
              <a:rPr lang="en-US" sz="2800" b="1" dirty="0" smtClean="0">
                <a:solidFill>
                  <a:schemeClr val="tx1"/>
                </a:solidFill>
              </a:rPr>
              <a:t> </a:t>
            </a:r>
            <a:r>
              <a:rPr lang="en-US" sz="2800" dirty="0" smtClean="0">
                <a:solidFill>
                  <a:schemeClr val="tx1"/>
                </a:solidFill>
              </a:rPr>
              <a:t>16-bit linear PCM sampled at 44100 Hz (44.1kHz).</a:t>
            </a:r>
          </a:p>
          <a:p>
            <a:pPr marL="571500" indent="-571500">
              <a:buFont typeface="Arial"/>
              <a:buChar char="•"/>
            </a:pPr>
            <a:endParaRPr lang="en-US" sz="2800" dirty="0" smtClean="0">
              <a:solidFill>
                <a:schemeClr val="tx1"/>
              </a:solidFill>
            </a:endParaRPr>
          </a:p>
          <a:p>
            <a:pPr marL="571500" indent="-571500">
              <a:buFont typeface="Arial"/>
              <a:buChar char="•"/>
            </a:pPr>
            <a:r>
              <a:rPr lang="en-US" sz="2800" dirty="0" smtClean="0">
                <a:solidFill>
                  <a:schemeClr val="tx1"/>
                </a:solidFill>
              </a:rPr>
              <a:t>This standard satisfies </a:t>
            </a:r>
            <a:r>
              <a:rPr lang="en-US" sz="2800" b="1" dirty="0" err="1" smtClean="0">
                <a:solidFill>
                  <a:schemeClr val="tx1"/>
                </a:solidFill>
              </a:rPr>
              <a:t>Nyquist’s</a:t>
            </a:r>
            <a:r>
              <a:rPr lang="en-US" sz="2800" b="1" dirty="0" smtClean="0">
                <a:solidFill>
                  <a:schemeClr val="tx1"/>
                </a:solidFill>
              </a:rPr>
              <a:t> criteria.</a:t>
            </a:r>
            <a:endParaRPr lang="en-US" sz="2800" dirty="0" smtClean="0">
              <a:solidFill>
                <a:schemeClr val="tx1"/>
              </a:solidFill>
            </a:endParaRPr>
          </a:p>
        </p:txBody>
      </p:sp>
      <p:sp>
        <p:nvSpPr>
          <p:cNvPr id="4" name="Rectangle 3"/>
          <p:cNvSpPr/>
          <p:nvPr/>
        </p:nvSpPr>
        <p:spPr>
          <a:xfrm>
            <a:off x="0" y="916111"/>
            <a:ext cx="9144000" cy="533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rgbClr val="FFC000"/>
                </a:solidFill>
                <a:latin typeface="Reprise Stamp" panose="02000000000000000000" pitchFamily="2" charset="0"/>
                <a:ea typeface="Reprise Stamp Std" charset="0"/>
                <a:cs typeface="Reprise Stamp Std" charset="0"/>
              </a:rPr>
              <a:t>THE </a:t>
            </a:r>
            <a:r>
              <a:rPr lang="en-US" sz="3200" b="1" dirty="0" smtClean="0">
                <a:solidFill>
                  <a:srgbClr val="FF0000"/>
                </a:solidFill>
                <a:latin typeface="Reprise Stamp" panose="02000000000000000000" pitchFamily="2" charset="0"/>
                <a:ea typeface="Reprise Stamp Std" charset="0"/>
                <a:cs typeface="Reprise Stamp Std" charset="0"/>
              </a:rPr>
              <a:t>RED BOOK </a:t>
            </a:r>
            <a:r>
              <a:rPr lang="en-US" sz="3200" b="1" dirty="0" smtClean="0">
                <a:solidFill>
                  <a:srgbClr val="FFC000"/>
                </a:solidFill>
                <a:latin typeface="Reprise Stamp" panose="02000000000000000000" pitchFamily="2" charset="0"/>
                <a:ea typeface="Reprise Stamp Std" charset="0"/>
                <a:cs typeface="Reprise Stamp Std" charset="0"/>
              </a:rPr>
              <a:t>STANDARD</a:t>
            </a:r>
            <a:endParaRPr lang="en-US" sz="3200" b="1" dirty="0">
              <a:solidFill>
                <a:srgbClr val="FFC000"/>
              </a:solidFill>
              <a:latin typeface="Reprise Stamp" panose="02000000000000000000" pitchFamily="2" charset="0"/>
              <a:ea typeface="Reprise Stamp Std" charset="0"/>
              <a:cs typeface="Reprise Stamp Std" charset="0"/>
            </a:endParaRPr>
          </a:p>
        </p:txBody>
      </p:sp>
      <p:sp>
        <p:nvSpPr>
          <p:cNvPr id="2" name="TextBox 1"/>
          <p:cNvSpPr txBox="1"/>
          <p:nvPr/>
        </p:nvSpPr>
        <p:spPr>
          <a:xfrm>
            <a:off x="152475" y="5229200"/>
            <a:ext cx="5184576" cy="400110"/>
          </a:xfrm>
          <a:prstGeom prst="rect">
            <a:avLst/>
          </a:prstGeom>
          <a:noFill/>
        </p:spPr>
        <p:txBody>
          <a:bodyPr wrap="square" rtlCol="0">
            <a:spAutoFit/>
          </a:bodyPr>
          <a:lstStyle/>
          <a:p>
            <a:r>
              <a:rPr lang="en-US" sz="2000" b="1" dirty="0">
                <a:solidFill>
                  <a:srgbClr val="FFC000"/>
                </a:solidFill>
                <a:latin typeface="Reprise Stamp" panose="02000000000000000000" pitchFamily="2" charset="0"/>
                <a:ea typeface="Reprise Stamp Std" charset="0"/>
                <a:cs typeface="Reprise Stamp Std" charset="0"/>
              </a:rPr>
              <a:t>Pulse Code Modulation(PCM</a:t>
            </a:r>
            <a:r>
              <a:rPr lang="en-US" dirty="0">
                <a:solidFill>
                  <a:srgbClr val="FFC000"/>
                </a:solidFill>
                <a:latin typeface="Reprise Stamp" panose="02000000000000000000" pitchFamily="2" charset="0"/>
                <a:ea typeface="Reprise Stamp Std" charset="0"/>
                <a:cs typeface="Reprise Stamp Std" charset="0"/>
              </a:rPr>
              <a:t>)</a:t>
            </a:r>
          </a:p>
        </p:txBody>
      </p:sp>
      <p:sp>
        <p:nvSpPr>
          <p:cNvPr id="6" name="TextBox 5"/>
          <p:cNvSpPr txBox="1"/>
          <p:nvPr/>
        </p:nvSpPr>
        <p:spPr>
          <a:xfrm>
            <a:off x="179512" y="5534561"/>
            <a:ext cx="5760640" cy="1323439"/>
          </a:xfrm>
          <a:prstGeom prst="rect">
            <a:avLst/>
          </a:prstGeom>
          <a:noFill/>
        </p:spPr>
        <p:txBody>
          <a:bodyPr wrap="square" rtlCol="0">
            <a:spAutoFit/>
          </a:bodyPr>
          <a:lstStyle/>
          <a:p>
            <a:r>
              <a:rPr lang="en-GB" sz="2000" dirty="0"/>
              <a:t>A method used to </a:t>
            </a:r>
            <a:r>
              <a:rPr lang="en-GB" sz="2000" dirty="0">
                <a:hlinkClick r:id="rId4" tooltip="Digital signal"/>
              </a:rPr>
              <a:t>digitally</a:t>
            </a:r>
            <a:r>
              <a:rPr lang="en-GB" sz="2000" dirty="0"/>
              <a:t> represent sampled </a:t>
            </a:r>
            <a:r>
              <a:rPr lang="en-GB" sz="2000" dirty="0">
                <a:hlinkClick r:id="rId5" tooltip="Analog signal"/>
              </a:rPr>
              <a:t>analog signals</a:t>
            </a:r>
            <a:r>
              <a:rPr lang="en-GB" sz="2000" dirty="0"/>
              <a:t>. It is the standard form of </a:t>
            </a:r>
            <a:r>
              <a:rPr lang="en-GB" sz="2000" dirty="0">
                <a:hlinkClick r:id="rId6" tooltip="Digital audio"/>
              </a:rPr>
              <a:t>digital audio</a:t>
            </a:r>
            <a:r>
              <a:rPr lang="en-GB" sz="2000" dirty="0"/>
              <a:t> in computers, </a:t>
            </a:r>
            <a:r>
              <a:rPr lang="en-GB" sz="2000" dirty="0">
                <a:hlinkClick r:id="rId7" tooltip="Compact Disc"/>
              </a:rPr>
              <a:t>Compact Discs</a:t>
            </a:r>
            <a:r>
              <a:rPr lang="en-GB" sz="2000" dirty="0"/>
              <a:t>, </a:t>
            </a:r>
            <a:r>
              <a:rPr lang="en-GB" sz="2000" dirty="0">
                <a:hlinkClick r:id="rId8" tooltip="Digital telephony"/>
              </a:rPr>
              <a:t>digital telephony</a:t>
            </a:r>
            <a:r>
              <a:rPr lang="en-GB" sz="2000" dirty="0"/>
              <a:t> and other digital audio applications.</a:t>
            </a:r>
          </a:p>
        </p:txBody>
      </p:sp>
      <p:sp>
        <p:nvSpPr>
          <p:cNvPr id="7" name="Rectangle 6"/>
          <p:cNvSpPr/>
          <p:nvPr/>
        </p:nvSpPr>
        <p:spPr>
          <a:xfrm>
            <a:off x="0" y="20586"/>
            <a:ext cx="9144000" cy="895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rgbClr val="FFC000"/>
                </a:solidFill>
                <a:latin typeface="Reprise Stamp" panose="02000000000000000000" pitchFamily="2" charset="0"/>
                <a:ea typeface="Reprise Stamp Std" charset="0"/>
                <a:cs typeface="Reprise Stamp Std" charset="0"/>
              </a:rPr>
              <a:t>Your product…Compact disc</a:t>
            </a:r>
            <a:endParaRPr lang="en-US" sz="3200" b="1" dirty="0">
              <a:solidFill>
                <a:srgbClr val="FFC000"/>
              </a:solidFill>
              <a:latin typeface="Reprise Stamp" panose="02000000000000000000" pitchFamily="2" charset="0"/>
              <a:ea typeface="Reprise Stamp Std" charset="0"/>
              <a:cs typeface="Reprise Stamp Std" charset="0"/>
            </a:endParaRPr>
          </a:p>
        </p:txBody>
      </p:sp>
    </p:spTree>
    <p:extLst>
      <p:ext uri="{BB962C8B-B14F-4D97-AF65-F5344CB8AC3E}">
        <p14:creationId xmlns:p14="http://schemas.microsoft.com/office/powerpoint/2010/main" val="192874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933" y="936931"/>
            <a:ext cx="6178062" cy="15942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When bouncing your 24 bit recording to the 16 bit Red Book standard( </a:t>
            </a:r>
            <a:r>
              <a:rPr lang="en-US" sz="2000" i="1" dirty="0" err="1" smtClean="0">
                <a:solidFill>
                  <a:schemeClr val="tx1"/>
                </a:solidFill>
              </a:rPr>
              <a:t>downsampling</a:t>
            </a:r>
            <a:r>
              <a:rPr lang="en-US" sz="2000" dirty="0" smtClean="0">
                <a:solidFill>
                  <a:schemeClr val="tx1"/>
                </a:solidFill>
              </a:rPr>
              <a:t>), the change of resolution will result in </a:t>
            </a:r>
            <a:r>
              <a:rPr lang="en-US" sz="2000" dirty="0" err="1" smtClean="0">
                <a:solidFill>
                  <a:schemeClr val="tx1"/>
                </a:solidFill>
              </a:rPr>
              <a:t>quantisation</a:t>
            </a:r>
            <a:r>
              <a:rPr lang="en-US" sz="2000" dirty="0" smtClean="0">
                <a:solidFill>
                  <a:schemeClr val="tx1"/>
                </a:solidFill>
              </a:rPr>
              <a:t> errors. </a:t>
            </a:r>
          </a:p>
          <a:p>
            <a:endParaRPr lang="en-US" sz="2000" dirty="0">
              <a:solidFill>
                <a:schemeClr val="tx1"/>
              </a:solidFill>
            </a:endParaRPr>
          </a:p>
          <a:p>
            <a:r>
              <a:rPr lang="en-US" sz="2000" dirty="0" smtClean="0">
                <a:solidFill>
                  <a:schemeClr val="tx1"/>
                </a:solidFill>
              </a:rPr>
              <a:t>Dithering is essential to reduce the errors caused by </a:t>
            </a:r>
            <a:r>
              <a:rPr lang="en-US" sz="2000" i="1" dirty="0" err="1" smtClean="0">
                <a:solidFill>
                  <a:schemeClr val="tx1"/>
                </a:solidFill>
              </a:rPr>
              <a:t>downsampling</a:t>
            </a:r>
            <a:r>
              <a:rPr lang="en-US" sz="2000" dirty="0" smtClean="0">
                <a:solidFill>
                  <a:schemeClr val="tx1"/>
                </a:solidFill>
              </a:rPr>
              <a:t>.</a:t>
            </a:r>
            <a:endParaRPr lang="en-GB" sz="2400" dirty="0"/>
          </a:p>
          <a:p>
            <a:endParaRPr lang="en-US" sz="2400" dirty="0" smtClean="0">
              <a:solidFill>
                <a:schemeClr val="tx1"/>
              </a:solidFill>
            </a:endParaRPr>
          </a:p>
        </p:txBody>
      </p:sp>
      <p:sp>
        <p:nvSpPr>
          <p:cNvPr id="7" name="Rectangle 6"/>
          <p:cNvSpPr/>
          <p:nvPr/>
        </p:nvSpPr>
        <p:spPr>
          <a:xfrm>
            <a:off x="0" y="20587"/>
            <a:ext cx="9144000" cy="6529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rgbClr val="FFC000"/>
                </a:solidFill>
                <a:latin typeface="Reprise Stamp" panose="02000000000000000000" pitchFamily="2" charset="0"/>
                <a:ea typeface="Reprise Stamp Std" charset="0"/>
                <a:cs typeface="Reprise Stamp Std" charset="0"/>
              </a:rPr>
              <a:t>dither</a:t>
            </a:r>
            <a:endParaRPr lang="en-US" sz="3200" b="1" dirty="0">
              <a:solidFill>
                <a:srgbClr val="FFC000"/>
              </a:solidFill>
              <a:latin typeface="Reprise Stamp" panose="02000000000000000000" pitchFamily="2" charset="0"/>
              <a:ea typeface="Reprise Stamp Std" charset="0"/>
              <a:cs typeface="Reprise Stamp Std" charset="0"/>
            </a:endParaRPr>
          </a:p>
        </p:txBody>
      </p:sp>
      <p:sp>
        <p:nvSpPr>
          <p:cNvPr id="8" name="TextBox 7"/>
          <p:cNvSpPr txBox="1"/>
          <p:nvPr/>
        </p:nvSpPr>
        <p:spPr>
          <a:xfrm>
            <a:off x="1688122" y="2147243"/>
            <a:ext cx="5357446" cy="523220"/>
          </a:xfrm>
          <a:prstGeom prst="rect">
            <a:avLst/>
          </a:prstGeom>
          <a:noFill/>
        </p:spPr>
        <p:txBody>
          <a:bodyPr wrap="square" rtlCol="0">
            <a:spAutoFit/>
          </a:bodyPr>
          <a:lstStyle/>
          <a:p>
            <a:r>
              <a:rPr lang="en-GB" sz="2800" dirty="0" smtClean="0">
                <a:solidFill>
                  <a:srgbClr val="FFC000"/>
                </a:solidFill>
                <a:latin typeface="Reprise Title" panose="02000000000000000000" pitchFamily="2" charset="0"/>
              </a:rPr>
              <a:t>Logic’s dithering solutions</a:t>
            </a:r>
            <a:endParaRPr lang="en-GB" sz="2800" dirty="0">
              <a:solidFill>
                <a:srgbClr val="FFC000"/>
              </a:solidFill>
              <a:latin typeface="Reprise Title" panose="02000000000000000000" pitchFamily="2" charset="0"/>
            </a:endParaRPr>
          </a:p>
        </p:txBody>
      </p:sp>
      <p:sp>
        <p:nvSpPr>
          <p:cNvPr id="9" name="TextBox 8"/>
          <p:cNvSpPr txBox="1"/>
          <p:nvPr/>
        </p:nvSpPr>
        <p:spPr>
          <a:xfrm>
            <a:off x="122342" y="2878826"/>
            <a:ext cx="3207012"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solidFill>
                  <a:srgbClr val="FFC000"/>
                </a:solidFill>
                <a:latin typeface="Reprise Title" panose="02000000000000000000" pitchFamily="2" charset="0"/>
              </a:rPr>
              <a:t>POW-r</a:t>
            </a:r>
            <a:r>
              <a:rPr lang="en-GB" dirty="0" smtClean="0"/>
              <a:t>( </a:t>
            </a:r>
            <a:r>
              <a:rPr lang="en-GB" dirty="0" err="1" smtClean="0"/>
              <a:t>Psychoacoustically</a:t>
            </a:r>
            <a:r>
              <a:rPr lang="en-GB" dirty="0" smtClean="0"/>
              <a:t> Optimized </a:t>
            </a:r>
            <a:r>
              <a:rPr lang="en-GB" dirty="0" err="1" smtClean="0"/>
              <a:t>Wordlength</a:t>
            </a:r>
            <a:r>
              <a:rPr lang="en-GB" dirty="0" smtClean="0"/>
              <a:t> Reduction) algorithm</a:t>
            </a:r>
          </a:p>
          <a:p>
            <a:endParaRPr lang="en-GB" dirty="0"/>
          </a:p>
          <a:p>
            <a:r>
              <a:rPr lang="en-GB" dirty="0" smtClean="0"/>
              <a:t>Considered one of the best available dithering algorithms and widely used by mastering engineers.</a:t>
            </a:r>
          </a:p>
        </p:txBody>
      </p:sp>
      <p:sp>
        <p:nvSpPr>
          <p:cNvPr id="10" name="Rounded Rectangle 9"/>
          <p:cNvSpPr/>
          <p:nvPr/>
        </p:nvSpPr>
        <p:spPr>
          <a:xfrm>
            <a:off x="0" y="5450534"/>
            <a:ext cx="2555630" cy="1277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b="1" i="1" dirty="0" err="1">
                <a:solidFill>
                  <a:srgbClr val="FFC000"/>
                </a:solidFill>
                <a:latin typeface="Reprise Title" panose="02000000000000000000" pitchFamily="2" charset="0"/>
              </a:rPr>
              <a:t>POWr</a:t>
            </a:r>
            <a:r>
              <a:rPr lang="en-GB" b="1" i="1" dirty="0">
                <a:solidFill>
                  <a:srgbClr val="FFC000"/>
                </a:solidFill>
                <a:latin typeface="Reprise Title" panose="02000000000000000000" pitchFamily="2" charset="0"/>
              </a:rPr>
              <a:t> #1 </a:t>
            </a:r>
            <a:r>
              <a:rPr lang="en-GB" i="1" dirty="0"/>
              <a:t>(Dithering): </a:t>
            </a:r>
            <a:r>
              <a:rPr lang="en-GB" dirty="0"/>
              <a:t>A special dithering curve is used to minimize quantization noise.</a:t>
            </a:r>
          </a:p>
        </p:txBody>
      </p:sp>
      <p:sp>
        <p:nvSpPr>
          <p:cNvPr id="11" name="Rounded Rectangle 10"/>
          <p:cNvSpPr/>
          <p:nvPr/>
        </p:nvSpPr>
        <p:spPr>
          <a:xfrm>
            <a:off x="2443258" y="4933350"/>
            <a:ext cx="3540369" cy="16811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i="1" dirty="0" err="1">
                <a:solidFill>
                  <a:srgbClr val="FFC000"/>
                </a:solidFill>
                <a:latin typeface="Reprise Title" panose="02000000000000000000" pitchFamily="2" charset="0"/>
              </a:rPr>
              <a:t>POWr</a:t>
            </a:r>
            <a:r>
              <a:rPr lang="en-GB" i="1" dirty="0">
                <a:solidFill>
                  <a:srgbClr val="FFC000"/>
                </a:solidFill>
                <a:latin typeface="Reprise Title" panose="02000000000000000000" pitchFamily="2" charset="0"/>
              </a:rPr>
              <a:t> #2 </a:t>
            </a:r>
            <a:r>
              <a:rPr lang="en-GB" i="1" dirty="0"/>
              <a:t>(Noise Shaping): </a:t>
            </a:r>
            <a:r>
              <a:rPr lang="en-GB" dirty="0"/>
              <a:t>Additional noise shaping is used over a wide frequency range, which can extend the dynamic range of the bounce file by 5–10 </a:t>
            </a:r>
            <a:r>
              <a:rPr lang="en-GB" dirty="0" err="1"/>
              <a:t>dB.</a:t>
            </a:r>
            <a:endParaRPr lang="en-GB" dirty="0"/>
          </a:p>
        </p:txBody>
      </p:sp>
      <p:sp>
        <p:nvSpPr>
          <p:cNvPr id="14" name="TextBox 13"/>
          <p:cNvSpPr txBox="1"/>
          <p:nvPr/>
        </p:nvSpPr>
        <p:spPr>
          <a:xfrm>
            <a:off x="3373440" y="2670463"/>
            <a:ext cx="4551359"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solidFill>
                  <a:srgbClr val="FFC000"/>
                </a:solidFill>
                <a:latin typeface="Reprise Title" panose="02000000000000000000" pitchFamily="2" charset="0"/>
              </a:rPr>
              <a:t>Apogee uv22hr</a:t>
            </a:r>
          </a:p>
          <a:p>
            <a:r>
              <a:rPr lang="en-GB" dirty="0" smtClean="0"/>
              <a:t>Apogee is a well established manufacturer of A/D convertors and digital interface. This dithering algorithm offers the best resolution  from 24bit to 16 bit. Used for material with a wide dynamic range, as it is very accurate at low levels e.g. classical </a:t>
            </a:r>
            <a:endParaRPr lang="en-GB" dirty="0"/>
          </a:p>
          <a:p>
            <a:endParaRPr lang="en-GB" dirty="0" smtClean="0"/>
          </a:p>
        </p:txBody>
      </p:sp>
      <p:sp>
        <p:nvSpPr>
          <p:cNvPr id="13" name="Rounded Rectangle 12"/>
          <p:cNvSpPr/>
          <p:nvPr/>
        </p:nvSpPr>
        <p:spPr>
          <a:xfrm>
            <a:off x="6371995" y="20588"/>
            <a:ext cx="2772005" cy="277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C000"/>
                </a:solidFill>
                <a:latin typeface="Reprise Title" panose="02000000000000000000" pitchFamily="2" charset="0"/>
              </a:rPr>
              <a:t>Noise Shaping </a:t>
            </a:r>
            <a:r>
              <a:rPr lang="en-GB" sz="1600" dirty="0"/>
              <a:t>minimizes the side effects caused by bit reduction (</a:t>
            </a:r>
            <a:r>
              <a:rPr lang="en-GB" sz="1600" dirty="0" err="1"/>
              <a:t>downsampling</a:t>
            </a:r>
            <a:r>
              <a:rPr lang="en-GB" sz="1600" dirty="0"/>
              <a:t>), by moving the quantization noise spectrum to the frequency range above 10 kHz (the least sensitive part of the range of human hearing). This process is technically known as </a:t>
            </a:r>
            <a:r>
              <a:rPr lang="en-GB" sz="1600" i="1" dirty="0">
                <a:solidFill>
                  <a:srgbClr val="FFC000"/>
                </a:solidFill>
              </a:rPr>
              <a:t>spectral displacement</a:t>
            </a:r>
            <a:r>
              <a:rPr lang="en-GB" sz="1600" dirty="0" smtClean="0"/>
              <a:t>).</a:t>
            </a:r>
            <a:endParaRPr lang="en-GB" sz="1600" dirty="0"/>
          </a:p>
        </p:txBody>
      </p:sp>
      <p:sp>
        <p:nvSpPr>
          <p:cNvPr id="12" name="Rounded Rectangle 11"/>
          <p:cNvSpPr/>
          <p:nvPr/>
        </p:nvSpPr>
        <p:spPr>
          <a:xfrm>
            <a:off x="5772613" y="4634681"/>
            <a:ext cx="3371388" cy="1979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i="1" dirty="0" err="1">
                <a:solidFill>
                  <a:srgbClr val="FFC000"/>
                </a:solidFill>
                <a:latin typeface="Reprise Title" panose="02000000000000000000" pitchFamily="2" charset="0"/>
              </a:rPr>
              <a:t>POWr</a:t>
            </a:r>
            <a:r>
              <a:rPr lang="en-GB" i="1" dirty="0">
                <a:solidFill>
                  <a:srgbClr val="FFC000"/>
                </a:solidFill>
                <a:latin typeface="Reprise Title" panose="02000000000000000000" pitchFamily="2" charset="0"/>
              </a:rPr>
              <a:t> #3 </a:t>
            </a:r>
            <a:r>
              <a:rPr lang="en-GB" i="1" dirty="0"/>
              <a:t>(Noise Shaping): </a:t>
            </a:r>
            <a:r>
              <a:rPr lang="en-GB" dirty="0"/>
              <a:t>Additional, optimized noise shaping is used, which can extend the dynamic range by 20 dB within the 2–4 kHz range (the range in which human hearing is most sensitive).</a:t>
            </a:r>
          </a:p>
        </p:txBody>
      </p:sp>
    </p:spTree>
    <p:extLst>
      <p:ext uri="{BB962C8B-B14F-4D97-AF65-F5344CB8AC3E}">
        <p14:creationId xmlns:p14="http://schemas.microsoft.com/office/powerpoint/2010/main" val="2754244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Mastering tools</a:t>
            </a:r>
            <a:endParaRPr lang="en-GB" dirty="0"/>
          </a:p>
        </p:txBody>
      </p:sp>
      <p:sp>
        <p:nvSpPr>
          <p:cNvPr id="3" name="Content Placeholder 2"/>
          <p:cNvSpPr>
            <a:spLocks noGrp="1"/>
          </p:cNvSpPr>
          <p:nvPr>
            <p:ph sz="quarter" idx="13"/>
          </p:nvPr>
        </p:nvSpPr>
        <p:spPr>
          <a:xfrm>
            <a:off x="468923" y="1398191"/>
            <a:ext cx="7924800" cy="4114800"/>
          </a:xfrm>
        </p:spPr>
        <p:txBody>
          <a:bodyPr/>
          <a:lstStyle/>
          <a:p>
            <a:endParaRPr lang="en-GB" dirty="0"/>
          </a:p>
        </p:txBody>
      </p:sp>
      <p:sp>
        <p:nvSpPr>
          <p:cNvPr id="4" name="Rounded Rectangle 3"/>
          <p:cNvSpPr/>
          <p:nvPr/>
        </p:nvSpPr>
        <p:spPr>
          <a:xfrm>
            <a:off x="609600" y="1417638"/>
            <a:ext cx="2590800" cy="154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EQ</a:t>
            </a:r>
          </a:p>
          <a:p>
            <a:pPr algn="ctr"/>
            <a:r>
              <a:rPr lang="en-GB" b="1" dirty="0" smtClean="0"/>
              <a:t>LINEAR PHASE EQ</a:t>
            </a:r>
            <a:endParaRPr lang="en-GB" b="1" dirty="0"/>
          </a:p>
        </p:txBody>
      </p:sp>
      <p:sp>
        <p:nvSpPr>
          <p:cNvPr id="5" name="Rounded Rectangle 4"/>
          <p:cNvSpPr/>
          <p:nvPr/>
        </p:nvSpPr>
        <p:spPr>
          <a:xfrm>
            <a:off x="2778368" y="2018873"/>
            <a:ext cx="2590800" cy="154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COMPRESSOR</a:t>
            </a:r>
          </a:p>
        </p:txBody>
      </p:sp>
      <p:sp>
        <p:nvSpPr>
          <p:cNvPr id="6" name="Rounded Rectangle 5"/>
          <p:cNvSpPr/>
          <p:nvPr/>
        </p:nvSpPr>
        <p:spPr>
          <a:xfrm>
            <a:off x="4853353" y="2883877"/>
            <a:ext cx="2590800" cy="154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LIMITER</a:t>
            </a:r>
          </a:p>
        </p:txBody>
      </p:sp>
      <p:sp>
        <p:nvSpPr>
          <p:cNvPr id="7" name="Snip Same Side Corner Rectangle 6"/>
          <p:cNvSpPr/>
          <p:nvPr/>
        </p:nvSpPr>
        <p:spPr>
          <a:xfrm>
            <a:off x="1101968" y="2883877"/>
            <a:ext cx="2438400" cy="125858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MULTIBAND COMPRESSOR</a:t>
            </a:r>
            <a:endParaRPr lang="en-GB" dirty="0"/>
          </a:p>
        </p:txBody>
      </p:sp>
      <p:sp>
        <p:nvSpPr>
          <p:cNvPr id="8" name="Rounded Rectangle 7"/>
          <p:cNvSpPr/>
          <p:nvPr/>
        </p:nvSpPr>
        <p:spPr>
          <a:xfrm>
            <a:off x="6260123" y="4052400"/>
            <a:ext cx="2590800" cy="1547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METERING</a:t>
            </a:r>
          </a:p>
        </p:txBody>
      </p:sp>
      <p:sp>
        <p:nvSpPr>
          <p:cNvPr id="10" name="Snip Same Side Corner Rectangle 9"/>
          <p:cNvSpPr/>
          <p:nvPr/>
        </p:nvSpPr>
        <p:spPr>
          <a:xfrm>
            <a:off x="5574321" y="5874757"/>
            <a:ext cx="1664676" cy="692013"/>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REVERB</a:t>
            </a:r>
            <a:endParaRPr lang="en-GB" dirty="0"/>
          </a:p>
        </p:txBody>
      </p:sp>
      <p:sp>
        <p:nvSpPr>
          <p:cNvPr id="11" name="Snip Same Side Corner Rectangle 10"/>
          <p:cNvSpPr/>
          <p:nvPr/>
        </p:nvSpPr>
        <p:spPr>
          <a:xfrm>
            <a:off x="4185137" y="4762791"/>
            <a:ext cx="2438400" cy="125858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STEREO IMAGING</a:t>
            </a:r>
          </a:p>
          <a:p>
            <a:pPr algn="ctr"/>
            <a:r>
              <a:rPr lang="en-GB" dirty="0" smtClean="0"/>
              <a:t>SPREAD</a:t>
            </a:r>
            <a:endParaRPr lang="en-GB" dirty="0"/>
          </a:p>
        </p:txBody>
      </p:sp>
      <p:sp>
        <p:nvSpPr>
          <p:cNvPr id="9" name="Snip Same Side Corner Rectangle 8"/>
          <p:cNvSpPr/>
          <p:nvPr/>
        </p:nvSpPr>
        <p:spPr>
          <a:xfrm>
            <a:off x="2737337" y="3897787"/>
            <a:ext cx="2438400" cy="125858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ENHANCERS</a:t>
            </a:r>
          </a:p>
          <a:p>
            <a:pPr algn="ctr"/>
            <a:r>
              <a:rPr lang="en-GB" dirty="0" smtClean="0"/>
              <a:t>SUB BASS</a:t>
            </a:r>
          </a:p>
          <a:p>
            <a:pPr algn="ctr"/>
            <a:r>
              <a:rPr lang="en-GB" dirty="0" smtClean="0"/>
              <a:t>EXCITER</a:t>
            </a:r>
            <a:endParaRPr lang="en-GB" dirty="0"/>
          </a:p>
        </p:txBody>
      </p:sp>
    </p:spTree>
    <p:extLst>
      <p:ext uri="{BB962C8B-B14F-4D97-AF65-F5344CB8AC3E}">
        <p14:creationId xmlns:p14="http://schemas.microsoft.com/office/powerpoint/2010/main" val="308165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99"/>
            <a:ext cx="8229600" cy="602697"/>
          </a:xfrm>
        </p:spPr>
        <p:txBody>
          <a:bodyPr>
            <a:normAutofit/>
          </a:bodyPr>
          <a:lstStyle/>
          <a:p>
            <a:r>
              <a:rPr lang="en-GB" b="1" dirty="0" smtClean="0">
                <a:solidFill>
                  <a:srgbClr val="FFC000"/>
                </a:solidFill>
                <a:latin typeface="Reprise Stamp" panose="02000000000000000000" pitchFamily="2" charset="0"/>
              </a:rPr>
              <a:t>Mastering – Essential Steps</a:t>
            </a:r>
            <a:endParaRPr lang="en-GB" b="1" dirty="0">
              <a:solidFill>
                <a:srgbClr val="FFC000"/>
              </a:solidFill>
              <a:latin typeface="Reprise Stamp" panose="02000000000000000000" pitchFamily="2" charset="0"/>
            </a:endParaRPr>
          </a:p>
        </p:txBody>
      </p:sp>
      <p:sp>
        <p:nvSpPr>
          <p:cNvPr id="3" name="Content Placeholder 2"/>
          <p:cNvSpPr>
            <a:spLocks noGrp="1"/>
          </p:cNvSpPr>
          <p:nvPr>
            <p:ph idx="4294967295"/>
          </p:nvPr>
        </p:nvSpPr>
        <p:spPr>
          <a:xfrm>
            <a:off x="457199" y="844062"/>
            <a:ext cx="7151077" cy="5897306"/>
          </a:xfrm>
          <a:prstGeom prst="rect">
            <a:avLst/>
          </a:prstGeom>
        </p:spPr>
        <p:txBody>
          <a:bodyPr>
            <a:normAutofit fontScale="77500" lnSpcReduction="20000"/>
          </a:bodyPr>
          <a:lstStyle/>
          <a:p>
            <a:pPr marL="0" lvl="0" indent="0">
              <a:buNone/>
            </a:pPr>
            <a:r>
              <a:rPr lang="en-GB" b="1" dirty="0" smtClean="0">
                <a:solidFill>
                  <a:srgbClr val="FFC000"/>
                </a:solidFill>
              </a:rPr>
              <a:t>Bounce:</a:t>
            </a:r>
          </a:p>
          <a:p>
            <a:r>
              <a:rPr lang="en-GB" sz="1900" b="1" dirty="0" smtClean="0"/>
              <a:t>Set locators at the start and end of project</a:t>
            </a:r>
          </a:p>
          <a:p>
            <a:r>
              <a:rPr lang="en-GB" b="1" dirty="0" smtClean="0"/>
              <a:t>Bounce(</a:t>
            </a:r>
            <a:r>
              <a:rPr lang="en-GB" b="1" dirty="0" err="1" smtClean="0"/>
              <a:t>cmd+B</a:t>
            </a:r>
            <a:r>
              <a:rPr lang="en-GB" b="1" dirty="0" smtClean="0"/>
              <a:t>) all tracks at PCM (WAVE) 24bit 44.1kHz( no dither, no normalise)</a:t>
            </a:r>
          </a:p>
          <a:p>
            <a:pPr marL="0" indent="0">
              <a:buNone/>
            </a:pPr>
            <a:r>
              <a:rPr lang="en-GB" b="1" dirty="0" smtClean="0">
                <a:solidFill>
                  <a:srgbClr val="FFC000"/>
                </a:solidFill>
              </a:rPr>
              <a:t>Project:</a:t>
            </a:r>
          </a:p>
          <a:p>
            <a:r>
              <a:rPr lang="en-GB" b="1" dirty="0" smtClean="0"/>
              <a:t>Create a new Logic Project</a:t>
            </a:r>
          </a:p>
          <a:p>
            <a:r>
              <a:rPr lang="en-GB" b="1" dirty="0" smtClean="0"/>
              <a:t>Drag all tracks on separate audio tracks</a:t>
            </a:r>
          </a:p>
          <a:p>
            <a:r>
              <a:rPr lang="en-GB" b="1" dirty="0" smtClean="0"/>
              <a:t>Create a summing track</a:t>
            </a:r>
            <a:endParaRPr lang="en-GB" b="1" dirty="0"/>
          </a:p>
          <a:p>
            <a:pPr marL="0" lvl="0" indent="0">
              <a:buNone/>
            </a:pPr>
            <a:r>
              <a:rPr lang="en-GB" b="1" dirty="0" smtClean="0">
                <a:solidFill>
                  <a:srgbClr val="FFC000"/>
                </a:solidFill>
              </a:rPr>
              <a:t>Order and Label:</a:t>
            </a:r>
          </a:p>
          <a:p>
            <a:pPr lvl="0"/>
            <a:r>
              <a:rPr lang="en-GB" dirty="0" smtClean="0"/>
              <a:t>Track Sequencing – decide on the order of tracks </a:t>
            </a:r>
            <a:endParaRPr lang="en-GB" dirty="0"/>
          </a:p>
          <a:p>
            <a:pPr lvl="0"/>
            <a:r>
              <a:rPr lang="en-GB" dirty="0"/>
              <a:t>Track </a:t>
            </a:r>
            <a:r>
              <a:rPr lang="en-GB" dirty="0" smtClean="0"/>
              <a:t>Numbering </a:t>
            </a:r>
          </a:p>
          <a:p>
            <a:r>
              <a:rPr lang="en-GB" dirty="0"/>
              <a:t>Track Markers</a:t>
            </a:r>
          </a:p>
          <a:p>
            <a:pPr lvl="0"/>
            <a:endParaRPr lang="en-GB" dirty="0" smtClean="0"/>
          </a:p>
          <a:p>
            <a:pPr marL="0" lvl="0" indent="0">
              <a:buNone/>
            </a:pPr>
            <a:r>
              <a:rPr lang="en-GB" b="1" dirty="0" smtClean="0">
                <a:solidFill>
                  <a:srgbClr val="FFC000"/>
                </a:solidFill>
              </a:rPr>
              <a:t>Edit and balance:</a:t>
            </a:r>
            <a:endParaRPr lang="en-GB" b="1" dirty="0">
              <a:solidFill>
                <a:srgbClr val="FFC000"/>
              </a:solidFill>
            </a:endParaRPr>
          </a:p>
          <a:p>
            <a:r>
              <a:rPr lang="en-GB" b="1" dirty="0">
                <a:solidFill>
                  <a:srgbClr val="FF0000"/>
                </a:solidFill>
              </a:rPr>
              <a:t>Processing techniques: EQ, Compression and Limiting.</a:t>
            </a:r>
          </a:p>
          <a:p>
            <a:pPr lvl="0"/>
            <a:r>
              <a:rPr lang="en-GB" dirty="0" smtClean="0"/>
              <a:t>Topping </a:t>
            </a:r>
            <a:r>
              <a:rPr lang="en-GB" dirty="0"/>
              <a:t>and </a:t>
            </a:r>
            <a:r>
              <a:rPr lang="en-GB" dirty="0" smtClean="0"/>
              <a:t>Tailing – clean fades, no clicks</a:t>
            </a:r>
            <a:endParaRPr lang="en-GB" dirty="0"/>
          </a:p>
          <a:p>
            <a:r>
              <a:rPr lang="en-GB" dirty="0"/>
              <a:t>Automate Levels</a:t>
            </a:r>
          </a:p>
          <a:p>
            <a:pPr lvl="0"/>
            <a:r>
              <a:rPr lang="en-GB" dirty="0" smtClean="0"/>
              <a:t>Cross Fades – can be done at </a:t>
            </a:r>
            <a:r>
              <a:rPr lang="en-GB" dirty="0" err="1" smtClean="0"/>
              <a:t>itunes</a:t>
            </a:r>
            <a:r>
              <a:rPr lang="en-GB" dirty="0" smtClean="0"/>
              <a:t> burning stage if not ‘mixing’ tracks together</a:t>
            </a:r>
          </a:p>
          <a:p>
            <a:pPr marL="0" lvl="0" indent="0">
              <a:buNone/>
            </a:pPr>
            <a:endParaRPr lang="en-GB" b="1" dirty="0">
              <a:solidFill>
                <a:srgbClr val="FF0000"/>
              </a:solidFill>
            </a:endParaRPr>
          </a:p>
          <a:p>
            <a:pPr marL="0" lvl="0" indent="0">
              <a:buNone/>
            </a:pPr>
            <a:r>
              <a:rPr lang="en-GB" b="1" dirty="0" smtClean="0">
                <a:solidFill>
                  <a:srgbClr val="FFC000"/>
                </a:solidFill>
              </a:rPr>
              <a:t>Finishing:</a:t>
            </a:r>
          </a:p>
          <a:p>
            <a:pPr lvl="0"/>
            <a:r>
              <a:rPr lang="en-GB" dirty="0" smtClean="0">
                <a:solidFill>
                  <a:srgbClr val="FF0000"/>
                </a:solidFill>
              </a:rPr>
              <a:t>Bounce and Burn</a:t>
            </a:r>
          </a:p>
          <a:p>
            <a:pPr lvl="0"/>
            <a:r>
              <a:rPr lang="en-GB" dirty="0" smtClean="0">
                <a:solidFill>
                  <a:srgbClr val="FF0000"/>
                </a:solidFill>
              </a:rPr>
              <a:t>Front cover, titles, track listing and relevant information</a:t>
            </a:r>
          </a:p>
          <a:p>
            <a:pPr marL="0" lvl="0" indent="0">
              <a:buNone/>
            </a:pPr>
            <a:endParaRPr lang="en-GB" dirty="0" smtClean="0"/>
          </a:p>
          <a:p>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6656249" y="2728754"/>
            <a:ext cx="1862302" cy="11825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883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1915"/>
            <a:ext cx="4949281" cy="612004"/>
          </a:xfrm>
        </p:spPr>
        <p:txBody>
          <a:bodyPr/>
          <a:lstStyle/>
          <a:p>
            <a:r>
              <a:rPr lang="en-GB" dirty="0" smtClean="0"/>
              <a:t>Bouncing your project </a:t>
            </a:r>
            <a:endParaRPr lang="en-GB" dirty="0"/>
          </a:p>
        </p:txBody>
      </p:sp>
      <p:sp>
        <p:nvSpPr>
          <p:cNvPr id="3" name="Content Placeholder 2"/>
          <p:cNvSpPr>
            <a:spLocks noGrp="1"/>
          </p:cNvSpPr>
          <p:nvPr>
            <p:ph sz="quarter" idx="13"/>
          </p:nvPr>
        </p:nvSpPr>
        <p:spPr>
          <a:xfrm>
            <a:off x="609600" y="1600200"/>
            <a:ext cx="3140249" cy="4114800"/>
          </a:xfrm>
        </p:spPr>
        <p:txBody>
          <a:bodyPr/>
          <a:lstStyle/>
          <a:p>
            <a:r>
              <a:rPr lang="en-GB" dirty="0" smtClean="0"/>
              <a:t>Set left and right locators</a:t>
            </a:r>
          </a:p>
          <a:p>
            <a:pPr marL="0" indent="0">
              <a:buNone/>
            </a:pPr>
            <a:r>
              <a:rPr lang="en-GB" dirty="0" smtClean="0"/>
              <a:t>CMD+A selects all regions&gt; U sets locators around the regions selected</a:t>
            </a:r>
          </a:p>
          <a:p>
            <a:r>
              <a:rPr lang="en-GB" dirty="0" smtClean="0"/>
              <a:t>File&gt;Bounce&gt;Project or Section( </a:t>
            </a:r>
            <a:r>
              <a:rPr lang="en-GB" dirty="0" err="1" smtClean="0"/>
              <a:t>cmd+B</a:t>
            </a:r>
            <a:r>
              <a:rPr lang="en-GB" dirty="0" smtClean="0"/>
              <a:t>)</a:t>
            </a:r>
          </a:p>
          <a:p>
            <a:r>
              <a:rPr lang="en-GB" dirty="0" smtClean="0"/>
              <a:t>Bounce Dialogue settings:</a:t>
            </a:r>
          </a:p>
          <a:p>
            <a:pPr marL="0" indent="0">
              <a:buNone/>
            </a:pPr>
            <a:r>
              <a:rPr lang="en-GB" dirty="0" smtClean="0"/>
              <a:t>PCM  24 bit, 44.1kHz, Interleaved, No Dither, Normalise off</a:t>
            </a:r>
          </a:p>
          <a:p>
            <a:pPr marL="0" indent="0">
              <a:buNone/>
            </a:pPr>
            <a:r>
              <a:rPr lang="en-GB" dirty="0" smtClean="0"/>
              <a:t>Create a mastering folder and save the file in it.</a:t>
            </a:r>
            <a:endParaRPr lang="en-GB" dirty="0"/>
          </a:p>
        </p:txBody>
      </p:sp>
      <p:sp>
        <p:nvSpPr>
          <p:cNvPr id="4" name="Title 1"/>
          <p:cNvSpPr txBox="1">
            <a:spLocks/>
          </p:cNvSpPr>
          <p:nvPr/>
        </p:nvSpPr>
        <p:spPr>
          <a:xfrm>
            <a:off x="609600" y="203686"/>
            <a:ext cx="2768858" cy="67097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FF6600"/>
                </a:solidFill>
              </a:rPr>
              <a:t>pre-master</a:t>
            </a:r>
          </a:p>
        </p:txBody>
      </p:sp>
      <p:pic>
        <p:nvPicPr>
          <p:cNvPr id="5" name="Picture 4" descr="Screen Shot 2018-03-28 at 08.26.09.png"/>
          <p:cNvPicPr>
            <a:picLocks noChangeAspect="1"/>
          </p:cNvPicPr>
          <p:nvPr/>
        </p:nvPicPr>
        <p:blipFill rotWithShape="1">
          <a:blip r:embed="rId2" cstate="email">
            <a:extLst>
              <a:ext uri="{28A0092B-C50C-407E-A947-70E740481C1C}">
                <a14:useLocalDpi xmlns:a14="http://schemas.microsoft.com/office/drawing/2010/main" val="0"/>
              </a:ext>
            </a:extLst>
          </a:blip>
          <a:srcRect l="-98182" r="100000"/>
          <a:stretch/>
        </p:blipFill>
        <p:spPr>
          <a:xfrm>
            <a:off x="-5822449" y="1807722"/>
            <a:ext cx="5822449" cy="3335778"/>
          </a:xfrm>
          <a:prstGeom prst="rect">
            <a:avLst/>
          </a:prstGeom>
        </p:spPr>
      </p:pic>
      <p:sp>
        <p:nvSpPr>
          <p:cNvPr id="6" name="TextBox 5"/>
          <p:cNvSpPr txBox="1"/>
          <p:nvPr/>
        </p:nvSpPr>
        <p:spPr>
          <a:xfrm>
            <a:off x="4947883" y="5918938"/>
            <a:ext cx="184666" cy="369332"/>
          </a:xfrm>
          <a:prstGeom prst="rect">
            <a:avLst/>
          </a:prstGeom>
          <a:noFill/>
        </p:spPr>
        <p:txBody>
          <a:bodyPr wrap="none" rtlCol="0">
            <a:spAutoFit/>
          </a:bodyPr>
          <a:lstStyle/>
          <a:p>
            <a:endParaRPr lang="en-US" dirty="0"/>
          </a:p>
        </p:txBody>
      </p:sp>
      <p:pic>
        <p:nvPicPr>
          <p:cNvPr id="8" name="Picture 7" descr="Screen Shot 2018-03-28 at 08.26.09.png"/>
          <p:cNvPicPr>
            <a:picLocks noChangeAspect="1"/>
          </p:cNvPicPr>
          <p:nvPr/>
        </p:nvPicPr>
        <p:blipFill rotWithShape="1">
          <a:blip r:embed="rId3" cstate="email">
            <a:extLst>
              <a:ext uri="{28A0092B-C50C-407E-A947-70E740481C1C}">
                <a14:useLocalDpi xmlns:a14="http://schemas.microsoft.com/office/drawing/2010/main" val="0"/>
              </a:ext>
            </a:extLst>
          </a:blip>
          <a:srcRect l="3912" r="24581"/>
          <a:stretch/>
        </p:blipFill>
        <p:spPr>
          <a:xfrm>
            <a:off x="5132549" y="275267"/>
            <a:ext cx="3896179" cy="3064909"/>
          </a:xfrm>
          <a:prstGeom prst="rect">
            <a:avLst/>
          </a:prstGeom>
        </p:spPr>
      </p:pic>
      <p:pic>
        <p:nvPicPr>
          <p:cNvPr id="9" name="Picture 8" descr="Screen Shot 2018-03-28 at 08.26.37.png"/>
          <p:cNvPicPr>
            <a:picLocks noChangeAspect="1"/>
          </p:cNvPicPr>
          <p:nvPr/>
        </p:nvPicPr>
        <p:blipFill rotWithShape="1">
          <a:blip r:embed="rId4" cstate="email">
            <a:extLst>
              <a:ext uri="{28A0092B-C50C-407E-A947-70E740481C1C}">
                <a14:useLocalDpi xmlns:a14="http://schemas.microsoft.com/office/drawing/2010/main" val="0"/>
              </a:ext>
            </a:extLst>
          </a:blip>
          <a:srcRect l="21170" t="14128" r="43870" b="45843"/>
          <a:stretch/>
        </p:blipFill>
        <p:spPr>
          <a:xfrm>
            <a:off x="4503736" y="3656059"/>
            <a:ext cx="4086869" cy="2632211"/>
          </a:xfrm>
          <a:prstGeom prst="rect">
            <a:avLst/>
          </a:prstGeom>
        </p:spPr>
      </p:pic>
    </p:spTree>
    <p:extLst>
      <p:ext uri="{BB962C8B-B14F-4D97-AF65-F5344CB8AC3E}">
        <p14:creationId xmlns:p14="http://schemas.microsoft.com/office/powerpoint/2010/main" val="363171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mastering project</a:t>
            </a:r>
            <a:endParaRPr lang="en-US" dirty="0"/>
          </a:p>
        </p:txBody>
      </p:sp>
      <p:sp>
        <p:nvSpPr>
          <p:cNvPr id="3" name="Content Placeholder 2"/>
          <p:cNvSpPr>
            <a:spLocks noGrp="1"/>
          </p:cNvSpPr>
          <p:nvPr>
            <p:ph sz="quarter" idx="13"/>
          </p:nvPr>
        </p:nvSpPr>
        <p:spPr>
          <a:xfrm>
            <a:off x="609600" y="1600200"/>
            <a:ext cx="3930952" cy="4114800"/>
          </a:xfrm>
        </p:spPr>
        <p:txBody>
          <a:bodyPr>
            <a:normAutofit fontScale="92500" lnSpcReduction="20000"/>
          </a:bodyPr>
          <a:lstStyle/>
          <a:p>
            <a:r>
              <a:rPr lang="en-US" dirty="0" smtClean="0"/>
              <a:t>Create a new Logic project</a:t>
            </a:r>
          </a:p>
          <a:p>
            <a:r>
              <a:rPr lang="en-US" dirty="0" smtClean="0"/>
              <a:t>Drag all 24bit pre-master bounces into the project</a:t>
            </a:r>
          </a:p>
          <a:p>
            <a:r>
              <a:rPr lang="en-US" dirty="0" smtClean="0"/>
              <a:t>Create a summing track&gt; Name it CD Master</a:t>
            </a:r>
          </a:p>
          <a:p>
            <a:r>
              <a:rPr lang="en-US" dirty="0" smtClean="0"/>
              <a:t>Arrange the regions into your track sequence (Track 1, Track 2 </a:t>
            </a:r>
            <a:r>
              <a:rPr lang="en-US" dirty="0" err="1" smtClean="0"/>
              <a:t>etc</a:t>
            </a:r>
            <a:r>
              <a:rPr lang="en-US" dirty="0" smtClean="0"/>
              <a:t>)</a:t>
            </a:r>
          </a:p>
          <a:p>
            <a:r>
              <a:rPr lang="en-US" dirty="0" smtClean="0"/>
              <a:t>Set markers at the start and end of every song and name them starting with track 1 and the name of the song</a:t>
            </a:r>
          </a:p>
          <a:p>
            <a:r>
              <a:rPr lang="en-US" dirty="0" smtClean="0"/>
              <a:t>Import reference tracks( make sure they not in your CD master summing stack track)</a:t>
            </a:r>
          </a:p>
          <a:p>
            <a:r>
              <a:rPr lang="en-US" dirty="0" smtClean="0"/>
              <a:t>Create a stereo track in the arrange window by control-clicking on the stereo output channel on your mixer</a:t>
            </a:r>
          </a:p>
          <a:p>
            <a:endParaRPr lang="en-US" dirty="0" smtClean="0"/>
          </a:p>
          <a:p>
            <a:endParaRPr lang="en-US" dirty="0"/>
          </a:p>
        </p:txBody>
      </p:sp>
      <p:pic>
        <p:nvPicPr>
          <p:cNvPr id="4" name="Content Placeholder 3" descr="Screen Shot 2018-03-28 at 08.10.53.png"/>
          <p:cNvPicPr>
            <a:picLocks noChangeAspect="1"/>
          </p:cNvPicPr>
          <p:nvPr/>
        </p:nvPicPr>
        <p:blipFill rotWithShape="1">
          <a:blip r:embed="rId2" cstate="email">
            <a:extLst>
              <a:ext uri="{28A0092B-C50C-407E-A947-70E740481C1C}">
                <a14:useLocalDpi xmlns:a14="http://schemas.microsoft.com/office/drawing/2010/main" val="0"/>
              </a:ext>
            </a:extLst>
          </a:blip>
          <a:srcRect l="25212" t="64061" r="36788" b="-434"/>
          <a:stretch/>
        </p:blipFill>
        <p:spPr>
          <a:xfrm>
            <a:off x="5359589" y="4270343"/>
            <a:ext cx="1873707" cy="1573105"/>
          </a:xfrm>
          <a:prstGeom prst="rect">
            <a:avLst/>
          </a:prstGeom>
        </p:spPr>
      </p:pic>
      <p:pic>
        <p:nvPicPr>
          <p:cNvPr id="5" name="Content Placeholder 3" descr="Screen Shot 2018-03-28 at 08.10.53.png"/>
          <p:cNvPicPr>
            <a:picLocks noChangeAspect="1"/>
          </p:cNvPicPr>
          <p:nvPr/>
        </p:nvPicPr>
        <p:blipFill rotWithShape="1">
          <a:blip r:embed="rId2" cstate="email">
            <a:extLst>
              <a:ext uri="{28A0092B-C50C-407E-A947-70E740481C1C}">
                <a14:useLocalDpi xmlns:a14="http://schemas.microsoft.com/office/drawing/2010/main" val="0"/>
              </a:ext>
            </a:extLst>
          </a:blip>
          <a:srcRect l="13828" t="3846" r="2777" b="52759"/>
          <a:stretch/>
        </p:blipFill>
        <p:spPr>
          <a:xfrm>
            <a:off x="4623375" y="1528063"/>
            <a:ext cx="4112112" cy="1876779"/>
          </a:xfrm>
          <a:prstGeom prst="rect">
            <a:avLst/>
          </a:prstGeom>
        </p:spPr>
      </p:pic>
    </p:spTree>
    <p:extLst>
      <p:ext uri="{BB962C8B-B14F-4D97-AF65-F5344CB8AC3E}">
        <p14:creationId xmlns:p14="http://schemas.microsoft.com/office/powerpoint/2010/main" val="22628969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5658</TotalTime>
  <Words>1872</Words>
  <Application>Microsoft Office PowerPoint</Application>
  <PresentationFormat>On-screen Show (4:3)</PresentationFormat>
  <Paragraphs>179</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Reprise Stamp</vt:lpstr>
      <vt:lpstr>Reprise Stamp Std</vt:lpstr>
      <vt:lpstr>Reprise Title</vt:lpstr>
      <vt:lpstr>Horizon</vt:lpstr>
      <vt:lpstr>Mastering </vt:lpstr>
      <vt:lpstr>Brief history https://www.youtube.com/watch?v=mcK4cShDhIE </vt:lpstr>
      <vt:lpstr>File FORMATs</vt:lpstr>
      <vt:lpstr>PowerPoint Presentation</vt:lpstr>
      <vt:lpstr>PowerPoint Presentation</vt:lpstr>
      <vt:lpstr>Mastering tools</vt:lpstr>
      <vt:lpstr>Mastering – Essential Steps</vt:lpstr>
      <vt:lpstr>Bouncing your project </vt:lpstr>
      <vt:lpstr>Setting up a mastering project</vt:lpstr>
      <vt:lpstr>Essential Mastering tools</vt:lpstr>
      <vt:lpstr>Don’t know where to start, use a logic preset</vt:lpstr>
      <vt:lpstr>Keep it consistent</vt:lpstr>
      <vt:lpstr>Finalise</vt:lpstr>
      <vt:lpstr>Written task-essay 16 marks</vt:lpstr>
      <vt:lpstr>PowerPoint Presentation</vt:lpstr>
      <vt:lpstr>PowerPoint Presentation</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343</cp:revision>
  <cp:lastPrinted>2019-11-14T10:45:07Z</cp:lastPrinted>
  <dcterms:created xsi:type="dcterms:W3CDTF">2013-09-18T08:20:06Z</dcterms:created>
  <dcterms:modified xsi:type="dcterms:W3CDTF">2020-01-21T16:32:16Z</dcterms:modified>
</cp:coreProperties>
</file>