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386" r:id="rId2"/>
    <p:sldId id="395" r:id="rId3"/>
    <p:sldId id="396" r:id="rId4"/>
    <p:sldId id="397" r:id="rId5"/>
    <p:sldId id="398" r:id="rId6"/>
    <p:sldId id="399" r:id="rId7"/>
    <p:sldId id="400" r:id="rId8"/>
    <p:sldId id="393" r:id="rId9"/>
    <p:sldId id="387" r:id="rId10"/>
    <p:sldId id="388" r:id="rId11"/>
    <p:sldId id="389" r:id="rId12"/>
    <p:sldId id="390" r:id="rId13"/>
    <p:sldId id="394" r:id="rId14"/>
    <p:sldId id="391" r:id="rId15"/>
    <p:sldId id="392"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36" autoAdjust="0"/>
    <p:restoredTop sz="91760" autoAdjust="0"/>
  </p:normalViewPr>
  <p:slideViewPr>
    <p:cSldViewPr>
      <p:cViewPr varScale="1">
        <p:scale>
          <a:sx n="91" d="100"/>
          <a:sy n="91" d="100"/>
        </p:scale>
        <p:origin x="84"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DE28C97-C6DF-4E4E-9472-D5E9950D7195}" type="datetimeFigureOut">
              <a:rPr lang="en-GB" smtClean="0"/>
              <a:t>21/01/2020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2CADAE1-11E5-4E2B-AB6B-B91E7FD9BD6E}" type="slidenum">
              <a:rPr lang="en-GB" smtClean="0"/>
              <a:t>‹#›</a:t>
            </a:fld>
            <a:endParaRPr lang="en-GB"/>
          </a:p>
        </p:txBody>
      </p:sp>
    </p:spTree>
    <p:extLst>
      <p:ext uri="{BB962C8B-B14F-4D97-AF65-F5344CB8AC3E}">
        <p14:creationId xmlns:p14="http://schemas.microsoft.com/office/powerpoint/2010/main" val="942692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3A5257D-8482-40F7-9BFF-37F12CD08DD2}" type="datetimeFigureOut">
              <a:rPr lang="en-GB" smtClean="0"/>
              <a:t>21/01/2020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52C18D-6B1A-466E-9B0E-CF64F232C225}" type="slidenum">
              <a:rPr lang="en-GB" smtClean="0"/>
              <a:t>‹#›</a:t>
            </a:fld>
            <a:endParaRPr lang="en-GB"/>
          </a:p>
        </p:txBody>
      </p:sp>
    </p:spTree>
    <p:extLst>
      <p:ext uri="{BB962C8B-B14F-4D97-AF65-F5344CB8AC3E}">
        <p14:creationId xmlns:p14="http://schemas.microsoft.com/office/powerpoint/2010/main" val="190682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2</a:t>
            </a:fld>
            <a:endParaRPr lang="en-US"/>
          </a:p>
        </p:txBody>
      </p:sp>
    </p:spTree>
    <p:extLst>
      <p:ext uri="{BB962C8B-B14F-4D97-AF65-F5344CB8AC3E}">
        <p14:creationId xmlns:p14="http://schemas.microsoft.com/office/powerpoint/2010/main" val="87097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3</a:t>
            </a:fld>
            <a:endParaRPr lang="en-US"/>
          </a:p>
        </p:txBody>
      </p:sp>
    </p:spTree>
    <p:extLst>
      <p:ext uri="{BB962C8B-B14F-4D97-AF65-F5344CB8AC3E}">
        <p14:creationId xmlns:p14="http://schemas.microsoft.com/office/powerpoint/2010/main" val="221240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4</a:t>
            </a:fld>
            <a:endParaRPr lang="en-US"/>
          </a:p>
        </p:txBody>
      </p:sp>
    </p:spTree>
    <p:extLst>
      <p:ext uri="{BB962C8B-B14F-4D97-AF65-F5344CB8AC3E}">
        <p14:creationId xmlns:p14="http://schemas.microsoft.com/office/powerpoint/2010/main" val="333338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5</a:t>
            </a:fld>
            <a:endParaRPr lang="en-US"/>
          </a:p>
        </p:txBody>
      </p:sp>
    </p:spTree>
    <p:extLst>
      <p:ext uri="{BB962C8B-B14F-4D97-AF65-F5344CB8AC3E}">
        <p14:creationId xmlns:p14="http://schemas.microsoft.com/office/powerpoint/2010/main" val="392032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6</a:t>
            </a:fld>
            <a:endParaRPr lang="en-US"/>
          </a:p>
        </p:txBody>
      </p:sp>
    </p:spTree>
    <p:extLst>
      <p:ext uri="{BB962C8B-B14F-4D97-AF65-F5344CB8AC3E}">
        <p14:creationId xmlns:p14="http://schemas.microsoft.com/office/powerpoint/2010/main" val="245390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7</a:t>
            </a:fld>
            <a:endParaRPr lang="en-US"/>
          </a:p>
        </p:txBody>
      </p:sp>
    </p:spTree>
    <p:extLst>
      <p:ext uri="{BB962C8B-B14F-4D97-AF65-F5344CB8AC3E}">
        <p14:creationId xmlns:p14="http://schemas.microsoft.com/office/powerpoint/2010/main" val="2833349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65FA8C0-07EC-544C-9AFE-EF43F95FA4F1}"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EE99A-7373-FD4B-BE5C-4D34B0BC3050}" type="slidenum">
              <a:rPr lang="en-US" smtClean="0"/>
              <a:t>‹#›</a:t>
            </a:fld>
            <a:endParaRPr lang="en-US"/>
          </a:p>
        </p:txBody>
      </p:sp>
    </p:spTree>
    <p:extLst>
      <p:ext uri="{BB962C8B-B14F-4D97-AF65-F5344CB8AC3E}">
        <p14:creationId xmlns:p14="http://schemas.microsoft.com/office/powerpoint/2010/main" val="312731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0B7B5-F51F-467F-82E3-5D377B6ED659}"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AEC0B7B5-F51F-467F-82E3-5D377B6ED65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EC0B7B5-F51F-467F-82E3-5D377B6ED659}"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C0B7B5-F51F-467F-82E3-5D377B6ED659}"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0B7B5-F51F-467F-82E3-5D377B6ED659}"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0B7B5-F51F-467F-82E3-5D377B6ED65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0B7B5-F51F-467F-82E3-5D377B6ED659}"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2F1D9-1719-4CB1-9333-E94FA5E216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AEC0B7B5-F51F-467F-82E3-5D377B6ED659}" type="datetimeFigureOut">
              <a:rPr lang="en-US" smtClean="0"/>
              <a:t>1/21/2020</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3A2F1D9-1719-4CB1-9333-E94FA5E216E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emiarchivetrust.org/alan-blumlein-and-the-invention-of-stere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Depth and Detail in your mix</a:t>
            </a:r>
            <a:br>
              <a:rPr lang="en-US" dirty="0" smtClean="0"/>
            </a:br>
            <a:endParaRPr lang="en-US" dirty="0"/>
          </a:p>
        </p:txBody>
      </p:sp>
      <p:sp>
        <p:nvSpPr>
          <p:cNvPr id="3" name="Subtitle 2"/>
          <p:cNvSpPr>
            <a:spLocks noGrp="1"/>
          </p:cNvSpPr>
          <p:nvPr>
            <p:ph type="subTitle" idx="1"/>
          </p:nvPr>
        </p:nvSpPr>
        <p:spPr/>
        <p:txBody>
          <a:bodyPr/>
          <a:lstStyle/>
          <a:p>
            <a:r>
              <a:rPr lang="en-US" dirty="0" smtClean="0"/>
              <a:t>Component 1</a:t>
            </a:r>
            <a:endParaRPr lang="en-US" dirty="0"/>
          </a:p>
        </p:txBody>
      </p:sp>
    </p:spTree>
    <p:extLst>
      <p:ext uri="{BB962C8B-B14F-4D97-AF65-F5344CB8AC3E}">
        <p14:creationId xmlns:p14="http://schemas.microsoft.com/office/powerpoint/2010/main" val="3700350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Reprise Stamp" panose="02000000000000000000" pitchFamily="2" charset="0"/>
              </a:rPr>
              <a:t>Stereo Balance</a:t>
            </a:r>
            <a:endParaRPr lang="en-US" dirty="0">
              <a:solidFill>
                <a:srgbClr val="FFC000"/>
              </a:solidFill>
              <a:latin typeface="Reprise Stamp" panose="02000000000000000000" pitchFamily="2" charset="0"/>
            </a:endParaRPr>
          </a:p>
        </p:txBody>
      </p:sp>
      <p:sp>
        <p:nvSpPr>
          <p:cNvPr id="3" name="Content Placeholder 2"/>
          <p:cNvSpPr>
            <a:spLocks noGrp="1"/>
          </p:cNvSpPr>
          <p:nvPr>
            <p:ph idx="1"/>
          </p:nvPr>
        </p:nvSpPr>
        <p:spPr/>
        <p:txBody>
          <a:bodyPr>
            <a:normAutofit/>
          </a:bodyPr>
          <a:lstStyle/>
          <a:p>
            <a:r>
              <a:rPr lang="en-US" dirty="0" smtClean="0">
                <a:solidFill>
                  <a:srgbClr val="FFC000"/>
                </a:solidFill>
                <a:latin typeface="Reprise Stamp" panose="02000000000000000000" pitchFamily="2" charset="0"/>
              </a:rPr>
              <a:t>Level balance </a:t>
            </a:r>
            <a:r>
              <a:rPr lang="en-US" dirty="0" smtClean="0"/>
              <a:t>between the </a:t>
            </a:r>
            <a:r>
              <a:rPr lang="en-US" dirty="0" smtClean="0">
                <a:latin typeface="Reprise Stamp" panose="02000000000000000000" pitchFamily="2" charset="0"/>
              </a:rPr>
              <a:t>left </a:t>
            </a:r>
            <a:r>
              <a:rPr lang="en-US" dirty="0" smtClean="0"/>
              <a:t>and </a:t>
            </a:r>
            <a:r>
              <a:rPr lang="en-US" dirty="0" smtClean="0">
                <a:latin typeface="Reprise Stamp" panose="02000000000000000000" pitchFamily="2" charset="0"/>
              </a:rPr>
              <a:t>right</a:t>
            </a:r>
            <a:r>
              <a:rPr lang="en-US" dirty="0" smtClean="0"/>
              <a:t> is important to avoid a one sided mix. This results in an unpleasant image shift.</a:t>
            </a:r>
          </a:p>
          <a:p>
            <a:r>
              <a:rPr lang="en-US" dirty="0" smtClean="0"/>
              <a:t>Always </a:t>
            </a:r>
            <a:r>
              <a:rPr lang="en-US" dirty="0" smtClean="0">
                <a:latin typeface="Reprise Stamp" panose="02000000000000000000" pitchFamily="2" charset="0"/>
              </a:rPr>
              <a:t>check your left and right levels </a:t>
            </a:r>
            <a:r>
              <a:rPr lang="en-US" dirty="0" smtClean="0"/>
              <a:t>and make level adjusts to ensure the mix is balanced.</a:t>
            </a:r>
          </a:p>
          <a:p>
            <a:r>
              <a:rPr lang="en-US" dirty="0" smtClean="0"/>
              <a:t>Another undesirable use of the stereo field is the a near </a:t>
            </a:r>
            <a:r>
              <a:rPr lang="en-US" dirty="0" smtClean="0">
                <a:latin typeface="Reprise Stamp" panose="02000000000000000000" pitchFamily="2" charset="0"/>
              </a:rPr>
              <a:t>monophonic mix</a:t>
            </a:r>
            <a:r>
              <a:rPr lang="en-US" dirty="0" smtClean="0"/>
              <a:t>, without any use of the sides but everything is gathered in the </a:t>
            </a:r>
            <a:r>
              <a:rPr lang="en-US" dirty="0" err="1" smtClean="0"/>
              <a:t>centre</a:t>
            </a:r>
            <a:r>
              <a:rPr lang="en-US" dirty="0" smtClean="0"/>
              <a:t>. This is called an </a:t>
            </a:r>
            <a:r>
              <a:rPr lang="en-US" dirty="0" smtClean="0">
                <a:solidFill>
                  <a:srgbClr val="FFC000"/>
                </a:solidFill>
                <a:latin typeface="Reprise Stamp" panose="02000000000000000000" pitchFamily="2" charset="0"/>
              </a:rPr>
              <a:t>I-Mix</a:t>
            </a:r>
          </a:p>
          <a:p>
            <a:r>
              <a:rPr lang="en-US" dirty="0" smtClean="0"/>
              <a:t>Where there is little use of the </a:t>
            </a:r>
            <a:r>
              <a:rPr lang="en-US" dirty="0" err="1" smtClean="0"/>
              <a:t>centre</a:t>
            </a:r>
            <a:r>
              <a:rPr lang="en-US" dirty="0" smtClean="0"/>
              <a:t> and everything is spread to the side, this is called a </a:t>
            </a:r>
            <a:r>
              <a:rPr lang="en-US" dirty="0" smtClean="0">
                <a:solidFill>
                  <a:srgbClr val="FFC000"/>
                </a:solidFill>
                <a:latin typeface="Reprise Stamp" panose="02000000000000000000" pitchFamily="2" charset="0"/>
              </a:rPr>
              <a:t>V-Mix.</a:t>
            </a:r>
          </a:p>
          <a:p>
            <a:r>
              <a:rPr lang="en-US" dirty="0" smtClean="0"/>
              <a:t>Extreme Left, Right and Centre mix is called a </a:t>
            </a:r>
            <a:r>
              <a:rPr lang="en-US" dirty="0" smtClean="0">
                <a:solidFill>
                  <a:srgbClr val="FFC000"/>
                </a:solidFill>
                <a:latin typeface="Reprise Stamp" panose="02000000000000000000" pitchFamily="2" charset="0"/>
              </a:rPr>
              <a:t>W-Mix</a:t>
            </a:r>
            <a:r>
              <a:rPr lang="en-US" dirty="0" smtClean="0"/>
              <a:t>.</a:t>
            </a:r>
            <a:endParaRPr lang="en-US" dirty="0"/>
          </a:p>
        </p:txBody>
      </p:sp>
    </p:spTree>
    <p:extLst>
      <p:ext uri="{BB962C8B-B14F-4D97-AF65-F5344CB8AC3E}">
        <p14:creationId xmlns:p14="http://schemas.microsoft.com/office/powerpoint/2010/main" val="4226165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C000"/>
                </a:solidFill>
                <a:latin typeface="Reprise Stamp" panose="02000000000000000000" pitchFamily="2" charset="0"/>
              </a:rPr>
              <a:t>Task 1</a:t>
            </a:r>
            <a:endParaRPr lang="en-US" sz="4800" dirty="0">
              <a:solidFill>
                <a:srgbClr val="FFC000"/>
              </a:solidFill>
              <a:latin typeface="Reprise Stamp" panose="02000000000000000000" pitchFamily="2" charset="0"/>
            </a:endParaRPr>
          </a:p>
        </p:txBody>
      </p:sp>
      <p:sp>
        <p:nvSpPr>
          <p:cNvPr id="3" name="Content Placeholder 2"/>
          <p:cNvSpPr>
            <a:spLocks noGrp="1"/>
          </p:cNvSpPr>
          <p:nvPr>
            <p:ph idx="1"/>
          </p:nvPr>
        </p:nvSpPr>
        <p:spPr>
          <a:xfrm>
            <a:off x="609600" y="1600200"/>
            <a:ext cx="8138864" cy="3052936"/>
          </a:xfrm>
        </p:spPr>
        <p:txBody>
          <a:bodyPr>
            <a:normAutofit/>
          </a:bodyPr>
          <a:lstStyle/>
          <a:p>
            <a:r>
              <a:rPr lang="en-US" sz="2400" dirty="0" smtClean="0"/>
              <a:t>Import the audio into Logic-FULL SPREAD, </a:t>
            </a:r>
            <a:r>
              <a:rPr lang="en-US" sz="2400" dirty="0"/>
              <a:t>MIX1, </a:t>
            </a:r>
            <a:r>
              <a:rPr lang="en-US" sz="2400" dirty="0" smtClean="0"/>
              <a:t>MIX2, MIX3 and MIX4 found in </a:t>
            </a:r>
            <a:r>
              <a:rPr lang="en-GB" sz="2400" dirty="0" smtClean="0"/>
              <a:t>Music\A2 Music </a:t>
            </a:r>
            <a:r>
              <a:rPr lang="en-GB" sz="2400" dirty="0"/>
              <a:t>Technology\0_MIX TASK\Stereo </a:t>
            </a:r>
            <a:endParaRPr lang="en-GB" sz="2400" dirty="0" smtClean="0"/>
          </a:p>
          <a:p>
            <a:r>
              <a:rPr lang="en-US" sz="2400" dirty="0" smtClean="0"/>
              <a:t>Identify the I-Mix, V-Mix, W-Mix and Right Hole mix</a:t>
            </a:r>
          </a:p>
          <a:p>
            <a:r>
              <a:rPr lang="en-US" sz="2400" dirty="0" smtClean="0"/>
              <a:t>Make sure you L and R are working on your headphones</a:t>
            </a:r>
          </a:p>
          <a:p>
            <a:endParaRPr lang="en-US" dirty="0"/>
          </a:p>
        </p:txBody>
      </p:sp>
      <p:sp>
        <p:nvSpPr>
          <p:cNvPr id="4" name="TextBox 3"/>
          <p:cNvSpPr txBox="1"/>
          <p:nvPr/>
        </p:nvSpPr>
        <p:spPr>
          <a:xfrm>
            <a:off x="3923928" y="4653136"/>
            <a:ext cx="6264696" cy="2062103"/>
          </a:xfrm>
          <a:prstGeom prst="rect">
            <a:avLst/>
          </a:prstGeom>
          <a:noFill/>
        </p:spPr>
        <p:txBody>
          <a:bodyPr wrap="square" rtlCol="0">
            <a:spAutoFit/>
          </a:bodyPr>
          <a:lstStyle/>
          <a:p>
            <a:pPr algn="ctr"/>
            <a:r>
              <a:rPr lang="en-GB" sz="3200" dirty="0" smtClean="0">
                <a:solidFill>
                  <a:srgbClr val="FF0000"/>
                </a:solidFill>
              </a:rPr>
              <a:t>Mix 1=W-Mix</a:t>
            </a:r>
          </a:p>
          <a:p>
            <a:pPr algn="ctr"/>
            <a:r>
              <a:rPr lang="en-GB" sz="3200" dirty="0" smtClean="0">
                <a:solidFill>
                  <a:srgbClr val="FF0000"/>
                </a:solidFill>
              </a:rPr>
              <a:t>Mix 2=I-Mix</a:t>
            </a:r>
          </a:p>
          <a:p>
            <a:pPr algn="ctr"/>
            <a:r>
              <a:rPr lang="en-GB" sz="3200" dirty="0" smtClean="0">
                <a:solidFill>
                  <a:srgbClr val="FF0000"/>
                </a:solidFill>
              </a:rPr>
              <a:t>Mix 3=V-Mix</a:t>
            </a:r>
          </a:p>
          <a:p>
            <a:pPr algn="ctr"/>
            <a:r>
              <a:rPr lang="en-GB" sz="3200" dirty="0" smtClean="0">
                <a:solidFill>
                  <a:srgbClr val="FF0000"/>
                </a:solidFill>
              </a:rPr>
              <a:t>Mix 4=Right Hole</a:t>
            </a:r>
            <a:endParaRPr lang="en-GB" sz="3200" dirty="0">
              <a:solidFill>
                <a:srgbClr val="FF0000"/>
              </a:solidFill>
            </a:endParaRPr>
          </a:p>
        </p:txBody>
      </p:sp>
    </p:spTree>
    <p:extLst>
      <p:ext uri="{BB962C8B-B14F-4D97-AF65-F5344CB8AC3E}">
        <p14:creationId xmlns:p14="http://schemas.microsoft.com/office/powerpoint/2010/main" val="9370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in a mix	</a:t>
            </a:r>
            <a:endParaRPr lang="en-US" dirty="0"/>
          </a:p>
        </p:txBody>
      </p:sp>
      <p:sp>
        <p:nvSpPr>
          <p:cNvPr id="3" name="Content Placeholder 2"/>
          <p:cNvSpPr>
            <a:spLocks noGrp="1"/>
          </p:cNvSpPr>
          <p:nvPr>
            <p:ph idx="1"/>
          </p:nvPr>
        </p:nvSpPr>
        <p:spPr>
          <a:xfrm>
            <a:off x="434921" y="1628800"/>
            <a:ext cx="4137079" cy="3640608"/>
          </a:xfrm>
        </p:spPr>
        <p:txBody>
          <a:bodyPr>
            <a:normAutofit/>
          </a:bodyPr>
          <a:lstStyle/>
          <a:p>
            <a:r>
              <a:rPr lang="en-US" dirty="0" smtClean="0"/>
              <a:t>Our aim is to have a coherent depth of field. Think about where all the instruments are placed on stage. Vocals up front, drums further back and guitars on the side etc. The only time we want to move depth of field is when a soloist steps up front and plays. Leaving the soloist languishing at the back ,won</a:t>
            </a:r>
            <a:r>
              <a:rPr lang="en-GB" dirty="0" smtClean="0"/>
              <a:t>’t make an effective mix. We use reverb and volume to exploit depth.</a:t>
            </a:r>
          </a:p>
          <a:p>
            <a:r>
              <a:rPr lang="en-GB" dirty="0" smtClean="0"/>
              <a:t>Remember, sounds panned to the sides will appear closer than those panned in the centre.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556" y="846138"/>
            <a:ext cx="4000500" cy="2181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121" y="3598863"/>
            <a:ext cx="4093369" cy="2221706"/>
          </a:xfrm>
          <a:prstGeom prst="rect">
            <a:avLst/>
          </a:prstGeom>
        </p:spPr>
      </p:pic>
    </p:spTree>
    <p:extLst>
      <p:ext uri="{BB962C8B-B14F-4D97-AF65-F5344CB8AC3E}">
        <p14:creationId xmlns:p14="http://schemas.microsoft.com/office/powerpoint/2010/main" val="3139507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solidFill>
                  <a:srgbClr val="FFC000"/>
                </a:solidFill>
                <a:latin typeface="Reprise Stamp" panose="02000000000000000000" pitchFamily="2" charset="0"/>
              </a:rPr>
              <a:t>Task 2</a:t>
            </a:r>
            <a:endParaRPr lang="en-GB" sz="4800" dirty="0">
              <a:solidFill>
                <a:srgbClr val="FFC000"/>
              </a:solidFill>
              <a:latin typeface="Reprise Stamp" panose="02000000000000000000" pitchFamily="2" charset="0"/>
            </a:endParaRPr>
          </a:p>
        </p:txBody>
      </p:sp>
      <p:sp>
        <p:nvSpPr>
          <p:cNvPr id="3" name="Content Placeholder 2"/>
          <p:cNvSpPr>
            <a:spLocks noGrp="1"/>
          </p:cNvSpPr>
          <p:nvPr>
            <p:ph idx="1"/>
          </p:nvPr>
        </p:nvSpPr>
        <p:spPr/>
        <p:txBody>
          <a:bodyPr>
            <a:normAutofit/>
          </a:bodyPr>
          <a:lstStyle/>
          <a:p>
            <a:pPr marL="0" indent="0">
              <a:buNone/>
            </a:pPr>
            <a:r>
              <a:rPr lang="en-GB" sz="3200" dirty="0" smtClean="0"/>
              <a:t>1. Use the stereo spread worksheet to place the different elements of one of your reference tracks in the stereo field.</a:t>
            </a:r>
          </a:p>
          <a:p>
            <a:pPr marL="0" indent="0">
              <a:buNone/>
            </a:pPr>
            <a:endParaRPr lang="en-GB" sz="3200" dirty="0"/>
          </a:p>
          <a:p>
            <a:pPr marL="0" indent="0">
              <a:buNone/>
            </a:pPr>
            <a:r>
              <a:rPr lang="en-GB" sz="3200" dirty="0" smtClean="0"/>
              <a:t>2. Now, check your stereo spread and depth, arrange your elements similar to your reference mix.</a:t>
            </a:r>
            <a:endParaRPr lang="en-GB" sz="3200" dirty="0"/>
          </a:p>
        </p:txBody>
      </p:sp>
    </p:spTree>
    <p:extLst>
      <p:ext uri="{BB962C8B-B14F-4D97-AF65-F5344CB8AC3E}">
        <p14:creationId xmlns:p14="http://schemas.microsoft.com/office/powerpoint/2010/main" val="1779092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C000"/>
                </a:solidFill>
                <a:latin typeface="Reprise Stamp" panose="02000000000000000000" pitchFamily="2" charset="0"/>
              </a:rPr>
              <a:t>Direction Mixer in Logic</a:t>
            </a:r>
            <a:r>
              <a:rPr lang="en-US" dirty="0" smtClean="0"/>
              <a:t>	</a:t>
            </a:r>
            <a:endParaRPr lang="en-US" dirty="0"/>
          </a:p>
        </p:txBody>
      </p:sp>
      <p:sp>
        <p:nvSpPr>
          <p:cNvPr id="7" name="Content Placeholder 6"/>
          <p:cNvSpPr>
            <a:spLocks noGrp="1"/>
          </p:cNvSpPr>
          <p:nvPr>
            <p:ph idx="1"/>
          </p:nvPr>
        </p:nvSpPr>
        <p:spPr>
          <a:xfrm>
            <a:off x="407799" y="2125266"/>
            <a:ext cx="4613652" cy="3590703"/>
          </a:xfrm>
        </p:spPr>
        <p:txBody>
          <a:bodyPr>
            <a:normAutofit/>
          </a:bodyPr>
          <a:lstStyle/>
          <a:p>
            <a:r>
              <a:rPr lang="en-US" dirty="0" smtClean="0"/>
              <a:t>The </a:t>
            </a:r>
            <a:r>
              <a:rPr lang="en-US" dirty="0" smtClean="0">
                <a:latin typeface="Reprise Stamp" panose="02000000000000000000" pitchFamily="2" charset="0"/>
              </a:rPr>
              <a:t>Direction Mixer </a:t>
            </a:r>
            <a:r>
              <a:rPr lang="en-US" dirty="0" smtClean="0"/>
              <a:t>allows you to truly place a STEREO track in a stereo mix. Your balance pan pot will adjust the level and right levels, therefore panning to the right will make the left content softer, not ideal for a great sounding stereo piano, acoustic guitar or drum kit bus. </a:t>
            </a:r>
          </a:p>
          <a:p>
            <a:r>
              <a:rPr lang="en-US" dirty="0" smtClean="0"/>
              <a:t>Use the Direction knob to place the stereo track in your mix.</a:t>
            </a:r>
          </a:p>
          <a:p>
            <a:r>
              <a:rPr lang="en-US" dirty="0" smtClean="0"/>
              <a:t>Use the the Spread parameter for width. 1.00 is the original width, anything less is narrow and more is wider.</a:t>
            </a:r>
            <a:endParaRPr lang="en-US" dirty="0"/>
          </a:p>
        </p:txBody>
      </p:sp>
      <p:pic>
        <p:nvPicPr>
          <p:cNvPr id="8" name="Picture 7"/>
          <p:cNvPicPr>
            <a:picLocks noChangeAspect="1"/>
          </p:cNvPicPr>
          <p:nvPr/>
        </p:nvPicPr>
        <p:blipFill>
          <a:blip r:embed="rId2"/>
          <a:stretch>
            <a:fillRect/>
          </a:stretch>
        </p:blipFill>
        <p:spPr>
          <a:xfrm>
            <a:off x="5021451" y="1988840"/>
            <a:ext cx="3903962" cy="2546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4716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latin typeface="Reprise Stamp" panose="02000000000000000000" pitchFamily="2" charset="0"/>
              </a:rPr>
              <a:t>Stereo Spread in Logic</a:t>
            </a:r>
            <a:r>
              <a:rPr lang="en-US" dirty="0" smtClean="0"/>
              <a:t>	</a:t>
            </a:r>
            <a:endParaRPr lang="en-US" dirty="0"/>
          </a:p>
        </p:txBody>
      </p:sp>
      <p:sp>
        <p:nvSpPr>
          <p:cNvPr id="7" name="Content Placeholder 6"/>
          <p:cNvSpPr>
            <a:spLocks noGrp="1"/>
          </p:cNvSpPr>
          <p:nvPr>
            <p:ph idx="1"/>
          </p:nvPr>
        </p:nvSpPr>
        <p:spPr>
          <a:xfrm>
            <a:off x="277383" y="1628800"/>
            <a:ext cx="4740265" cy="5040560"/>
          </a:xfrm>
        </p:spPr>
        <p:txBody>
          <a:bodyPr>
            <a:normAutofit/>
          </a:bodyPr>
          <a:lstStyle/>
          <a:p>
            <a:r>
              <a:rPr lang="en-US" dirty="0" smtClean="0">
                <a:latin typeface="Reprise Stamp" panose="02000000000000000000" pitchFamily="2" charset="0"/>
              </a:rPr>
              <a:t>Stereo Spread </a:t>
            </a:r>
            <a:r>
              <a:rPr lang="en-US" dirty="0" smtClean="0"/>
              <a:t>is used mainly as a mastering tool( i.e. on your stereo bus)</a:t>
            </a:r>
          </a:p>
          <a:p>
            <a:r>
              <a:rPr lang="en-US" dirty="0" smtClean="0"/>
              <a:t>It can extend your stereo base and give your mix that final bit of width</a:t>
            </a:r>
          </a:p>
          <a:p>
            <a:r>
              <a:rPr lang="en-US" dirty="0" smtClean="0"/>
              <a:t>It distributes frequency bands from the middle frequency range to the left and right channels</a:t>
            </a:r>
          </a:p>
          <a:p>
            <a:r>
              <a:rPr lang="en-US" dirty="0" smtClean="0"/>
              <a:t>Keep the Lower </a:t>
            </a:r>
            <a:r>
              <a:rPr lang="en-US" dirty="0" err="1" smtClean="0"/>
              <a:t>Int</a:t>
            </a:r>
            <a:r>
              <a:rPr lang="en-US" dirty="0" smtClean="0"/>
              <a:t> value low and avoid setting the Lower </a:t>
            </a:r>
            <a:r>
              <a:rPr lang="en-US" dirty="0" err="1" smtClean="0"/>
              <a:t>Freq</a:t>
            </a:r>
            <a:r>
              <a:rPr lang="en-US" dirty="0" smtClean="0"/>
              <a:t> below 300Hz</a:t>
            </a:r>
          </a:p>
          <a:p>
            <a:r>
              <a:rPr lang="en-US" dirty="0" smtClean="0"/>
              <a:t>Order should remain at 8 bands </a:t>
            </a:r>
          </a:p>
          <a:p>
            <a:r>
              <a:rPr lang="en-US" dirty="0" smtClean="0"/>
              <a:t>BE CAREFUL: it can ruin you mix my making is sound unnatural or shift you stereo image</a:t>
            </a:r>
            <a:endParaRPr lang="en-US" dirty="0"/>
          </a:p>
        </p:txBody>
      </p:sp>
      <p:pic>
        <p:nvPicPr>
          <p:cNvPr id="3" name="Picture 2"/>
          <p:cNvPicPr>
            <a:picLocks noChangeAspect="1"/>
          </p:cNvPicPr>
          <p:nvPr/>
        </p:nvPicPr>
        <p:blipFill>
          <a:blip r:embed="rId2"/>
          <a:stretch>
            <a:fillRect/>
          </a:stretch>
        </p:blipFill>
        <p:spPr>
          <a:xfrm>
            <a:off x="5018359" y="1914104"/>
            <a:ext cx="4064132" cy="1725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78439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and objectives</a:t>
            </a:r>
            <a:endParaRPr lang="en-US" dirty="0"/>
          </a:p>
        </p:txBody>
      </p:sp>
      <p:sp>
        <p:nvSpPr>
          <p:cNvPr id="3" name="Content Placeholder 2"/>
          <p:cNvSpPr>
            <a:spLocks noGrp="1"/>
          </p:cNvSpPr>
          <p:nvPr>
            <p:ph sz="quarter" idx="13"/>
          </p:nvPr>
        </p:nvSpPr>
        <p:spPr>
          <a:xfrm>
            <a:off x="609600" y="1600200"/>
            <a:ext cx="7924800" cy="2188840"/>
          </a:xfrm>
        </p:spPr>
        <p:txBody>
          <a:bodyPr>
            <a:normAutofit/>
          </a:bodyPr>
          <a:lstStyle/>
          <a:p>
            <a:pPr>
              <a:spcBef>
                <a:spcPts val="0"/>
              </a:spcBef>
              <a:spcAft>
                <a:spcPts val="0"/>
              </a:spcAft>
              <a:buClrTx/>
            </a:pPr>
            <a:r>
              <a:rPr lang="en-US" sz="2400" dirty="0" smtClean="0"/>
              <a:t>Identify the differences between mono and stereo recordings</a:t>
            </a:r>
          </a:p>
          <a:p>
            <a:pPr>
              <a:spcBef>
                <a:spcPts val="0"/>
              </a:spcBef>
              <a:spcAft>
                <a:spcPts val="0"/>
              </a:spcAft>
              <a:buClrTx/>
            </a:pPr>
            <a:r>
              <a:rPr lang="en-US" sz="2400" dirty="0" smtClean="0"/>
              <a:t>Explain the difference between mono and stereo</a:t>
            </a:r>
          </a:p>
          <a:p>
            <a:pPr>
              <a:spcBef>
                <a:spcPts val="0"/>
              </a:spcBef>
              <a:spcAft>
                <a:spcPts val="0"/>
              </a:spcAft>
              <a:buClrTx/>
            </a:pPr>
            <a:r>
              <a:rPr lang="en-US" sz="2400" dirty="0" smtClean="0"/>
              <a:t>Evaluate unfamiliar commercial recordings by making judgments on production techniques used in a specific era </a:t>
            </a:r>
            <a:endParaRPr lang="en-US" sz="2400" dirty="0"/>
          </a:p>
        </p:txBody>
      </p:sp>
      <p:sp>
        <p:nvSpPr>
          <p:cNvPr id="4" name="TextBox 3"/>
          <p:cNvSpPr txBox="1"/>
          <p:nvPr/>
        </p:nvSpPr>
        <p:spPr>
          <a:xfrm>
            <a:off x="596280" y="4365104"/>
            <a:ext cx="4464496" cy="923330"/>
          </a:xfrm>
          <a:prstGeom prst="rect">
            <a:avLst/>
          </a:prstGeom>
          <a:noFill/>
        </p:spPr>
        <p:txBody>
          <a:bodyPr wrap="square" rtlCol="0">
            <a:spAutoFit/>
          </a:bodyPr>
          <a:lstStyle/>
          <a:p>
            <a:r>
              <a:rPr lang="en-US" dirty="0" smtClean="0">
                <a:solidFill>
                  <a:srgbClr val="FF0000"/>
                </a:solidFill>
              </a:rPr>
              <a:t>The SSS</a:t>
            </a:r>
          </a:p>
          <a:p>
            <a:r>
              <a:rPr lang="en-US" dirty="0" smtClean="0">
                <a:solidFill>
                  <a:srgbClr val="FF0000"/>
                </a:solidFill>
              </a:rPr>
              <a:t>-participate in all classroom discussion</a:t>
            </a:r>
          </a:p>
          <a:p>
            <a:r>
              <a:rPr lang="en-US" dirty="0" smtClean="0">
                <a:solidFill>
                  <a:srgbClr val="FF0000"/>
                </a:solidFill>
              </a:rPr>
              <a:t>-justify all answers and write them down </a:t>
            </a:r>
            <a:endParaRPr lang="en-US" dirty="0">
              <a:solidFill>
                <a:srgbClr val="FF0000"/>
              </a:solidFill>
            </a:endParaRPr>
          </a:p>
        </p:txBody>
      </p:sp>
    </p:spTree>
    <p:extLst>
      <p:ext uri="{BB962C8B-B14F-4D97-AF65-F5344CB8AC3E}">
        <p14:creationId xmlns:p14="http://schemas.microsoft.com/office/powerpoint/2010/main" val="2650773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402560" cy="1143000"/>
          </a:xfrm>
        </p:spPr>
        <p:txBody>
          <a:bodyPr/>
          <a:lstStyle/>
          <a:p>
            <a:r>
              <a:rPr lang="en-US" dirty="0"/>
              <a:t>Direct to tape </a:t>
            </a:r>
            <a:r>
              <a:rPr lang="en-US" sz="3600" b="1" dirty="0">
                <a:solidFill>
                  <a:srgbClr val="FF0000"/>
                </a:solidFill>
              </a:rPr>
              <a:t>mono</a:t>
            </a:r>
            <a:r>
              <a:rPr lang="en-US" dirty="0"/>
              <a:t> recording(1930-1963)</a:t>
            </a:r>
          </a:p>
        </p:txBody>
      </p:sp>
      <p:sp>
        <p:nvSpPr>
          <p:cNvPr id="7" name="Content Placeholder 6"/>
          <p:cNvSpPr>
            <a:spLocks noGrp="1"/>
          </p:cNvSpPr>
          <p:nvPr>
            <p:ph sz="quarter" idx="13"/>
          </p:nvPr>
        </p:nvSpPr>
        <p:spPr>
          <a:xfrm>
            <a:off x="470306" y="1662663"/>
            <a:ext cx="3026296" cy="158417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rgbClr val="FFC000"/>
                </a:solidFill>
              </a:rPr>
              <a:t>Monophonic (or Monaural) </a:t>
            </a:r>
            <a:r>
              <a:rPr lang="en-US" dirty="0" smtClean="0"/>
              <a:t>is a single channel of audio. All playback systems and more importantly radio were monophonic in this era.</a:t>
            </a:r>
            <a:endParaRPr lang="en-US" dirty="0"/>
          </a:p>
        </p:txBody>
      </p:sp>
      <p:sp>
        <p:nvSpPr>
          <p:cNvPr id="8" name="Content Placeholder 6"/>
          <p:cNvSpPr txBox="1">
            <a:spLocks/>
          </p:cNvSpPr>
          <p:nvPr/>
        </p:nvSpPr>
        <p:spPr>
          <a:xfrm>
            <a:off x="4149350" y="4077072"/>
            <a:ext cx="3488027" cy="16834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0"/>
              </a:spcAft>
              <a:buClrTx/>
              <a:buFontTx/>
              <a:buNone/>
            </a:pPr>
            <a:r>
              <a:rPr lang="en-US" dirty="0" smtClean="0">
                <a:solidFill>
                  <a:srgbClr val="FFC000"/>
                </a:solidFill>
              </a:rPr>
              <a:t>Stereo(stereophonic or binaural) </a:t>
            </a:r>
            <a:r>
              <a:rPr lang="en-US" dirty="0" smtClean="0"/>
              <a:t>is two channels of audio( Left and Right). All analogue tape machines were capable of stereo, however, the music was released on vinyl in mono. Producer used 1 track for the vocals and the other for all other instruments.</a:t>
            </a:r>
          </a:p>
          <a:p>
            <a:pPr marL="0" indent="0">
              <a:spcBef>
                <a:spcPts val="0"/>
              </a:spcBef>
              <a:spcAft>
                <a:spcPts val="0"/>
              </a:spcAft>
              <a:buClrTx/>
              <a:buFontTx/>
              <a:buNone/>
            </a:pPr>
            <a:endParaRPr lang="en-US" dirty="0"/>
          </a:p>
        </p:txBody>
      </p:sp>
      <p:pic>
        <p:nvPicPr>
          <p:cNvPr id="9" name="Picture 8"/>
          <p:cNvPicPr>
            <a:picLocks noChangeAspect="1"/>
          </p:cNvPicPr>
          <p:nvPr/>
        </p:nvPicPr>
        <p:blipFill>
          <a:blip r:embed="rId3"/>
          <a:stretch>
            <a:fillRect/>
          </a:stretch>
        </p:blipFill>
        <p:spPr>
          <a:xfrm>
            <a:off x="310730" y="3212976"/>
            <a:ext cx="3345449" cy="2547512"/>
          </a:xfrm>
          <a:prstGeom prst="rect">
            <a:avLst/>
          </a:prstGeom>
        </p:spPr>
      </p:pic>
      <p:sp>
        <p:nvSpPr>
          <p:cNvPr id="10" name="TextBox 9"/>
          <p:cNvSpPr txBox="1"/>
          <p:nvPr/>
        </p:nvSpPr>
        <p:spPr>
          <a:xfrm>
            <a:off x="310730" y="6021288"/>
            <a:ext cx="8725766" cy="707886"/>
          </a:xfrm>
          <a:prstGeom prst="rect">
            <a:avLst/>
          </a:prstGeom>
          <a:noFill/>
        </p:spPr>
        <p:txBody>
          <a:bodyPr wrap="square" rtlCol="0">
            <a:spAutoFit/>
          </a:bodyPr>
          <a:lstStyle/>
          <a:p>
            <a:r>
              <a:rPr lang="en-US" sz="2000" dirty="0" smtClean="0">
                <a:solidFill>
                  <a:srgbClr val="FF0000"/>
                </a:solidFill>
              </a:rPr>
              <a:t>NB: Mono sound can be played out of many speakers but it is just reproducing a copy of the same signal. </a:t>
            </a:r>
            <a:endParaRPr lang="en-US" sz="2000" dirty="0">
              <a:solidFill>
                <a:srgbClr val="FF0000"/>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853" y="1662663"/>
            <a:ext cx="2306960" cy="1257842"/>
          </a:xfrm>
          <a:prstGeom prst="rect">
            <a:avLst/>
          </a:prstGeom>
        </p:spPr>
      </p:pic>
      <p:sp>
        <p:nvSpPr>
          <p:cNvPr id="12" name="TextBox 11"/>
          <p:cNvSpPr txBox="1"/>
          <p:nvPr/>
        </p:nvSpPr>
        <p:spPr>
          <a:xfrm>
            <a:off x="6012160" y="2924944"/>
            <a:ext cx="2808312" cy="923330"/>
          </a:xfrm>
          <a:prstGeom prst="rect">
            <a:avLst/>
          </a:prstGeom>
          <a:noFill/>
        </p:spPr>
        <p:txBody>
          <a:bodyPr wrap="square" rtlCol="0">
            <a:spAutoFit/>
          </a:bodyPr>
          <a:lstStyle/>
          <a:p>
            <a:r>
              <a:rPr lang="en-US" dirty="0" smtClean="0"/>
              <a:t>Panoramic Potentiometer( </a:t>
            </a:r>
            <a:r>
              <a:rPr lang="en-US" dirty="0" smtClean="0">
                <a:solidFill>
                  <a:srgbClr val="FFC000"/>
                </a:solidFill>
              </a:rPr>
              <a:t>Pan </a:t>
            </a:r>
            <a:r>
              <a:rPr lang="en-US" dirty="0" smtClean="0"/>
              <a:t>pot) is used to place the audio signal in the stereo field </a:t>
            </a:r>
            <a:endParaRPr lang="en-US" dirty="0"/>
          </a:p>
        </p:txBody>
      </p:sp>
      <p:sp>
        <p:nvSpPr>
          <p:cNvPr id="14" name="TextBox 13"/>
          <p:cNvSpPr txBox="1"/>
          <p:nvPr/>
        </p:nvSpPr>
        <p:spPr>
          <a:xfrm>
            <a:off x="6150883" y="319093"/>
            <a:ext cx="1656184" cy="1015663"/>
          </a:xfrm>
          <a:prstGeom prst="rect">
            <a:avLst/>
          </a:prstGeom>
          <a:noFill/>
        </p:spPr>
        <p:txBody>
          <a:bodyPr wrap="square" rtlCol="0">
            <a:spAutoFit/>
          </a:bodyPr>
          <a:lstStyle/>
          <a:p>
            <a:pPr algn="ctr"/>
            <a:r>
              <a:rPr lang="en-US" sz="2000" b="1" dirty="0" smtClean="0">
                <a:solidFill>
                  <a:srgbClr val="FF0000"/>
                </a:solidFill>
              </a:rPr>
              <a:t>Key Info</a:t>
            </a:r>
          </a:p>
          <a:p>
            <a:pPr algn="ctr"/>
            <a:r>
              <a:rPr lang="en-US" sz="2000" b="1" dirty="0" smtClean="0">
                <a:solidFill>
                  <a:srgbClr val="FF0000"/>
                </a:solidFill>
              </a:rPr>
              <a:t>YOU NEED TO KNOW THIS</a:t>
            </a:r>
            <a:endParaRPr lang="en-US" sz="2000" b="1" dirty="0">
              <a:solidFill>
                <a:srgbClr val="FF0000"/>
              </a:solidFill>
            </a:endParaRPr>
          </a:p>
        </p:txBody>
      </p:sp>
    </p:spTree>
    <p:extLst>
      <p:ext uri="{BB962C8B-B14F-4D97-AF65-F5344CB8AC3E}">
        <p14:creationId xmlns:p14="http://schemas.microsoft.com/office/powerpoint/2010/main" val="392902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1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834608" cy="1143000"/>
          </a:xfrm>
        </p:spPr>
        <p:txBody>
          <a:bodyPr/>
          <a:lstStyle/>
          <a:p>
            <a:r>
              <a:rPr lang="en-US" dirty="0"/>
              <a:t>Direct to tape </a:t>
            </a:r>
            <a:r>
              <a:rPr lang="en-US" sz="3600" b="1" dirty="0">
                <a:solidFill>
                  <a:srgbClr val="FF0000"/>
                </a:solidFill>
              </a:rPr>
              <a:t>mono</a:t>
            </a:r>
            <a:r>
              <a:rPr lang="en-US" dirty="0"/>
              <a:t> recording(1930-1963)</a:t>
            </a:r>
          </a:p>
        </p:txBody>
      </p:sp>
      <p:sp>
        <p:nvSpPr>
          <p:cNvPr id="7" name="Content Placeholder 6"/>
          <p:cNvSpPr>
            <a:spLocks noGrp="1"/>
          </p:cNvSpPr>
          <p:nvPr>
            <p:ph sz="quarter" idx="13"/>
          </p:nvPr>
        </p:nvSpPr>
        <p:spPr>
          <a:xfrm>
            <a:off x="578244" y="1523219"/>
            <a:ext cx="5256584" cy="3024336"/>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dirty="0" smtClean="0">
                <a:solidFill>
                  <a:srgbClr val="FFC000"/>
                </a:solidFill>
              </a:rPr>
              <a:t>Binaural sound </a:t>
            </a:r>
            <a:r>
              <a:rPr lang="en-US" dirty="0" smtClean="0"/>
              <a:t>was invented by Alan </a:t>
            </a:r>
            <a:r>
              <a:rPr lang="en-US" dirty="0" err="1" smtClean="0"/>
              <a:t>Blumliem</a:t>
            </a:r>
            <a:r>
              <a:rPr lang="en-US" dirty="0" smtClean="0"/>
              <a:t> in 1931. He worked for EMI and was a prolific inventor and engineer. He created a system whereby a single stylus(needle) can read 2 channels of audio( </a:t>
            </a:r>
            <a:r>
              <a:rPr lang="en-US" dirty="0" smtClean="0">
                <a:hlinkClick r:id="rId3"/>
              </a:rPr>
              <a:t>this was achieved by complex cutting of the grooves</a:t>
            </a:r>
            <a:r>
              <a:rPr lang="en-US" dirty="0" smtClean="0"/>
              <a: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1934 </a:t>
            </a:r>
            <a:r>
              <a:rPr lang="en-US" dirty="0" err="1" smtClean="0"/>
              <a:t>Blumlien</a:t>
            </a:r>
            <a:r>
              <a:rPr lang="en-US" dirty="0" smtClean="0"/>
              <a:t> used stereo techniques to record Mozart’s Jupiter Symphony conducted by Sir Thomas Beecham at Abbey Road studio and in 1935 created a test movie to display the capabilities of stereo.</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545" y="1232560"/>
            <a:ext cx="1440160" cy="2073830"/>
          </a:xfrm>
          <a:prstGeom prst="rect">
            <a:avLst/>
          </a:prstGeom>
        </p:spPr>
      </p:pic>
      <p:sp>
        <p:nvSpPr>
          <p:cNvPr id="13" name="TextBox 12"/>
          <p:cNvSpPr txBox="1"/>
          <p:nvPr/>
        </p:nvSpPr>
        <p:spPr>
          <a:xfrm>
            <a:off x="6948264" y="399656"/>
            <a:ext cx="1656184" cy="707886"/>
          </a:xfrm>
          <a:prstGeom prst="rect">
            <a:avLst/>
          </a:prstGeom>
          <a:noFill/>
        </p:spPr>
        <p:txBody>
          <a:bodyPr wrap="square" rtlCol="0">
            <a:spAutoFit/>
          </a:bodyPr>
          <a:lstStyle/>
          <a:p>
            <a:pPr algn="ctr"/>
            <a:r>
              <a:rPr lang="en-US" sz="2000" b="1" dirty="0" smtClean="0">
                <a:solidFill>
                  <a:srgbClr val="FF0000"/>
                </a:solidFill>
              </a:rPr>
              <a:t>Contextual</a:t>
            </a:r>
          </a:p>
          <a:p>
            <a:pPr algn="ctr"/>
            <a:r>
              <a:rPr lang="en-US" sz="2000" b="1" dirty="0" smtClean="0">
                <a:solidFill>
                  <a:srgbClr val="FF0000"/>
                </a:solidFill>
              </a:rPr>
              <a:t>Info</a:t>
            </a:r>
            <a:endParaRPr lang="en-US" sz="2000" b="1" dirty="0">
              <a:solidFill>
                <a:srgbClr val="FF0000"/>
              </a:solidFill>
            </a:endParaRPr>
          </a:p>
        </p:txBody>
      </p:sp>
      <p:sp>
        <p:nvSpPr>
          <p:cNvPr id="4" name="TextBox 3"/>
          <p:cNvSpPr txBox="1"/>
          <p:nvPr/>
        </p:nvSpPr>
        <p:spPr>
          <a:xfrm>
            <a:off x="466392" y="4866818"/>
            <a:ext cx="3600400" cy="646331"/>
          </a:xfrm>
          <a:prstGeom prst="rect">
            <a:avLst/>
          </a:prstGeom>
          <a:noFill/>
        </p:spPr>
        <p:txBody>
          <a:bodyPr wrap="square" rtlCol="0">
            <a:spAutoFit/>
          </a:bodyPr>
          <a:lstStyle/>
          <a:p>
            <a:r>
              <a:rPr lang="en-GB" dirty="0" smtClean="0"/>
              <a:t>1940 Disney’s </a:t>
            </a:r>
            <a:r>
              <a:rPr lang="en-GB" i="1" dirty="0" err="1" smtClean="0"/>
              <a:t>Fantansia</a:t>
            </a:r>
            <a:r>
              <a:rPr lang="en-GB" dirty="0" smtClean="0"/>
              <a:t> was the first movie to use </a:t>
            </a:r>
            <a:r>
              <a:rPr lang="en-GB" i="1" dirty="0" err="1" smtClean="0"/>
              <a:t>Fantasound</a:t>
            </a:r>
            <a:r>
              <a:rPr lang="en-GB" dirty="0" smtClean="0"/>
              <a:t>( i.e. stereo) </a:t>
            </a:r>
            <a:endParaRPr lang="en-GB"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7634" y="4221088"/>
            <a:ext cx="1085867" cy="16288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0212" y="3645024"/>
            <a:ext cx="2827277" cy="1544960"/>
          </a:xfrm>
          <a:prstGeom prst="rect">
            <a:avLst/>
          </a:prstGeom>
        </p:spPr>
      </p:pic>
    </p:spTree>
    <p:extLst>
      <p:ext uri="{BB962C8B-B14F-4D97-AF65-F5344CB8AC3E}">
        <p14:creationId xmlns:p14="http://schemas.microsoft.com/office/powerpoint/2010/main" val="2701381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8573"/>
            <a:ext cx="7924800" cy="634082"/>
          </a:xfrm>
        </p:spPr>
        <p:txBody>
          <a:bodyPr/>
          <a:lstStyle/>
          <a:p>
            <a:r>
              <a:rPr lang="en-US" smtClean="0"/>
              <a:t>TASK: LISTENING</a:t>
            </a:r>
            <a:endParaRPr lang="en-US" dirty="0"/>
          </a:p>
        </p:txBody>
      </p:sp>
      <p:sp>
        <p:nvSpPr>
          <p:cNvPr id="3" name="Content Placeholder 2"/>
          <p:cNvSpPr>
            <a:spLocks noGrp="1"/>
          </p:cNvSpPr>
          <p:nvPr>
            <p:ph sz="quarter" idx="13"/>
          </p:nvPr>
        </p:nvSpPr>
        <p:spPr>
          <a:xfrm>
            <a:off x="395536" y="1222101"/>
            <a:ext cx="6246898" cy="41148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LISTEN to the 2 versions of </a:t>
            </a:r>
            <a:r>
              <a:rPr lang="en-US" sz="2400" i="1" dirty="0" smtClean="0"/>
              <a:t>Stomping at the Savoy</a:t>
            </a:r>
            <a:r>
              <a:rPr lang="en-US" sz="2400" dirty="0" smtClean="0"/>
              <a:t> made famous by Benny Goodman’s Band. </a:t>
            </a:r>
            <a:r>
              <a:rPr lang="en-US" sz="2400" dirty="0" smtClean="0">
                <a:solidFill>
                  <a:srgbClr val="FFC000"/>
                </a:solidFill>
              </a:rPr>
              <a:t>Jot down a few points and discuss at your tables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i="1" dirty="0"/>
          </a:p>
          <a:p>
            <a:pPr marR="0" lvl="0" defTabSz="914400" eaLnBrk="1" fontAlgn="auto" latinLnBrk="0" hangingPunct="1">
              <a:lnSpc>
                <a:spcPct val="100000"/>
              </a:lnSpc>
              <a:spcBef>
                <a:spcPts val="0"/>
              </a:spcBef>
              <a:spcAft>
                <a:spcPts val="0"/>
              </a:spcAft>
              <a:buClrTx/>
              <a:buSzTx/>
              <a:buFontTx/>
              <a:buAutoNum type="arabicPeriod"/>
              <a:tabLst/>
              <a:defRPr/>
            </a:pPr>
            <a:r>
              <a:rPr lang="en-US" sz="2400" i="1" dirty="0" smtClean="0"/>
              <a:t>Which one was recorded in 1936? Give one reason for your answer.</a:t>
            </a:r>
          </a:p>
          <a:p>
            <a:pPr marR="0" lvl="0" defTabSz="914400" eaLnBrk="1" fontAlgn="auto" latinLnBrk="0" hangingPunct="1">
              <a:lnSpc>
                <a:spcPct val="100000"/>
              </a:lnSpc>
              <a:spcBef>
                <a:spcPts val="0"/>
              </a:spcBef>
              <a:spcAft>
                <a:spcPts val="0"/>
              </a:spcAft>
              <a:buClrTx/>
              <a:buSzTx/>
              <a:buFontTx/>
              <a:buAutoNum type="arabicPeriod"/>
              <a:tabLst/>
              <a:defRPr/>
            </a:pPr>
            <a:r>
              <a:rPr lang="en-US" sz="2400" i="1" dirty="0" smtClean="0"/>
              <a:t>Which one made use of the stereo field(if any)? Explain how the stereo field was used.</a:t>
            </a:r>
          </a:p>
          <a:p>
            <a:pPr marR="0" lvl="0" defTabSz="914400" eaLnBrk="1" fontAlgn="auto" latinLnBrk="0" hangingPunct="1">
              <a:lnSpc>
                <a:spcPct val="100000"/>
              </a:lnSpc>
              <a:spcBef>
                <a:spcPts val="0"/>
              </a:spcBef>
              <a:spcAft>
                <a:spcPts val="0"/>
              </a:spcAft>
              <a:buClrTx/>
              <a:buSzTx/>
              <a:buFontTx/>
              <a:buAutoNum type="arabicPeriod"/>
              <a:tabLst/>
              <a:defRPr/>
            </a:pPr>
            <a:r>
              <a:rPr lang="en-US" sz="2400" i="1" dirty="0" smtClean="0"/>
              <a:t>In your view, how has stereo changed the way music is produced</a:t>
            </a:r>
          </a:p>
          <a:p>
            <a:pPr marR="0" lvl="0" defTabSz="914400" eaLnBrk="1" fontAlgn="auto" latinLnBrk="0" hangingPunct="1">
              <a:lnSpc>
                <a:spcPct val="100000"/>
              </a:lnSpc>
              <a:spcBef>
                <a:spcPts val="0"/>
              </a:spcBef>
              <a:spcAft>
                <a:spcPts val="0"/>
              </a:spcAft>
              <a:buClrTx/>
              <a:buSzTx/>
              <a:buFontTx/>
              <a:buAutoNum type="arabicPeriod"/>
              <a:tabLst/>
              <a:defRPr/>
            </a:pPr>
            <a:endParaRPr lang="en-US" i="1" dirty="0" smtClean="0"/>
          </a:p>
          <a:p>
            <a:pPr marR="0" lvl="0" defTabSz="914400" eaLnBrk="1" fontAlgn="auto" latinLnBrk="0" hangingPunct="1">
              <a:lnSpc>
                <a:spcPct val="100000"/>
              </a:lnSpc>
              <a:spcBef>
                <a:spcPts val="0"/>
              </a:spcBef>
              <a:spcAft>
                <a:spcPts val="0"/>
              </a:spcAft>
              <a:buClrTx/>
              <a:buSzTx/>
              <a:buFontTx/>
              <a:buAutoNum type="arabicPeriod"/>
              <a:tabLst/>
              <a:defRPr/>
            </a:pPr>
            <a:endParaRPr lang="en-US" i="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30466" y="9127"/>
            <a:ext cx="2213534" cy="1480854"/>
          </a:xfrm>
          <a:prstGeom prst="rect">
            <a:avLst/>
          </a:prstGeom>
          <a:ln>
            <a:noFill/>
          </a:ln>
          <a:effectLst>
            <a:softEdge rad="112500"/>
          </a:effectLst>
        </p:spPr>
      </p:pic>
    </p:spTree>
    <p:extLst>
      <p:ext uri="{BB962C8B-B14F-4D97-AF65-F5344CB8AC3E}">
        <p14:creationId xmlns:p14="http://schemas.microsoft.com/office/powerpoint/2010/main" val="279419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TASK: ANALYSIS</a:t>
            </a:r>
            <a:endParaRPr lang="en-GB" dirty="0"/>
          </a:p>
        </p:txBody>
      </p:sp>
      <p:sp>
        <p:nvSpPr>
          <p:cNvPr id="8" name="Content Placeholder 7"/>
          <p:cNvSpPr>
            <a:spLocks noGrp="1"/>
          </p:cNvSpPr>
          <p:nvPr>
            <p:ph sz="quarter" idx="13"/>
          </p:nvPr>
        </p:nvSpPr>
        <p:spPr>
          <a:xfrm>
            <a:off x="609600" y="1600200"/>
            <a:ext cx="7924800" cy="3196952"/>
          </a:xfrm>
        </p:spPr>
        <p:txBody>
          <a:bodyPr>
            <a:normAutofit fontScale="92500" lnSpcReduction="20000"/>
          </a:bodyPr>
          <a:lstStyle/>
          <a:p>
            <a:pPr marL="0" indent="0">
              <a:buNone/>
            </a:pPr>
            <a:r>
              <a:rPr lang="en-GB" sz="2800" dirty="0" smtClean="0"/>
              <a:t>Listen to Track 1 and 2 </a:t>
            </a:r>
            <a:r>
              <a:rPr lang="en-GB" sz="2000" dirty="0" smtClean="0"/>
              <a:t>in (</a:t>
            </a:r>
            <a:r>
              <a:rPr lang="en-GB" sz="2000" dirty="0" smtClean="0">
                <a:solidFill>
                  <a:srgbClr val="FFC000"/>
                </a:solidFill>
              </a:rPr>
              <a:t>Music&gt;AS Music </a:t>
            </a:r>
            <a:r>
              <a:rPr lang="en-GB" sz="2000" dirty="0" err="1" smtClean="0">
                <a:solidFill>
                  <a:srgbClr val="FFC000"/>
                </a:solidFill>
              </a:rPr>
              <a:t>Technlogy</a:t>
            </a:r>
            <a:r>
              <a:rPr lang="en-GB" sz="2000" dirty="0" smtClean="0">
                <a:solidFill>
                  <a:srgbClr val="FFC000"/>
                </a:solidFill>
              </a:rPr>
              <a:t>&gt;Resources&gt;Component 3</a:t>
            </a:r>
            <a:r>
              <a:rPr lang="en-GB" sz="2000" dirty="0" smtClean="0"/>
              <a:t>). Use the stereo worksheet:</a:t>
            </a:r>
          </a:p>
          <a:p>
            <a:pPr>
              <a:buAutoNum type="arabicPeriod"/>
            </a:pPr>
            <a:r>
              <a:rPr lang="en-GB" sz="2000" dirty="0" smtClean="0"/>
              <a:t>Identify the instruments being played. </a:t>
            </a:r>
          </a:p>
          <a:p>
            <a:pPr>
              <a:buAutoNum type="arabicPeriod"/>
            </a:pPr>
            <a:r>
              <a:rPr lang="en-GB" sz="2000" dirty="0" smtClean="0"/>
              <a:t>Draw their position in the stereo field</a:t>
            </a:r>
          </a:p>
          <a:p>
            <a:pPr marL="0" indent="0">
              <a:buNone/>
            </a:pPr>
            <a:endParaRPr lang="en-GB" dirty="0" smtClean="0"/>
          </a:p>
          <a:p>
            <a:pPr marL="0" indent="0">
              <a:buNone/>
            </a:pPr>
            <a:r>
              <a:rPr lang="en-GB" dirty="0"/>
              <a:t> Discuss the use of the stereo field.</a:t>
            </a:r>
          </a:p>
          <a:p>
            <a:pPr marL="0" indent="0">
              <a:buNone/>
            </a:pPr>
            <a:r>
              <a:rPr lang="en-GB" i="1" dirty="0"/>
              <a:t>Which version was the original? </a:t>
            </a:r>
          </a:p>
          <a:p>
            <a:pPr marL="0" indent="0">
              <a:buNone/>
            </a:pPr>
            <a:r>
              <a:rPr lang="en-GB" i="1" dirty="0"/>
              <a:t>When was the original track recorded?</a:t>
            </a:r>
          </a:p>
          <a:p>
            <a:pPr marL="0" indent="0">
              <a:buNone/>
            </a:pPr>
            <a:r>
              <a:rPr lang="en-GB" i="1" dirty="0"/>
              <a:t>Was it 2 different recordings of the same song?</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1029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10521" t="30050" r="19760" b="18500"/>
          <a:stretch/>
        </p:blipFill>
        <p:spPr>
          <a:xfrm>
            <a:off x="251519" y="367206"/>
            <a:ext cx="8538091" cy="5040560"/>
          </a:xfrm>
          <a:prstGeom prst="rect">
            <a:avLst/>
          </a:prstGeom>
        </p:spPr>
      </p:pic>
      <p:pic>
        <p:nvPicPr>
          <p:cNvPr id="21" name="Picture 20"/>
          <p:cNvPicPr>
            <a:picLocks noChangeAspect="1"/>
          </p:cNvPicPr>
          <p:nvPr/>
        </p:nvPicPr>
        <p:blipFill rotWithShape="1">
          <a:blip r:embed="rId4"/>
          <a:srcRect l="8840" t="24801" r="8000" b="16401"/>
          <a:stretch/>
        </p:blipFill>
        <p:spPr>
          <a:xfrm>
            <a:off x="251519" y="319388"/>
            <a:ext cx="8538091" cy="5341860"/>
          </a:xfrm>
          <a:prstGeom prst="rect">
            <a:avLst/>
          </a:prstGeom>
        </p:spPr>
      </p:pic>
    </p:spTree>
    <p:extLst>
      <p:ext uri="{BB962C8B-B14F-4D97-AF65-F5344CB8AC3E}">
        <p14:creationId xmlns:p14="http://schemas.microsoft.com/office/powerpoint/2010/main" val="59322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and objectives	</a:t>
            </a:r>
            <a:endParaRPr lang="en-GB" dirty="0"/>
          </a:p>
        </p:txBody>
      </p:sp>
      <p:sp>
        <p:nvSpPr>
          <p:cNvPr id="3" name="Content Placeholder 2"/>
          <p:cNvSpPr>
            <a:spLocks noGrp="1"/>
          </p:cNvSpPr>
          <p:nvPr>
            <p:ph sz="quarter" idx="13"/>
          </p:nvPr>
        </p:nvSpPr>
        <p:spPr/>
        <p:txBody>
          <a:bodyPr/>
          <a:lstStyle/>
          <a:p>
            <a:r>
              <a:rPr lang="en-GB" dirty="0" smtClean="0"/>
              <a:t>To be able to use the stereo field effectively</a:t>
            </a:r>
          </a:p>
          <a:p>
            <a:r>
              <a:rPr lang="en-GB" dirty="0" smtClean="0"/>
              <a:t>To understand the concept of stereo</a:t>
            </a:r>
          </a:p>
          <a:p>
            <a:r>
              <a:rPr lang="en-GB" dirty="0" smtClean="0"/>
              <a:t>To add depth to a mix</a:t>
            </a:r>
          </a:p>
          <a:p>
            <a:r>
              <a:rPr lang="en-GB" dirty="0" smtClean="0"/>
              <a:t>To improve your C1 mix </a:t>
            </a:r>
            <a:endParaRPr lang="en-GB" dirty="0"/>
          </a:p>
        </p:txBody>
      </p:sp>
      <p:pic>
        <p:nvPicPr>
          <p:cNvPr id="4" name="Picture 3"/>
          <p:cNvPicPr/>
          <p:nvPr/>
        </p:nvPicPr>
        <p:blipFill rotWithShape="1">
          <a:blip r:embed="rId2"/>
          <a:srcRect l="29104" t="59826" r="29292" b="8482"/>
          <a:stretch/>
        </p:blipFill>
        <p:spPr bwMode="auto">
          <a:xfrm>
            <a:off x="4210050" y="3246150"/>
            <a:ext cx="4324350" cy="2635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6610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4744"/>
            <a:ext cx="7924800" cy="1143000"/>
          </a:xfrm>
        </p:spPr>
        <p:txBody>
          <a:bodyPr/>
          <a:lstStyle/>
          <a:p>
            <a:r>
              <a:rPr lang="en-US" dirty="0" smtClean="0">
                <a:solidFill>
                  <a:srgbClr val="FFC000"/>
                </a:solidFill>
                <a:latin typeface="Reprise Stamp" panose="02000000000000000000" pitchFamily="2" charset="0"/>
              </a:rPr>
              <a:t>Stereo Image</a:t>
            </a:r>
            <a:r>
              <a:rPr lang="en-US" dirty="0" smtClean="0"/>
              <a:t>-The “magical”, imaginary space between the Left and Right Speaker</a:t>
            </a:r>
            <a:endParaRPr lang="en-US" dirty="0"/>
          </a:p>
        </p:txBody>
      </p:sp>
      <p:sp>
        <p:nvSpPr>
          <p:cNvPr id="3" name="Content Placeholder 2"/>
          <p:cNvSpPr>
            <a:spLocks noGrp="1"/>
          </p:cNvSpPr>
          <p:nvPr>
            <p:ph idx="1"/>
          </p:nvPr>
        </p:nvSpPr>
        <p:spPr>
          <a:xfrm>
            <a:off x="609600" y="2780928"/>
            <a:ext cx="7924800" cy="4525963"/>
          </a:xfrm>
        </p:spPr>
        <p:txBody>
          <a:bodyPr/>
          <a:lstStyle/>
          <a:p>
            <a:pPr marL="385763" indent="-385763">
              <a:buFont typeface="+mj-lt"/>
              <a:buAutoNum type="arabicPeriod"/>
            </a:pPr>
            <a:r>
              <a:rPr lang="en-US" b="1" dirty="0" err="1" smtClean="0">
                <a:solidFill>
                  <a:srgbClr val="FFC000"/>
                </a:solidFill>
                <a:latin typeface="Reprise Stamp" panose="02000000000000000000" pitchFamily="2" charset="0"/>
              </a:rPr>
              <a:t>Localisation</a:t>
            </a:r>
            <a:r>
              <a:rPr lang="en-US" dirty="0" smtClean="0"/>
              <a:t>-concerned with where the sound appears to come from on the left-right axis.</a:t>
            </a:r>
          </a:p>
          <a:p>
            <a:pPr marL="385763" indent="-385763">
              <a:buFont typeface="+mj-lt"/>
              <a:buAutoNum type="arabicPeriod"/>
            </a:pPr>
            <a:r>
              <a:rPr lang="en-US" b="1" dirty="0" smtClean="0">
                <a:solidFill>
                  <a:srgbClr val="FFC000"/>
                </a:solidFill>
                <a:latin typeface="Reprise Stamp" panose="02000000000000000000" pitchFamily="2" charset="0"/>
              </a:rPr>
              <a:t>Stereo width</a:t>
            </a:r>
            <a:r>
              <a:rPr lang="en-US" dirty="0" smtClean="0"/>
              <a:t>-how much of the stereo image the sound occupies. A piano can be wider in image than a vocal.</a:t>
            </a:r>
          </a:p>
          <a:p>
            <a:pPr marL="385763" indent="-385763">
              <a:buFont typeface="+mj-lt"/>
              <a:buAutoNum type="arabicPeriod"/>
            </a:pPr>
            <a:r>
              <a:rPr lang="en-US" b="1" dirty="0" smtClean="0">
                <a:solidFill>
                  <a:srgbClr val="FFC000"/>
                </a:solidFill>
                <a:latin typeface="Reprise Stamp" panose="02000000000000000000" pitchFamily="2" charset="0"/>
              </a:rPr>
              <a:t>Stereo focus</a:t>
            </a:r>
            <a:r>
              <a:rPr lang="en-US" dirty="0" smtClean="0"/>
              <a:t>-how focused the sound is. A sound can come from a very distinct point or appear to emanate from “somewhere over there”.</a:t>
            </a:r>
          </a:p>
          <a:p>
            <a:pPr marL="385763" indent="-385763">
              <a:buFont typeface="+mj-lt"/>
              <a:buAutoNum type="arabicPeriod"/>
            </a:pPr>
            <a:r>
              <a:rPr lang="en-US" b="1" dirty="0" smtClean="0">
                <a:solidFill>
                  <a:srgbClr val="FFC000"/>
                </a:solidFill>
                <a:latin typeface="Reprise Stamp" panose="02000000000000000000" pitchFamily="2" charset="0"/>
              </a:rPr>
              <a:t>Stereo spread</a:t>
            </a:r>
            <a:r>
              <a:rPr lang="en-US" dirty="0" smtClean="0"/>
              <a:t>-how various elements are spread over the stereo field.</a:t>
            </a:r>
            <a:endParaRPr lang="en-US" dirty="0"/>
          </a:p>
        </p:txBody>
      </p:sp>
    </p:spTree>
    <p:extLst>
      <p:ext uri="{BB962C8B-B14F-4D97-AF65-F5344CB8AC3E}">
        <p14:creationId xmlns:p14="http://schemas.microsoft.com/office/powerpoint/2010/main" val="1915299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7178</TotalTime>
  <Words>1050</Words>
  <Application>Microsoft Office PowerPoint</Application>
  <PresentationFormat>On-screen Show (4:3)</PresentationFormat>
  <Paragraphs>86</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Calibri</vt:lpstr>
      <vt:lpstr>Reprise Stamp</vt:lpstr>
      <vt:lpstr>Horizon</vt:lpstr>
      <vt:lpstr>Depth and Detail in your mix </vt:lpstr>
      <vt:lpstr>Aims and objectives</vt:lpstr>
      <vt:lpstr>Direct to tape mono recording(1930-1963)</vt:lpstr>
      <vt:lpstr>Direct to tape mono recording(1930-1963)</vt:lpstr>
      <vt:lpstr>TASK: LISTENING</vt:lpstr>
      <vt:lpstr>TASK: ANALYSIS</vt:lpstr>
      <vt:lpstr>PowerPoint Presentation</vt:lpstr>
      <vt:lpstr>Aims and objectives </vt:lpstr>
      <vt:lpstr>Stereo Image-The “magical”, imaginary space between the Left and Right Speaker</vt:lpstr>
      <vt:lpstr>Stereo Balance</vt:lpstr>
      <vt:lpstr>Task 1</vt:lpstr>
      <vt:lpstr>Depth in a mix </vt:lpstr>
      <vt:lpstr>Task 2</vt:lpstr>
      <vt:lpstr>Direction Mixer in Logic </vt:lpstr>
      <vt:lpstr>Stereo Spread in Logic </vt:lpstr>
    </vt:vector>
  </TitlesOfParts>
  <Company>HWS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 Mic Techniques</dc:title>
  <dc:creator>Paul Clifford</dc:creator>
  <cp:lastModifiedBy>Paul Clifford</cp:lastModifiedBy>
  <cp:revision>208</cp:revision>
  <cp:lastPrinted>2019-12-02T09:15:31Z</cp:lastPrinted>
  <dcterms:created xsi:type="dcterms:W3CDTF">2014-06-26T11:05:04Z</dcterms:created>
  <dcterms:modified xsi:type="dcterms:W3CDTF">2020-01-21T17:04:19Z</dcterms:modified>
</cp:coreProperties>
</file>