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7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65" autoAdjust="0"/>
    <p:restoredTop sz="84290" autoAdjust="0"/>
  </p:normalViewPr>
  <p:slideViewPr>
    <p:cSldViewPr snapToGrid="0" snapToObjects="1">
      <p:cViewPr varScale="1">
        <p:scale>
          <a:sx n="87" d="100"/>
          <a:sy n="87" d="100"/>
        </p:scale>
        <p:origin x="1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9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4018F-FB9B-4D48-8294-3C5E9F090FB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C19A4-967C-824C-A804-16CE7FED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8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0802-ECD1-8547-A779-9F76776C98D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CAF7-635C-0445-83BA-55ED2F289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CAF7-635C-0445-83BA-55ED2F289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2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nw-r1e9jQ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CwQ4bigcB8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MUSICAL INSTRUMENT DIGITAL INTERFACE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MIDI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00" y="1502774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SOUND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Sound Module is a device that has sounds stored on-main use is to expand sound library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Synthesizer                                                            Samplers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035" y="2143324"/>
            <a:ext cx="2271670" cy="948422"/>
          </a:xfrm>
          <a:prstGeom prst="rect">
            <a:avLst/>
          </a:prstGeom>
        </p:spPr>
      </p:pic>
      <p:pic>
        <p:nvPicPr>
          <p:cNvPr id="5" name="Picture 4" descr="synthesiz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4035" y="3935987"/>
            <a:ext cx="1866037" cy="1866037"/>
          </a:xfrm>
          <a:prstGeom prst="rect">
            <a:avLst/>
          </a:prstGeom>
        </p:spPr>
      </p:pic>
      <p:pic>
        <p:nvPicPr>
          <p:cNvPr id="6" name="Picture 5" descr="akai-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935987"/>
            <a:ext cx="1866037" cy="1866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MIDI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In room 802, there’s a typical MIDI set up. Draw a diagram clearly labelling the various MIDI devices. You diagram must include the following( ensure you include makes and models of equipment):</a:t>
            </a:r>
          </a:p>
          <a:p>
            <a:r>
              <a:rPr lang="en-GB" sz="2400" dirty="0" smtClean="0"/>
              <a:t>MIDI controller</a:t>
            </a:r>
          </a:p>
          <a:p>
            <a:r>
              <a:rPr lang="en-GB" sz="2400" dirty="0" smtClean="0"/>
              <a:t>MIDI sound generator</a:t>
            </a:r>
          </a:p>
          <a:p>
            <a:r>
              <a:rPr lang="en-GB" sz="2400" dirty="0" smtClean="0"/>
              <a:t>MIDI sequencer</a:t>
            </a:r>
          </a:p>
          <a:p>
            <a:r>
              <a:rPr lang="en-GB" sz="2400" dirty="0" smtClean="0"/>
              <a:t>MIDI interface</a:t>
            </a:r>
          </a:p>
          <a:p>
            <a:r>
              <a:rPr lang="en-GB" sz="2400" dirty="0" smtClean="0"/>
              <a:t>Clearly label how the data is transferred to these devices including cables e.g. 5 Pin Din Cable, USB etc.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05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68043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General MIDI is standard adopted by manufacturers which allows different devices from different companies to share the same protocol</a:t>
            </a:r>
          </a:p>
          <a:p>
            <a:r>
              <a:rPr lang="en-US" sz="2400" dirty="0" smtClean="0"/>
              <a:t>MIDI channels-16</a:t>
            </a:r>
          </a:p>
          <a:p>
            <a:r>
              <a:rPr lang="en-US" sz="2400" dirty="0" smtClean="0"/>
              <a:t>Drum Channel always Channel 10</a:t>
            </a:r>
          </a:p>
          <a:p>
            <a:r>
              <a:rPr lang="en-US" sz="2400" dirty="0" smtClean="0"/>
              <a:t>128 values</a:t>
            </a:r>
          </a:p>
          <a:p>
            <a:r>
              <a:rPr lang="en-US" sz="2400" dirty="0" smtClean="0"/>
              <a:t>128 Instrument Sounds</a:t>
            </a:r>
          </a:p>
          <a:p>
            <a:r>
              <a:rPr lang="en-US" sz="2400" dirty="0" smtClean="0"/>
              <a:t>Yamaha uses XG and Roland uses GS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26" y="192042"/>
            <a:ext cx="2609954" cy="187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60224" r="-60224" b="54671"/>
          <a:stretch/>
        </p:blipFill>
        <p:spPr>
          <a:xfrm>
            <a:off x="-2769019" y="1331293"/>
            <a:ext cx="15741581" cy="4755327"/>
          </a:xfrm>
        </p:spPr>
      </p:pic>
      <p:sp>
        <p:nvSpPr>
          <p:cNvPr id="2" name="TextBox 1"/>
          <p:cNvSpPr txBox="1"/>
          <p:nvPr/>
        </p:nvSpPr>
        <p:spPr>
          <a:xfrm>
            <a:off x="986971" y="580571"/>
            <a:ext cx="628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Program Change-Instrument Sounds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318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MIDI MESSAGES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1502774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MIDI  Messages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Messages are divided in 2 main categories: Channel Messages and System Messages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17655"/>
              </p:ext>
            </p:extLst>
          </p:nvPr>
        </p:nvGraphicFramePr>
        <p:xfrm>
          <a:off x="828292" y="2070861"/>
          <a:ext cx="7440824" cy="364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171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r>
                        <a:rPr lang="en-US" baseline="0" dirty="0" smtClean="0"/>
                        <a:t> Messages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 Messages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198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/>
                          <a:cs typeface="Bernard MT Condensed"/>
                        </a:rPr>
                        <a:t>Channel Voice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Note On, Note Off</a:t>
                      </a:r>
                    </a:p>
                    <a:p>
                      <a:r>
                        <a:rPr lang="en-US" baseline="0" dirty="0" smtClean="0"/>
                        <a:t>Monophonic </a:t>
                      </a:r>
                      <a:r>
                        <a:rPr lang="en-US" baseline="0" dirty="0" err="1" smtClean="0"/>
                        <a:t>aftertouch</a:t>
                      </a:r>
                      <a:r>
                        <a:rPr lang="en-US" baseline="0" dirty="0" smtClean="0"/>
                        <a:t>, Polyphonic </a:t>
                      </a:r>
                      <a:r>
                        <a:rPr lang="en-US" baseline="0" dirty="0" err="1" smtClean="0"/>
                        <a:t>aftertouch</a:t>
                      </a:r>
                      <a:r>
                        <a:rPr lang="en-US" baseline="0" dirty="0" smtClean="0"/>
                        <a:t>, Control Change, Pitch Bend, Program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/>
                          <a:cs typeface="Bernard MT Condensed"/>
                        </a:rPr>
                        <a:t>System</a:t>
                      </a:r>
                      <a:r>
                        <a:rPr lang="en-US" baseline="0" dirty="0" smtClean="0">
                          <a:latin typeface="Bernard MT Condensed"/>
                          <a:cs typeface="Bernard MT Condensed"/>
                        </a:rPr>
                        <a:t> Real-time</a:t>
                      </a:r>
                      <a:r>
                        <a:rPr lang="en-US" baseline="0" dirty="0" smtClean="0"/>
                        <a:t>: timing clock, start, stop, continue, active sensing, system reset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198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/>
                          <a:cs typeface="Bernard MT Condensed"/>
                        </a:rPr>
                        <a:t>Channel Mode</a:t>
                      </a:r>
                      <a:r>
                        <a:rPr lang="en-US" dirty="0" smtClean="0"/>
                        <a:t>: All notes</a:t>
                      </a:r>
                      <a:r>
                        <a:rPr lang="en-US" baseline="0" dirty="0" smtClean="0"/>
                        <a:t> off, Local Control on/off, Poly On/Mono On, Omni off, All sound off, Reset all Controllers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/>
                          <a:cs typeface="Bernard MT Condensed"/>
                        </a:rPr>
                        <a:t>System</a:t>
                      </a:r>
                      <a:r>
                        <a:rPr lang="en-US" baseline="0" dirty="0" smtClean="0">
                          <a:latin typeface="Bernard MT Condensed"/>
                          <a:cs typeface="Bernard MT Condensed"/>
                        </a:rPr>
                        <a:t> Common: </a:t>
                      </a:r>
                      <a:r>
                        <a:rPr lang="en-US" baseline="0" dirty="0" smtClean="0"/>
                        <a:t>MTC, Song Position pointer, Song Select, tune request, End of </a:t>
                      </a:r>
                      <a:r>
                        <a:rPr lang="en-US" baseline="0" dirty="0" err="1" smtClean="0"/>
                        <a:t>SysEx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>
                          <a:latin typeface="Bernard MT Condensed"/>
                          <a:cs typeface="Bernard MT Condensed"/>
                        </a:rPr>
                        <a:t>System Exclusive</a:t>
                      </a:r>
                      <a:endParaRPr lang="en-US" dirty="0">
                        <a:latin typeface="Bernard MT Condensed"/>
                        <a:cs typeface="Bernard MT Condense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6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Channel voice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Channel Voice Messages carry information about the performance, e.g. which note we played and how hard we pressed the trigger on the controller.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37181"/>
              </p:ext>
            </p:extLst>
          </p:nvPr>
        </p:nvGraphicFramePr>
        <p:xfrm>
          <a:off x="510780" y="2432430"/>
          <a:ext cx="8023620" cy="3973431"/>
        </p:xfrm>
        <a:graphic>
          <a:graphicData uri="http://schemas.openxmlformats.org/drawingml/2006/table">
            <a:tbl>
              <a:tblPr firstCol="1" bandRow="1">
                <a:tableStyleId>{6E25E649-3F16-4E02-A733-19D2CDBF48F0}</a:tableStyleId>
              </a:tblPr>
              <a:tblGrid>
                <a:gridCol w="1791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1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44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Britannic Bold"/>
                          <a:cs typeface="Britannic Bold"/>
                        </a:rPr>
                        <a:t>Note ON</a:t>
                      </a:r>
                      <a:endParaRPr lang="en-US" sz="2400" dirty="0">
                        <a:solidFill>
                          <a:schemeClr val="bg1"/>
                        </a:solidFill>
                        <a:latin typeface="Britannic Bold"/>
                        <a:cs typeface="Britannic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message</a:t>
                      </a:r>
                      <a:r>
                        <a:rPr lang="en-US" baseline="0" dirty="0" smtClean="0"/>
                        <a:t> is sent every time you press a key/trigger on a MIDI controller. It includes information about the note( 0 to127 or C-2 to G8), the MIDI channel(1-16) and velocity on( how hard you pressed the key: value 0-127)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22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Britannic Bold"/>
                          <a:cs typeface="Britannic Bold"/>
                        </a:rPr>
                        <a:t>Note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Britannic Bold"/>
                          <a:cs typeface="Britannic Bold"/>
                        </a:rPr>
                        <a:t> OFF</a:t>
                      </a:r>
                      <a:endParaRPr lang="en-US" sz="2400" dirty="0">
                        <a:solidFill>
                          <a:srgbClr val="000000"/>
                        </a:solidFill>
                        <a:latin typeface="Britannic Bold"/>
                        <a:cs typeface="Britannic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message is sent when you release the trigger and includes velocity-off parameters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276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Britannic Bold"/>
                          <a:cs typeface="Britannic Bold"/>
                        </a:rPr>
                        <a:t>Aftertouch</a:t>
                      </a:r>
                      <a:endParaRPr lang="en-US" sz="2400" dirty="0">
                        <a:solidFill>
                          <a:srgbClr val="000000"/>
                        </a:solidFill>
                        <a:latin typeface="Britannic Bold"/>
                        <a:cs typeface="Britannic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message is sent</a:t>
                      </a:r>
                      <a:r>
                        <a:rPr lang="en-US" baseline="0" dirty="0" smtClean="0"/>
                        <a:t> if you press down harder on a key/trigger after you a Note ON message is received on a sound generating device. </a:t>
                      </a:r>
                      <a:r>
                        <a:rPr lang="en-US" baseline="0" dirty="0" err="1" smtClean="0"/>
                        <a:t>Aftertouch</a:t>
                      </a:r>
                      <a:r>
                        <a:rPr lang="en-US" baseline="0" dirty="0" smtClean="0"/>
                        <a:t> triggers parameters such as vibrato, volume, pan etc. Monophonic </a:t>
                      </a:r>
                      <a:r>
                        <a:rPr lang="en-US" baseline="0" dirty="0" err="1" smtClean="0"/>
                        <a:t>Aftertouch</a:t>
                      </a:r>
                      <a:r>
                        <a:rPr lang="en-US" baseline="0" dirty="0" smtClean="0"/>
                        <a:t> affects entire range of keyboard. Polyphonic </a:t>
                      </a:r>
                      <a:r>
                        <a:rPr lang="en-US" baseline="0" dirty="0" err="1" smtClean="0"/>
                        <a:t>Aftertouch</a:t>
                      </a:r>
                      <a:r>
                        <a:rPr lang="en-US" baseline="0" dirty="0" smtClean="0"/>
                        <a:t> affects individual keys.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7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Channel voice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53857"/>
              </p:ext>
            </p:extLst>
          </p:nvPr>
        </p:nvGraphicFramePr>
        <p:xfrm>
          <a:off x="609600" y="1644238"/>
          <a:ext cx="7785946" cy="4070762"/>
        </p:xfrm>
        <a:graphic>
          <a:graphicData uri="http://schemas.openxmlformats.org/drawingml/2006/table">
            <a:tbl>
              <a:tblPr firstCol="1" bandRow="1">
                <a:tableStyleId>{6E25E649-3F16-4E02-A733-19D2CDBF48F0}</a:tableStyleId>
              </a:tblPr>
              <a:tblGrid>
                <a:gridCol w="1738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7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81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itannic Bold"/>
                          <a:cs typeface="Britannic Bold"/>
                        </a:rPr>
                        <a:t>Pitch Bend</a:t>
                      </a:r>
                      <a:endParaRPr lang="en-US" sz="2400" dirty="0">
                        <a:latin typeface="Britannic Bold"/>
                        <a:cs typeface="Britannic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This message is controlled by the pitch-bend wheel on a keyboard controller. It allows you to raise or lower the pitch of the notes being played. It is one of the few MIDI data that do not have a range of 128 steps. In order to allow a more detailed and accurate tracking of the transposition, the range of this MIDI message extends from 0 to 16,383. Usually, a sequencer would display 0 as the center position (non-transposed), +8191 fully raised and –8192 fully lowered. 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6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ritannic Bold"/>
                          <a:cs typeface="Britannic Bold"/>
                        </a:rPr>
                        <a:t>Program Change</a:t>
                      </a:r>
                      <a:endParaRPr lang="en-US" sz="2400" dirty="0">
                        <a:latin typeface="Britannic Bold"/>
                        <a:cs typeface="Britannic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This message is used to change the patch(sound</a:t>
                      </a:r>
                      <a:r>
                        <a:rPr lang="en-US" sz="1800" kern="1200" baseline="0" dirty="0" smtClean="0">
                          <a:effectLst/>
                        </a:rPr>
                        <a:t>/instrument)</a:t>
                      </a:r>
                      <a:r>
                        <a:rPr lang="en-US" sz="1800" kern="1200" dirty="0" smtClean="0">
                          <a:effectLst/>
                        </a:rPr>
                        <a:t> assigned to a certain MIDI channel. Value</a:t>
                      </a:r>
                      <a:r>
                        <a:rPr lang="en-US" sz="1800" kern="1200" baseline="0" dirty="0" smtClean="0">
                          <a:effectLst/>
                        </a:rPr>
                        <a:t> Range 0-127. Sounds are stored in Banks of 128 programs. Bank Change controller message is required to access more sounds.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50346"/>
          </a:xfrm>
        </p:spPr>
        <p:txBody>
          <a:bodyPr/>
          <a:lstStyle/>
          <a:p>
            <a:pPr algn="ctr"/>
            <a:r>
              <a:rPr lang="en-US" dirty="0" smtClean="0"/>
              <a:t>CONTROL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73488"/>
            <a:ext cx="7924800" cy="1297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messages allow you to control certain parameters of a MIDI channel. There are 128 CCs (0–127); that is, the range of each controller extends from 0 to 127. </a:t>
            </a:r>
          </a:p>
          <a:p>
            <a:pPr marL="0" indent="0" algn="ctr">
              <a:buNone/>
            </a:pPr>
            <a:r>
              <a:rPr lang="en-US" sz="2400" dirty="0" smtClean="0"/>
              <a:t>Most Commonly Used CCs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30627"/>
              </p:ext>
            </p:extLst>
          </p:nvPr>
        </p:nvGraphicFramePr>
        <p:xfrm>
          <a:off x="483171" y="2854893"/>
          <a:ext cx="8051230" cy="3688380"/>
        </p:xfrm>
        <a:graphic>
          <a:graphicData uri="http://schemas.openxmlformats.org/drawingml/2006/table">
            <a:tbl>
              <a:tblPr firstCol="1" bandRow="1">
                <a:tableStyleId>{8EC20E35-A176-4012-BC5E-935CFFF8708E}</a:tableStyleId>
              </a:tblPr>
              <a:tblGrid>
                <a:gridCol w="179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95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/>
                          <a:cs typeface="Bernard MT Condensed"/>
                        </a:rPr>
                        <a:t>CC#1</a:t>
                      </a:r>
                    </a:p>
                    <a:p>
                      <a:r>
                        <a:rPr lang="en-US" dirty="0" smtClean="0">
                          <a:latin typeface="Bernard MT Condensed"/>
                          <a:cs typeface="Bernard MT Condensed"/>
                        </a:rPr>
                        <a:t>Modulation</a:t>
                      </a:r>
                      <a:endParaRPr lang="en-US" dirty="0">
                        <a:latin typeface="Bernard MT Condensed"/>
                        <a:cs typeface="Bernard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Sets</a:t>
                      </a:r>
                      <a:r>
                        <a:rPr lang="en-US" baseline="0" dirty="0" smtClean="0"/>
                        <a:t> the modulation wheel to the specified value. Usually this parameter controls the vibrato effect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3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/>
                          <a:cs typeface="Bernard MT Condensed"/>
                        </a:rPr>
                        <a:t>CC#7</a:t>
                      </a:r>
                    </a:p>
                    <a:p>
                      <a:r>
                        <a:rPr lang="en-US" dirty="0" smtClean="0">
                          <a:latin typeface="Bernard MT Condensed"/>
                          <a:cs typeface="Bernard MT Condensed"/>
                        </a:rPr>
                        <a:t>Volume</a:t>
                      </a:r>
                      <a:endParaRPr lang="en-US" dirty="0">
                        <a:latin typeface="Bernard MT Condensed"/>
                        <a:cs typeface="Bernard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Controls the volume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level of a MIDI channel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3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/>
                          <a:cs typeface="Bernard MT Condensed"/>
                        </a:rPr>
                        <a:t>CC#10</a:t>
                      </a:r>
                    </a:p>
                    <a:p>
                      <a:r>
                        <a:rPr lang="en-US" dirty="0" smtClean="0">
                          <a:latin typeface="Bernard MT Condensed"/>
                          <a:cs typeface="Bernard MT Condensed"/>
                        </a:rPr>
                        <a:t>Pan</a:t>
                      </a:r>
                      <a:endParaRPr lang="en-US" dirty="0">
                        <a:latin typeface="Bernard MT Condensed"/>
                        <a:cs typeface="Bernard MT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Controls the pan of</a:t>
                      </a:r>
                      <a:r>
                        <a:rPr lang="en-US" baseline="0" dirty="0" smtClean="0"/>
                        <a:t> a MIDI channel: 64=center, 127=100% right and 0=100% left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ernard MT Condensed"/>
                          <a:cs typeface="Bernard MT Condensed"/>
                        </a:rPr>
                        <a:t>CC#64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ernard MT Condensed"/>
                          <a:cs typeface="Bernard MT Condensed"/>
                        </a:rPr>
                        <a:t>Sustain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Controls the sustain</a:t>
                      </a:r>
                      <a:r>
                        <a:rPr lang="en-US" baseline="0" dirty="0" smtClean="0"/>
                        <a:t> pedal function of a MIDI Channel. It has 2 positions: 0-63=off and 64-127=on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654196"/>
              </p:ext>
            </p:extLst>
          </p:nvPr>
        </p:nvGraphicFramePr>
        <p:xfrm>
          <a:off x="609600" y="142538"/>
          <a:ext cx="7748777" cy="651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Document" r:id="rId3" imgW="7797800" imgH="9042400" progId="Word.Document.12">
                  <p:embed/>
                </p:oleObj>
              </mc:Choice>
              <mc:Fallback>
                <p:oleObj name="Document" r:id="rId3" imgW="7797800" imgH="904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42538"/>
                        <a:ext cx="7748777" cy="6517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7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Starter-5 minutes 5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US" sz="3200" dirty="0"/>
              <a:t>What does MIDI stand </a:t>
            </a:r>
            <a:r>
              <a:rPr lang="en-US" sz="3200" dirty="0" smtClean="0"/>
              <a:t>for?</a:t>
            </a:r>
            <a:endParaRPr lang="en-GB" sz="3200" dirty="0"/>
          </a:p>
          <a:p>
            <a:pPr lvl="0">
              <a:buFont typeface="+mj-lt"/>
              <a:buAutoNum type="arabicPeriod"/>
            </a:pPr>
            <a:r>
              <a:rPr lang="en-US" sz="3200" dirty="0" smtClean="0"/>
              <a:t>When </a:t>
            </a:r>
            <a:r>
              <a:rPr lang="en-US" sz="3200" dirty="0"/>
              <a:t>was MIDI technology invented</a:t>
            </a:r>
            <a:r>
              <a:rPr lang="en-US" sz="3200" dirty="0" smtClean="0"/>
              <a:t>?</a:t>
            </a:r>
            <a:r>
              <a:rPr lang="en-US" sz="3200" dirty="0"/>
              <a:t> </a:t>
            </a:r>
            <a:endParaRPr lang="en-GB" sz="3200" dirty="0"/>
          </a:p>
          <a:p>
            <a:pPr lvl="0">
              <a:buFont typeface="+mj-lt"/>
              <a:buAutoNum type="arabicPeriod"/>
            </a:pPr>
            <a:r>
              <a:rPr lang="en-US" sz="3200" dirty="0"/>
              <a:t>What is the difference between recording audio and MIDI</a:t>
            </a:r>
            <a:r>
              <a:rPr lang="en-US" sz="3200" dirty="0" smtClean="0"/>
              <a:t>?</a:t>
            </a:r>
            <a:endParaRPr lang="en-GB" sz="3200" dirty="0"/>
          </a:p>
          <a:p>
            <a:pPr lvl="0">
              <a:buFont typeface="+mj-lt"/>
              <a:buAutoNum type="arabicPeriod"/>
            </a:pPr>
            <a:r>
              <a:rPr lang="en-US" sz="3200" dirty="0"/>
              <a:t>How many different velocity values are </a:t>
            </a:r>
            <a:r>
              <a:rPr lang="en-US" sz="3200" dirty="0" smtClean="0"/>
              <a:t>there?</a:t>
            </a:r>
            <a:endParaRPr lang="en-GB" sz="3200" dirty="0"/>
          </a:p>
          <a:p>
            <a:pPr lvl="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is a sequencer?</a:t>
            </a: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3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450129"/>
              </p:ext>
            </p:extLst>
          </p:nvPr>
        </p:nvGraphicFramePr>
        <p:xfrm>
          <a:off x="323968" y="218835"/>
          <a:ext cx="8254708" cy="656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" name="Document" r:id="rId3" imgW="7797800" imgH="8940800" progId="Word.Document.12">
                  <p:embed/>
                </p:oleObj>
              </mc:Choice>
              <mc:Fallback>
                <p:oleObj name="Document" r:id="rId3" imgW="7797800" imgH="894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968" y="218835"/>
                        <a:ext cx="8254708" cy="6566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ANALYSING MIDI DATA using the event list editor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266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Drag the MIDI file into Logic and answer complete the table:</a:t>
            </a:r>
          </a:p>
          <a:p>
            <a:pPr marL="0" indent="0">
              <a:buNone/>
            </a:pPr>
            <a:r>
              <a:rPr lang="en-GB" sz="2400" dirty="0" smtClean="0"/>
              <a:t>NB: change BPM to 109, the bass part starts in bar 2</a:t>
            </a:r>
          </a:p>
          <a:p>
            <a:pPr marL="0" indent="0">
              <a:buNone/>
            </a:pPr>
            <a:r>
              <a:rPr lang="en-GB" sz="2400" dirty="0"/>
              <a:t>In bar 6 of the bass track, a MIDI controller has been used to add </a:t>
            </a:r>
            <a:r>
              <a:rPr lang="en-GB" sz="2400" dirty="0" smtClean="0"/>
              <a:t>musical expression </a:t>
            </a:r>
            <a:r>
              <a:rPr lang="en-GB" sz="2400" dirty="0"/>
              <a:t>to the performance. Describe the controller in the table below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53102"/>
              </p:ext>
            </p:extLst>
          </p:nvPr>
        </p:nvGraphicFramePr>
        <p:xfrm>
          <a:off x="708074" y="3901049"/>
          <a:ext cx="7394916" cy="2305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0440">
                <a:tc>
                  <a:txBody>
                    <a:bodyPr/>
                    <a:lstStyle/>
                    <a:p>
                      <a:pPr algn="l"/>
                      <a:r>
                        <a:rPr lang="en-GB" sz="2400" b="1" i="0" u="none" strike="noStrike" baseline="0" dirty="0" smtClean="0">
                          <a:latin typeface="MyriadPro-Bold" panose="020B0703030403020204" pitchFamily="34" charset="0"/>
                        </a:rPr>
                        <a:t>MIDI controller</a:t>
                      </a:r>
                    </a:p>
                    <a:p>
                      <a:pPr algn="l"/>
                      <a:r>
                        <a:rPr lang="en-GB" sz="2400" b="1" i="0" u="none" strike="noStrike" baseline="0" dirty="0" smtClean="0">
                          <a:latin typeface="MyriadPro-Bold" panose="020B0703030403020204" pitchFamily="34" charset="0"/>
                        </a:rPr>
                        <a:t>number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i="0" u="none" strike="noStrike" baseline="0" dirty="0" smtClean="0">
                          <a:latin typeface="MyriadPro-Bold" panose="020B0703030403020204" pitchFamily="34" charset="0"/>
                        </a:rPr>
                        <a:t>MIDI controller name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i="0" u="none" strike="noStrike" baseline="0" dirty="0" smtClean="0">
                          <a:latin typeface="MyriadPro-Bold" panose="020B0703030403020204" pitchFamily="34" charset="0"/>
                        </a:rPr>
                        <a:t> Highest value</a:t>
                      </a:r>
                    </a:p>
                    <a:p>
                      <a:pPr algn="l"/>
                      <a:r>
                        <a:rPr lang="en-GB" sz="2400" b="1" i="0" u="none" strike="noStrike" baseline="0" dirty="0" smtClean="0">
                          <a:latin typeface="MyriadPro-Bold" panose="020B0703030403020204" pitchFamily="34" charset="0"/>
                        </a:rPr>
                        <a:t>reached in bar 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3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ANALYSING MIDI DATA using the event list editor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266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Drag the MIDI file into Logic and answer complete the table:</a:t>
            </a:r>
          </a:p>
          <a:p>
            <a:pPr marL="0" indent="0">
              <a:buNone/>
            </a:pPr>
            <a:r>
              <a:rPr lang="en-GB" sz="2400" dirty="0" smtClean="0"/>
              <a:t>NB: change BPM to 109, the bass part starts in bar 2</a:t>
            </a:r>
          </a:p>
          <a:p>
            <a:pPr marL="0" indent="0">
              <a:buNone/>
            </a:pPr>
            <a:r>
              <a:rPr lang="en-GB" sz="2400" dirty="0"/>
              <a:t>In bar 6 of the bass track, a MIDI controller has been used to add </a:t>
            </a:r>
            <a:r>
              <a:rPr lang="en-GB" sz="2400" dirty="0" smtClean="0"/>
              <a:t>musical expression </a:t>
            </a:r>
            <a:r>
              <a:rPr lang="en-GB" sz="2400" dirty="0"/>
              <a:t>to the performance. Describe the controller in the table below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08074" y="3901049"/>
          <a:ext cx="7648134" cy="183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831">
                <a:tc>
                  <a:txBody>
                    <a:bodyPr/>
                    <a:lstStyle/>
                    <a:p>
                      <a:pPr algn="l"/>
                      <a:r>
                        <a:rPr lang="en-GB" sz="2400" b="1" i="0" u="none" strike="noStrike" baseline="0" dirty="0" smtClean="0">
                          <a:latin typeface="MyriadPro-Bold" panose="020B0703030403020204" pitchFamily="34" charset="0"/>
                        </a:rPr>
                        <a:t>MIDI controller</a:t>
                      </a:r>
                    </a:p>
                    <a:p>
                      <a:pPr algn="l"/>
                      <a:r>
                        <a:rPr lang="en-GB" sz="2400" b="1" i="0" u="none" strike="noStrike" baseline="0" dirty="0" smtClean="0">
                          <a:latin typeface="MyriadPro-Bold" panose="020B0703030403020204" pitchFamily="34" charset="0"/>
                        </a:rPr>
                        <a:t>number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i="0" u="none" strike="noStrike" baseline="0" dirty="0" smtClean="0">
                          <a:latin typeface="MyriadPro-Bold" panose="020B0703030403020204" pitchFamily="34" charset="0"/>
                        </a:rPr>
                        <a:t>MIDI controller name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i="0" u="none" strike="noStrike" baseline="0" dirty="0" smtClean="0">
                          <a:latin typeface="MyriadPro-Bold" panose="020B0703030403020204" pitchFamily="34" charset="0"/>
                        </a:rPr>
                        <a:t> Highest value</a:t>
                      </a:r>
                    </a:p>
                    <a:p>
                      <a:pPr algn="l"/>
                      <a:r>
                        <a:rPr lang="en-GB" sz="2400" b="1" i="0" u="none" strike="noStrike" baseline="0" dirty="0" smtClean="0">
                          <a:latin typeface="MyriadPro-Bold" panose="020B0703030403020204" pitchFamily="34" charset="0"/>
                        </a:rPr>
                        <a:t>reached in bar 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33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FF0000"/>
                          </a:solidFill>
                        </a:rPr>
                        <a:t>Modulation</a:t>
                      </a:r>
                      <a:endParaRPr lang="en-GB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FF0000"/>
                          </a:solidFill>
                        </a:rPr>
                        <a:t>127</a:t>
                      </a:r>
                      <a:endParaRPr lang="en-GB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task unit 4 style(16 Marks)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494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Discuss how MIDI technology is implemented in DAWs(Digital Audio Workstations) today.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59766" y="2996418"/>
            <a:ext cx="6710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</a:rPr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C000"/>
                </a:solidFill>
              </a:rPr>
              <a:t>MIDI sequencers are integrated into  top Music Production software e.g. Logic , Pro Tools, Cubase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C000"/>
                </a:solidFill>
              </a:rPr>
              <a:t>MIDI editing capabilities with powerfully MIDI editors to manipulate data and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C000"/>
                </a:solidFill>
              </a:rPr>
              <a:t>GM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C000"/>
                </a:solidFill>
              </a:rPr>
              <a:t>Piano Roll, List, Hyper editors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C000"/>
                </a:solidFill>
              </a:rPr>
              <a:t>Automation of MIDI messages </a:t>
            </a:r>
            <a:r>
              <a:rPr lang="en-GB" sz="2000" b="1" dirty="0" err="1" smtClean="0">
                <a:solidFill>
                  <a:srgbClr val="FFC000"/>
                </a:solidFill>
              </a:rPr>
              <a:t>e.g</a:t>
            </a:r>
            <a:r>
              <a:rPr lang="en-GB" sz="2000" b="1" dirty="0" smtClean="0">
                <a:solidFill>
                  <a:srgbClr val="FFC000"/>
                </a:solidFill>
              </a:rPr>
              <a:t> lanes in the Piano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C000"/>
                </a:solidFill>
              </a:rPr>
              <a:t>External MIDI tracks to send data to MIDI compatible hardware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8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Reprise Stamp Std" charset="0"/>
                <a:ea typeface="Reprise Stamp Std" charset="0"/>
                <a:cs typeface="Reprise Stamp Std" charset="0"/>
              </a:rPr>
              <a:t>Advanced Sequencing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</a:t>
            </a:r>
            <a:r>
              <a:rPr lang="en-US" sz="3600" dirty="0" smtClean="0">
                <a:latin typeface="Reprise Stamp" panose="02000000000000000000" pitchFamily="2" charset="0"/>
                <a:cs typeface="Apple Casual"/>
              </a:rPr>
              <a:t>advanced quantize </a:t>
            </a:r>
            <a:r>
              <a:rPr lang="en-US" sz="2800" dirty="0" smtClean="0"/>
              <a:t>features for a less mechanical performance</a:t>
            </a:r>
          </a:p>
          <a:p>
            <a:r>
              <a:rPr lang="en-US" sz="2800" dirty="0" smtClean="0"/>
              <a:t>Using the </a:t>
            </a:r>
            <a:r>
              <a:rPr lang="en-US" sz="3600" dirty="0" smtClean="0">
                <a:latin typeface="Reprise Stamp" panose="02000000000000000000" pitchFamily="2" charset="0"/>
                <a:cs typeface="Apple Casual"/>
              </a:rPr>
              <a:t>MIDI transform </a:t>
            </a:r>
            <a:r>
              <a:rPr lang="en-US" sz="2800" dirty="0" smtClean="0"/>
              <a:t>for a more realistic sequence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8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49" y="119638"/>
            <a:ext cx="7924800" cy="640786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Reprise Stamp" panose="02000000000000000000" pitchFamily="2" charset="0"/>
              </a:rPr>
              <a:t>Advance quantize</a:t>
            </a:r>
            <a:endParaRPr lang="en-US" dirty="0">
              <a:solidFill>
                <a:srgbClr val="FFC000"/>
              </a:solidFill>
              <a:latin typeface="Reprise Stamp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899151"/>
            <a:ext cx="7924800" cy="754926"/>
          </a:xfrm>
        </p:spPr>
        <p:txBody>
          <a:bodyPr/>
          <a:lstStyle/>
          <a:p>
            <a:r>
              <a:rPr lang="en-US" dirty="0" smtClean="0"/>
              <a:t>The Q settings in the Inspector section gives your a variety of options to modify your MIDI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r="51179" b="5509"/>
          <a:stretch/>
        </p:blipFill>
        <p:spPr>
          <a:xfrm>
            <a:off x="112542" y="1654077"/>
            <a:ext cx="2384750" cy="4451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29180" r="148" b="43260"/>
          <a:stretch/>
        </p:blipFill>
        <p:spPr>
          <a:xfrm>
            <a:off x="2496546" y="4039381"/>
            <a:ext cx="6646708" cy="757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-871" b="72440"/>
          <a:stretch/>
        </p:blipFill>
        <p:spPr>
          <a:xfrm>
            <a:off x="2498038" y="5880022"/>
            <a:ext cx="6645962" cy="7573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519311" y="4563671"/>
            <a:ext cx="977983" cy="248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659988" y="5205046"/>
            <a:ext cx="836558" cy="8996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" t="61943" r="-667" b="10497"/>
          <a:stretch/>
        </p:blipFill>
        <p:spPr>
          <a:xfrm>
            <a:off x="2496546" y="4969357"/>
            <a:ext cx="6645962" cy="75734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1517818" y="4970894"/>
            <a:ext cx="977982" cy="218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79"/>
          <a:stretch/>
        </p:blipFill>
        <p:spPr>
          <a:xfrm>
            <a:off x="2498038" y="2409003"/>
            <a:ext cx="6067425" cy="624298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1460034" y="2721152"/>
            <a:ext cx="1038004" cy="1242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0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675250"/>
            <a:ext cx="4300025" cy="372476"/>
          </a:xfrm>
        </p:spPr>
        <p:txBody>
          <a:bodyPr/>
          <a:lstStyle/>
          <a:p>
            <a:r>
              <a:rPr lang="en-GB" dirty="0" smtClean="0"/>
              <a:t>MIDI TRANSFORM WINDOW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5300" y="1086411"/>
            <a:ext cx="4300025" cy="4920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Allows you to alter MIDI events easily and you don’t have to go through the tedious process of changing individual notes in the piano. NB: It applies random values and will not apply specific and accurate MIDI editing.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HUMANIZE </a:t>
            </a:r>
            <a:r>
              <a:rPr lang="en-GB" dirty="0" err="1" smtClean="0"/>
              <a:t>preset</a:t>
            </a:r>
            <a:r>
              <a:rPr lang="en-GB" dirty="0" smtClean="0"/>
              <a:t> is the most useful as it randomizes Position, Velocity and Length.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Steps</a:t>
            </a:r>
          </a:p>
          <a:p>
            <a:pPr marL="0" indent="0">
              <a:buNone/>
            </a:pPr>
            <a:r>
              <a:rPr lang="en-GB" dirty="0" smtClean="0"/>
              <a:t>Click on the region you want to HUMANIZE</a:t>
            </a:r>
          </a:p>
          <a:p>
            <a:pPr marL="0" indent="0">
              <a:buNone/>
            </a:pPr>
            <a:r>
              <a:rPr lang="en-GB" dirty="0" smtClean="0"/>
              <a:t>Select Function in the arrange or Piano Roll Windows</a:t>
            </a:r>
          </a:p>
          <a:p>
            <a:pPr marL="0" indent="0">
              <a:buNone/>
            </a:pPr>
            <a:r>
              <a:rPr lang="en-GB" dirty="0" smtClean="0"/>
              <a:t>Select MIDI Transform&gt;Humanize</a:t>
            </a:r>
          </a:p>
          <a:p>
            <a:pPr marL="0" indent="0">
              <a:buNone/>
            </a:pPr>
            <a:r>
              <a:rPr lang="en-GB" dirty="0" smtClean="0"/>
              <a:t>In the MIDI Transform window click Operate Only.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20" y="1"/>
            <a:ext cx="2614786" cy="322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01" y="3615396"/>
            <a:ext cx="3939111" cy="30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Starter-5 minutes 5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+mj-lt"/>
              <a:buAutoNum type="arabicPeriod"/>
            </a:pPr>
            <a:r>
              <a:rPr lang="en-US" sz="3200" dirty="0"/>
              <a:t>What does MIDI stand </a:t>
            </a:r>
            <a:r>
              <a:rPr lang="en-US" sz="3200" dirty="0" smtClean="0"/>
              <a:t>for? </a:t>
            </a:r>
            <a:r>
              <a:rPr lang="en-US" sz="3200" dirty="0" smtClean="0">
                <a:solidFill>
                  <a:srgbClr val="FF0000"/>
                </a:solidFill>
              </a:rPr>
              <a:t>MUSICAL INSTRUMENT DIGITAL INTERFACE</a:t>
            </a:r>
            <a:endParaRPr lang="en-GB" sz="3200" dirty="0"/>
          </a:p>
          <a:p>
            <a:pPr lvl="0">
              <a:buFont typeface="+mj-lt"/>
              <a:buAutoNum type="arabicPeriod"/>
            </a:pPr>
            <a:r>
              <a:rPr lang="en-US" sz="3200" dirty="0" smtClean="0"/>
              <a:t>When </a:t>
            </a:r>
            <a:r>
              <a:rPr lang="en-US" sz="3200" dirty="0"/>
              <a:t>was MIDI technology invented</a:t>
            </a:r>
            <a:r>
              <a:rPr lang="en-US" sz="3200" dirty="0" smtClean="0"/>
              <a:t>? </a:t>
            </a:r>
            <a:r>
              <a:rPr lang="en-US" sz="3200" dirty="0" smtClean="0">
                <a:solidFill>
                  <a:srgbClr val="FF0000"/>
                </a:solidFill>
              </a:rPr>
              <a:t>1983</a:t>
            </a:r>
            <a:r>
              <a:rPr lang="en-US" sz="3200" dirty="0"/>
              <a:t> </a:t>
            </a:r>
            <a:endParaRPr lang="en-GB" sz="3200" dirty="0"/>
          </a:p>
          <a:p>
            <a:pPr lvl="0">
              <a:buFont typeface="+mj-lt"/>
              <a:buAutoNum type="arabicPeriod"/>
            </a:pPr>
            <a:r>
              <a:rPr lang="en-US" sz="3200" dirty="0"/>
              <a:t>What is the difference between recording audio and MIDI</a:t>
            </a:r>
            <a:r>
              <a:rPr lang="en-US" sz="3200" dirty="0" smtClean="0"/>
              <a:t>? </a:t>
            </a:r>
            <a:r>
              <a:rPr lang="en-US" sz="3200" dirty="0" smtClean="0">
                <a:solidFill>
                  <a:srgbClr val="FF0000"/>
                </a:solidFill>
              </a:rPr>
              <a:t>MIDI is </a:t>
            </a:r>
            <a:r>
              <a:rPr lang="en-GB" sz="3200" dirty="0" smtClean="0">
                <a:solidFill>
                  <a:srgbClr val="FF0000"/>
                </a:solidFill>
              </a:rPr>
              <a:t>a protocol used to communicate specific information from one MIDI compatible device to another.</a:t>
            </a:r>
            <a:endParaRPr lang="en-GB" sz="3200" dirty="0">
              <a:solidFill>
                <a:srgbClr val="FF0000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US" sz="3200" dirty="0"/>
              <a:t>How many different velocity values are </a:t>
            </a:r>
            <a:r>
              <a:rPr lang="en-US" sz="3200" dirty="0" smtClean="0"/>
              <a:t>there? </a:t>
            </a:r>
            <a:r>
              <a:rPr lang="en-US" sz="3200" dirty="0" smtClean="0">
                <a:solidFill>
                  <a:srgbClr val="FF0000"/>
                </a:solidFill>
              </a:rPr>
              <a:t>0-127 or 1-128 </a:t>
            </a:r>
            <a:r>
              <a:rPr lang="en-US" sz="3200" dirty="0" err="1" smtClean="0">
                <a:solidFill>
                  <a:srgbClr val="FF0000"/>
                </a:solidFill>
              </a:rPr>
              <a:t>i.e</a:t>
            </a:r>
            <a:r>
              <a:rPr lang="en-US" sz="3200" dirty="0" smtClean="0">
                <a:solidFill>
                  <a:srgbClr val="FF0000"/>
                </a:solidFill>
              </a:rPr>
              <a:t> 128 </a:t>
            </a:r>
            <a:endParaRPr lang="en-GB" sz="3200" dirty="0">
              <a:solidFill>
                <a:srgbClr val="FF0000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is a sequencer</a:t>
            </a:r>
            <a:r>
              <a:rPr lang="en-US" sz="3200" dirty="0" smtClean="0"/>
              <a:t>?</a:t>
            </a:r>
          </a:p>
          <a:p>
            <a:pPr marL="0" lv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device(or software program) that records MIDI data</a:t>
            </a:r>
            <a:endParaRPr lang="en-GB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AIMS and objectives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Explore the development of MIDI</a:t>
            </a:r>
          </a:p>
          <a:p>
            <a:r>
              <a:rPr lang="en-GB" sz="3600" dirty="0" smtClean="0"/>
              <a:t>Look at various MIDI compatible devices</a:t>
            </a:r>
          </a:p>
          <a:p>
            <a:r>
              <a:rPr lang="en-GB" sz="3600" dirty="0" smtClean="0"/>
              <a:t>Explore the capabilities of MIDI</a:t>
            </a:r>
          </a:p>
          <a:p>
            <a:r>
              <a:rPr lang="en-GB" sz="3600" dirty="0" smtClean="0"/>
              <a:t>Understand how MIDI is implemented in DAWs today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051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MIDI?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MIDI is a protocol established in the early 1980s to allow different devices to exchange data</a:t>
            </a:r>
          </a:p>
          <a:p>
            <a:r>
              <a:rPr lang="en-US" dirty="0" smtClean="0"/>
              <a:t>Electronic Instrument manufacturers were interested in adopting a standard to allow different keyboards to communicate with each other</a:t>
            </a:r>
          </a:p>
          <a:p>
            <a:r>
              <a:rPr lang="en-US" dirty="0" smtClean="0"/>
              <a:t>MIDI does NOT carry any audio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midi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MIDI interface is required to connect different devices is a MIDI system</a:t>
            </a:r>
          </a:p>
          <a:p>
            <a:r>
              <a:rPr lang="en-US" dirty="0" smtClean="0"/>
              <a:t>MIDI standard uses 3 ports IN, OUT and THRU all connected with a 5 pin DIN cable</a:t>
            </a:r>
          </a:p>
          <a:p>
            <a:r>
              <a:rPr lang="en-US" dirty="0" smtClean="0"/>
              <a:t>MIDI IN-receives the data</a:t>
            </a:r>
          </a:p>
          <a:p>
            <a:r>
              <a:rPr lang="en-US" dirty="0" smtClean="0"/>
              <a:t>MIDI OUT-sends data</a:t>
            </a:r>
          </a:p>
          <a:p>
            <a:r>
              <a:rPr lang="en-US" dirty="0" smtClean="0"/>
              <a:t>MIDI THRU-sends exact copy of the messages received from the IN port</a:t>
            </a:r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16" y="3828820"/>
            <a:ext cx="2324518" cy="1162259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05" y="3607517"/>
            <a:ext cx="1891553" cy="15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 system</a:t>
            </a:r>
            <a:endParaRPr lang="en-US" dirty="0"/>
          </a:p>
        </p:txBody>
      </p:sp>
      <p:pic>
        <p:nvPicPr>
          <p:cNvPr id="4" name="Content Placeholder 3" descr="midi-thru-diagram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42" r="-16342"/>
          <a:stretch>
            <a:fillRect/>
          </a:stretch>
        </p:blipFill>
        <p:spPr>
          <a:xfrm>
            <a:off x="609600" y="1600200"/>
            <a:ext cx="7924800" cy="4856086"/>
          </a:xfrm>
        </p:spPr>
      </p:pic>
    </p:spTree>
    <p:extLst>
      <p:ext uri="{BB962C8B-B14F-4D97-AF65-F5344CB8AC3E}">
        <p14:creationId xmlns:p14="http://schemas.microsoft.com/office/powerpoint/2010/main" val="36922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 INTERFACES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 smtClean="0"/>
              <a:t>Most Hardware MIDI devices(Keyboards, Synths, Samplers etc) are equipped with MIDI ports</a:t>
            </a:r>
          </a:p>
          <a:p>
            <a:r>
              <a:rPr lang="en-GB" sz="1800" dirty="0" smtClean="0"/>
              <a:t>Computers require a MIDI interface to connect to external MIDI devices</a:t>
            </a:r>
          </a:p>
          <a:p>
            <a:r>
              <a:rPr lang="en-GB" sz="1800" dirty="0" smtClean="0"/>
              <a:t>Interface connect to computers via PCI card, USB and </a:t>
            </a:r>
            <a:r>
              <a:rPr lang="en-GB" sz="1800" dirty="0" err="1" smtClean="0"/>
              <a:t>firewire</a:t>
            </a:r>
            <a:endParaRPr lang="en-GB" sz="1800" dirty="0" smtClean="0"/>
          </a:p>
          <a:p>
            <a:r>
              <a:rPr lang="en-GB" sz="1800" dirty="0" smtClean="0"/>
              <a:t>Most audio interfaces come equipped with MIDI IN, OUT, THRU ports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358846303-26787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3652" y="3662929"/>
            <a:ext cx="2052071" cy="2052071"/>
          </a:xfrm>
          <a:prstGeom prst="rect">
            <a:avLst/>
          </a:prstGeom>
        </p:spPr>
      </p:pic>
      <p:pic>
        <p:nvPicPr>
          <p:cNvPr id="5" name="Picture 4" descr="USB inter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054" y="3625839"/>
            <a:ext cx="2089161" cy="20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MIDI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MIDI controllers transmit MIDI information</a:t>
            </a:r>
          </a:p>
          <a:p>
            <a:r>
              <a:rPr lang="en-GB" dirty="0" smtClean="0"/>
              <a:t>MIDI controllers do NOT produce sound and it needs to be connected to a sound module, synthesizer or sampler.</a:t>
            </a:r>
          </a:p>
          <a:p>
            <a:r>
              <a:rPr lang="en-GB" dirty="0" smtClean="0"/>
              <a:t>Types of controllers-keyboard controller(most popular), wind controller, guitar controller(pick-up), pad controllers, rotary knobs, sliders, pedals</a:t>
            </a:r>
            <a:endParaRPr lang="en-US" dirty="0"/>
          </a:p>
        </p:txBody>
      </p:sp>
      <p:pic>
        <p:nvPicPr>
          <p:cNvPr id="4" name="Picture 3" descr="1255102076-98128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564081"/>
            <a:ext cx="1811483" cy="1811483"/>
          </a:xfrm>
          <a:prstGeom prst="rect">
            <a:avLst/>
          </a:prstGeom>
        </p:spPr>
      </p:pic>
      <p:pic>
        <p:nvPicPr>
          <p:cNvPr id="5" name="Picture 4" descr="EWI4000S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48457" y="4081072"/>
            <a:ext cx="2003839" cy="910077"/>
          </a:xfrm>
          <a:prstGeom prst="rect">
            <a:avLst/>
          </a:prstGeom>
        </p:spPr>
      </p:pic>
      <p:pic>
        <p:nvPicPr>
          <p:cNvPr id="6" name="Picture 5" descr="Oxy8v2_hero_Lsiz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6650" y="3564081"/>
            <a:ext cx="1882368" cy="1266047"/>
          </a:xfrm>
          <a:prstGeom prst="rect">
            <a:avLst/>
          </a:prstGeom>
        </p:spPr>
      </p:pic>
      <p:pic>
        <p:nvPicPr>
          <p:cNvPr id="7" name="Picture 6" descr="1nay0yYS5qcGd8NzAwfHx8fHx8aHR0cDovL3d3dy5hZHZlcnRzLmllL3N0YXRpYy9pL3dhdGVybWFyay5wbmd8fGh0dHA6Ly93d3cuYWR2ZXJ0cy5pZS9zdGF0aWMvaS9ub25lLWltYWdlLmpwZ3w=.jp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1527" y="4171373"/>
            <a:ext cx="1889986" cy="1204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5659</TotalTime>
  <Words>1363</Words>
  <Application>Microsoft Office PowerPoint</Application>
  <PresentationFormat>On-screen Show (4:3)</PresentationFormat>
  <Paragraphs>148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Apple Casual</vt:lpstr>
      <vt:lpstr>Arial</vt:lpstr>
      <vt:lpstr>Arial Narrow</vt:lpstr>
      <vt:lpstr>Bernard MT Condensed</vt:lpstr>
      <vt:lpstr>Britannic Bold</vt:lpstr>
      <vt:lpstr>Calibri</vt:lpstr>
      <vt:lpstr>MyriadPro-Bold</vt:lpstr>
      <vt:lpstr>Reprise Stamp</vt:lpstr>
      <vt:lpstr>Reprise Stamp Std</vt:lpstr>
      <vt:lpstr>Horizon</vt:lpstr>
      <vt:lpstr>Document</vt:lpstr>
      <vt:lpstr>MIDI </vt:lpstr>
      <vt:lpstr>Starter-5 minutes 5 questions</vt:lpstr>
      <vt:lpstr>Starter-5 minutes 5 questions</vt:lpstr>
      <vt:lpstr>AIMS and objectives</vt:lpstr>
      <vt:lpstr>What is MIDI? </vt:lpstr>
      <vt:lpstr>How does midi work</vt:lpstr>
      <vt:lpstr>MIDI system</vt:lpstr>
      <vt:lpstr>MIDI INTERFACES </vt:lpstr>
      <vt:lpstr>MIDI CONTROLLERS</vt:lpstr>
      <vt:lpstr>SOUND GENERATORS</vt:lpstr>
      <vt:lpstr>Task: MIDI system</vt:lpstr>
      <vt:lpstr>PowerPoint Presentation</vt:lpstr>
      <vt:lpstr>PowerPoint Presentation</vt:lpstr>
      <vt:lpstr>MIDI </vt:lpstr>
      <vt:lpstr>MIDI  Messages</vt:lpstr>
      <vt:lpstr>Channel voice messages</vt:lpstr>
      <vt:lpstr>Channel voice messages</vt:lpstr>
      <vt:lpstr>CONTROL CHANGE </vt:lpstr>
      <vt:lpstr>PowerPoint Presentation</vt:lpstr>
      <vt:lpstr>PowerPoint Presentation</vt:lpstr>
      <vt:lpstr>TASK: ANALYSING MIDI DATA using the event list editor</vt:lpstr>
      <vt:lpstr>TASK: ANALYSING MIDI DATA using the event list editor</vt:lpstr>
      <vt:lpstr>Written task unit 4 style(16 Marks)</vt:lpstr>
      <vt:lpstr>Advanced Sequencing </vt:lpstr>
      <vt:lpstr>Advance quantize</vt:lpstr>
      <vt:lpstr>MIDI TRANSFORM WINDOW</vt:lpstr>
    </vt:vector>
  </TitlesOfParts>
  <Company>Hinchley Wood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MIDI</dc:title>
  <dc:creator>Paul Clifford</dc:creator>
  <cp:lastModifiedBy>Paul Clifford</cp:lastModifiedBy>
  <cp:revision>346</cp:revision>
  <cp:lastPrinted>2019-11-14T10:45:07Z</cp:lastPrinted>
  <dcterms:created xsi:type="dcterms:W3CDTF">2013-09-18T08:20:06Z</dcterms:created>
  <dcterms:modified xsi:type="dcterms:W3CDTF">2020-01-21T16:51:46Z</dcterms:modified>
</cp:coreProperties>
</file>