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13"/>
  </p:notesMasterIdLst>
  <p:handoutMasterIdLst>
    <p:handoutMasterId r:id="rId14"/>
  </p:handoutMasterIdLst>
  <p:sldIdLst>
    <p:sldId id="414" r:id="rId2"/>
    <p:sldId id="415" r:id="rId3"/>
    <p:sldId id="416" r:id="rId4"/>
    <p:sldId id="417" r:id="rId5"/>
    <p:sldId id="420" r:id="rId6"/>
    <p:sldId id="418" r:id="rId7"/>
    <p:sldId id="419" r:id="rId8"/>
    <p:sldId id="421" r:id="rId9"/>
    <p:sldId id="423" r:id="rId10"/>
    <p:sldId id="422" r:id="rId11"/>
    <p:sldId id="42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65" autoAdjust="0"/>
    <p:restoredTop sz="84290" autoAdjust="0"/>
  </p:normalViewPr>
  <p:slideViewPr>
    <p:cSldViewPr snapToGrid="0" snapToObjects="1">
      <p:cViewPr>
        <p:scale>
          <a:sx n="68" d="100"/>
          <a:sy n="68" d="100"/>
        </p:scale>
        <p:origin x="636" y="4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4018F-FB9B-4D48-8294-3C5E9F090FB6}"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2C19A4-967C-824C-A804-16CE7FED4182}" type="slidenum">
              <a:rPr lang="en-US" smtClean="0"/>
              <a:t>‹#›</a:t>
            </a:fld>
            <a:endParaRPr lang="en-US"/>
          </a:p>
        </p:txBody>
      </p:sp>
    </p:spTree>
    <p:extLst>
      <p:ext uri="{BB962C8B-B14F-4D97-AF65-F5344CB8AC3E}">
        <p14:creationId xmlns:p14="http://schemas.microsoft.com/office/powerpoint/2010/main" val="27400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9B0802-ECD1-8547-A779-9F76776C98D6}"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42CAF7-635C-0445-83BA-55ED2F289864}" type="slidenum">
              <a:rPr lang="en-US" smtClean="0"/>
              <a:t>‹#›</a:t>
            </a:fld>
            <a:endParaRPr lang="en-US"/>
          </a:p>
        </p:txBody>
      </p:sp>
    </p:spTree>
    <p:extLst>
      <p:ext uri="{BB962C8B-B14F-4D97-AF65-F5344CB8AC3E}">
        <p14:creationId xmlns:p14="http://schemas.microsoft.com/office/powerpoint/2010/main" val="2100999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5918D-FA57-1048-989E-EE671F1A83B8}" type="slidenum">
              <a:rPr lang="en-US" smtClean="0"/>
              <a:t>6</a:t>
            </a:fld>
            <a:endParaRPr lang="en-US"/>
          </a:p>
        </p:txBody>
      </p:sp>
    </p:spTree>
    <p:extLst>
      <p:ext uri="{BB962C8B-B14F-4D97-AF65-F5344CB8AC3E}">
        <p14:creationId xmlns:p14="http://schemas.microsoft.com/office/powerpoint/2010/main" val="32016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10</a:t>
            </a:fld>
            <a:endParaRPr lang="en-US"/>
          </a:p>
        </p:txBody>
      </p:sp>
    </p:spTree>
    <p:extLst>
      <p:ext uri="{BB962C8B-B14F-4D97-AF65-F5344CB8AC3E}">
        <p14:creationId xmlns:p14="http://schemas.microsoft.com/office/powerpoint/2010/main" val="104023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11</a:t>
            </a:fld>
            <a:endParaRPr lang="en-US"/>
          </a:p>
        </p:txBody>
      </p:sp>
    </p:spTree>
    <p:extLst>
      <p:ext uri="{BB962C8B-B14F-4D97-AF65-F5344CB8AC3E}">
        <p14:creationId xmlns:p14="http://schemas.microsoft.com/office/powerpoint/2010/main" val="111359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1/21/2020</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user/gimmieguitar?feature=wat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 Id="rId9" Type="http://schemas.openxmlformats.org/officeDocument/2006/relationships/image" Target="../media/image10.tiff"/></Relationships>
</file>

<file path=ppt/slides/_rels/slide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en-US" dirty="0" smtClean="0"/>
              <a:t>Brief history of electric guitars</a:t>
            </a:r>
            <a:endParaRPr lang="en-GB" altLang="en-US" dirty="0"/>
          </a:p>
        </p:txBody>
      </p:sp>
      <p:graphicFrame>
        <p:nvGraphicFramePr>
          <p:cNvPr id="7" name="Content Placeholder 9"/>
          <p:cNvGraphicFramePr>
            <a:graphicFrameLocks noGrp="1"/>
          </p:cNvGraphicFramePr>
          <p:nvPr>
            <p:ph sz="quarter" idx="13"/>
            <p:extLst/>
          </p:nvPr>
        </p:nvGraphicFramePr>
        <p:xfrm>
          <a:off x="0" y="647566"/>
          <a:ext cx="9036496" cy="6158501"/>
        </p:xfrm>
        <a:graphic>
          <a:graphicData uri="http://schemas.openxmlformats.org/drawingml/2006/table">
            <a:tbl>
              <a:tblPr firstRow="1" bandRow="1">
                <a:tableStyleId>{5C22544A-7EE6-4342-B048-85BDC9FD1C3A}</a:tableStyleId>
              </a:tblPr>
              <a:tblGrid>
                <a:gridCol w="870056">
                  <a:extLst>
                    <a:ext uri="{9D8B030D-6E8A-4147-A177-3AD203B41FA5}">
                      <a16:colId xmlns:a16="http://schemas.microsoft.com/office/drawing/2014/main" val="20000"/>
                    </a:ext>
                  </a:extLst>
                </a:gridCol>
                <a:gridCol w="8166440">
                  <a:extLst>
                    <a:ext uri="{9D8B030D-6E8A-4147-A177-3AD203B41FA5}">
                      <a16:colId xmlns:a16="http://schemas.microsoft.com/office/drawing/2014/main" val="20001"/>
                    </a:ext>
                  </a:extLst>
                </a:gridCol>
              </a:tblGrid>
              <a:tr h="707755">
                <a:tc>
                  <a:txBody>
                    <a:bodyPr/>
                    <a:lstStyle/>
                    <a:p>
                      <a:r>
                        <a:rPr lang="en-US" dirty="0" smtClean="0">
                          <a:solidFill>
                            <a:schemeClr val="tx1"/>
                          </a:solidFill>
                        </a:rPr>
                        <a:t>1920s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sz="1400" baseline="0" dirty="0" smtClean="0">
                          <a:solidFill>
                            <a:schemeClr val="tx1"/>
                          </a:solidFill>
                        </a:rPr>
                        <a:t>George Beauchamp develops the first guitar to use a </a:t>
                      </a:r>
                      <a:r>
                        <a:rPr lang="en-GB" sz="1400" baseline="0" dirty="0" smtClean="0">
                          <a:solidFill>
                            <a:srgbClr val="FFC000"/>
                          </a:solidFill>
                        </a:rPr>
                        <a:t>pick-up</a:t>
                      </a:r>
                      <a:r>
                        <a:rPr lang="en-GB" sz="1400" baseline="0" dirty="0" smtClean="0">
                          <a:solidFill>
                            <a:schemeClr val="tx1"/>
                          </a:solidFill>
                        </a:rPr>
                        <a:t>( horse-shoe magnet and wound copper coil). A </a:t>
                      </a:r>
                      <a:r>
                        <a:rPr lang="en-GB" sz="1400" i="1" baseline="0" dirty="0" smtClean="0">
                          <a:solidFill>
                            <a:schemeClr val="tx1"/>
                          </a:solidFill>
                        </a:rPr>
                        <a:t>Hawaiian</a:t>
                      </a:r>
                      <a:r>
                        <a:rPr lang="en-GB" sz="1400" baseline="0" dirty="0" smtClean="0">
                          <a:solidFill>
                            <a:schemeClr val="tx1"/>
                          </a:solidFill>
                        </a:rPr>
                        <a:t> styled guitar played on the lap. Beauchamp and Adolf Rickenbacker set up the Electro String Company to manufacture the </a:t>
                      </a:r>
                      <a:r>
                        <a:rPr lang="en-GB" sz="1400" baseline="0" dirty="0" smtClean="0">
                          <a:solidFill>
                            <a:srgbClr val="FFC000"/>
                          </a:solidFill>
                        </a:rPr>
                        <a:t>“frying pan”</a:t>
                      </a:r>
                    </a:p>
                  </a:txBody>
                  <a:tcPr>
                    <a:solidFill>
                      <a:schemeClr val="bg1"/>
                    </a:solidFill>
                  </a:tcPr>
                </a:tc>
                <a:extLst>
                  <a:ext uri="{0D108BD9-81ED-4DB2-BD59-A6C34878D82A}">
                    <a16:rowId xmlns:a16="http://schemas.microsoft.com/office/drawing/2014/main" val="10000"/>
                  </a:ext>
                </a:extLst>
              </a:tr>
              <a:tr h="1433008">
                <a:tc>
                  <a:txBody>
                    <a:bodyPr/>
                    <a:lstStyle/>
                    <a:p>
                      <a:r>
                        <a:rPr lang="en-US" dirty="0" smtClean="0">
                          <a:solidFill>
                            <a:schemeClr val="tx1"/>
                          </a:solidFill>
                        </a:rPr>
                        <a:t>1930s</a:t>
                      </a:r>
                      <a:endParaRPr lang="en-US" dirty="0">
                        <a:solidFill>
                          <a:schemeClr val="tx1"/>
                        </a:solidFill>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600" baseline="0" dirty="0" smtClean="0">
                          <a:solidFill>
                            <a:schemeClr val="tx1"/>
                          </a:solidFill>
                        </a:rPr>
                        <a:t>Lloyd </a:t>
                      </a:r>
                      <a:r>
                        <a:rPr lang="en-GB" sz="1600" baseline="0" dirty="0" err="1" smtClean="0">
                          <a:solidFill>
                            <a:schemeClr val="tx1"/>
                          </a:solidFill>
                        </a:rPr>
                        <a:t>Loar</a:t>
                      </a:r>
                      <a:r>
                        <a:rPr lang="en-GB" sz="1600" baseline="0" dirty="0" smtClean="0">
                          <a:solidFill>
                            <a:schemeClr val="tx1"/>
                          </a:solidFill>
                        </a:rPr>
                        <a:t>, an engineer for Gibson, invented the first </a:t>
                      </a:r>
                      <a:r>
                        <a:rPr lang="en-GB" sz="1600" i="1" baseline="0" dirty="0" smtClean="0">
                          <a:solidFill>
                            <a:schemeClr val="tx1"/>
                          </a:solidFill>
                        </a:rPr>
                        <a:t>Spanish</a:t>
                      </a:r>
                      <a:r>
                        <a:rPr lang="en-GB" sz="1600" baseline="0" dirty="0" smtClean="0">
                          <a:solidFill>
                            <a:schemeClr val="tx1"/>
                          </a:solidFill>
                        </a:rPr>
                        <a:t> style electric guitar( played standing or sitting) called the </a:t>
                      </a:r>
                      <a:r>
                        <a:rPr lang="en-GB" sz="1600" baseline="0" dirty="0" err="1" smtClean="0">
                          <a:solidFill>
                            <a:srgbClr val="FFC000"/>
                          </a:solidFill>
                        </a:rPr>
                        <a:t>Viviphone</a:t>
                      </a:r>
                      <a:r>
                        <a:rPr lang="en-GB" sz="1600" baseline="0" dirty="0" smtClean="0">
                          <a:solidFill>
                            <a:schemeClr val="tx1"/>
                          </a:solidFill>
                        </a:rPr>
                        <a:t> in </a:t>
                      </a:r>
                      <a:r>
                        <a:rPr lang="en-GB" sz="1600" baseline="0" dirty="0" smtClean="0">
                          <a:solidFill>
                            <a:srgbClr val="FFC000"/>
                          </a:solidFill>
                        </a:rPr>
                        <a:t>1933</a:t>
                      </a:r>
                      <a:r>
                        <a:rPr lang="en-GB" sz="1600" baseline="0" dirty="0" smtClean="0">
                          <a:solidFill>
                            <a:schemeClr val="tx1"/>
                          </a:solidFill>
                        </a:rPr>
                        <a:t>.</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600" baseline="0" dirty="0" smtClean="0">
                          <a:solidFill>
                            <a:schemeClr val="tx1"/>
                          </a:solidFill>
                        </a:rPr>
                        <a:t>Gibson produces the ES( Electro Spanish) 150 in </a:t>
                      </a:r>
                      <a:r>
                        <a:rPr lang="en-GB" sz="1600" baseline="0" dirty="0" smtClean="0">
                          <a:solidFill>
                            <a:srgbClr val="FFC000"/>
                          </a:solidFill>
                        </a:rPr>
                        <a:t>1936</a:t>
                      </a:r>
                      <a:r>
                        <a:rPr lang="en-GB" sz="1600" baseline="0" dirty="0" smtClean="0">
                          <a:solidFill>
                            <a:schemeClr val="tx1"/>
                          </a:solidFill>
                        </a:rPr>
                        <a:t> considered to be the first commercially successful Spanish-style electric guitar.</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600" baseline="0" dirty="0" smtClean="0">
                          <a:solidFill>
                            <a:schemeClr val="tx1"/>
                          </a:solidFill>
                        </a:rPr>
                        <a:t>The hollowed-bodied </a:t>
                      </a:r>
                      <a:r>
                        <a:rPr lang="en-GB" sz="1600" baseline="0" dirty="0" smtClean="0">
                          <a:solidFill>
                            <a:srgbClr val="FFC000"/>
                          </a:solidFill>
                        </a:rPr>
                        <a:t>ES 150 </a:t>
                      </a:r>
                      <a:r>
                        <a:rPr lang="en-GB" sz="1600" baseline="0" dirty="0" smtClean="0">
                          <a:solidFill>
                            <a:schemeClr val="tx1"/>
                          </a:solidFill>
                        </a:rPr>
                        <a:t>was popular amongst jazz  musicians  but it’s main flaw was feedback.</a:t>
                      </a:r>
                      <a:endParaRPr lang="en-US" sz="1600" dirty="0">
                        <a:solidFill>
                          <a:schemeClr val="tx1"/>
                        </a:solidFill>
                      </a:endParaRPr>
                    </a:p>
                  </a:txBody>
                  <a:tcPr>
                    <a:solidFill>
                      <a:schemeClr val="bg1"/>
                    </a:solidFill>
                  </a:tcPr>
                </a:tc>
                <a:extLst>
                  <a:ext uri="{0D108BD9-81ED-4DB2-BD59-A6C34878D82A}">
                    <a16:rowId xmlns:a16="http://schemas.microsoft.com/office/drawing/2014/main" val="10001"/>
                  </a:ext>
                </a:extLst>
              </a:tr>
              <a:tr h="1061633">
                <a:tc>
                  <a:txBody>
                    <a:bodyPr/>
                    <a:lstStyle/>
                    <a:p>
                      <a:r>
                        <a:rPr lang="en-US" dirty="0" smtClean="0">
                          <a:solidFill>
                            <a:schemeClr val="tx1"/>
                          </a:solidFill>
                        </a:rPr>
                        <a:t>1940s</a:t>
                      </a:r>
                      <a:endParaRPr lang="en-US" dirty="0">
                        <a:solidFill>
                          <a:schemeClr val="tx1"/>
                        </a:solidFill>
                      </a:endParaRPr>
                    </a:p>
                  </a:txBody>
                  <a:tcP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600" dirty="0" smtClean="0">
                          <a:solidFill>
                            <a:schemeClr val="tx1"/>
                          </a:solidFill>
                        </a:rPr>
                        <a:t>Les Paul invents the </a:t>
                      </a:r>
                      <a:r>
                        <a:rPr lang="en-GB" sz="1600" i="1" dirty="0" smtClean="0">
                          <a:solidFill>
                            <a:srgbClr val="FFC000"/>
                          </a:solidFill>
                        </a:rPr>
                        <a:t>Log</a:t>
                      </a:r>
                      <a:r>
                        <a:rPr lang="en-GB" sz="1600" dirty="0" smtClean="0">
                          <a:solidFill>
                            <a:schemeClr val="tx1"/>
                          </a:solidFill>
                        </a:rPr>
                        <a:t> in 1946 which was the first</a:t>
                      </a:r>
                      <a:r>
                        <a:rPr lang="en-GB" sz="1600" baseline="0" dirty="0" smtClean="0">
                          <a:solidFill>
                            <a:schemeClr val="tx1"/>
                          </a:solidFill>
                        </a:rPr>
                        <a:t> solid-bodied guitar, which reduced the feedback problem of the hollow-bodied guitar.</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600" baseline="0" dirty="0" smtClean="0">
                          <a:solidFill>
                            <a:schemeClr val="tx1"/>
                          </a:solidFill>
                        </a:rPr>
                        <a:t>At the same time, Les Paul friend Leo Fender, was experimenting with the solid-body idea.</a:t>
                      </a:r>
                      <a:endParaRPr lang="en-GB" sz="1600" dirty="0" smtClean="0">
                        <a:solidFill>
                          <a:schemeClr val="tx1"/>
                        </a:solidFill>
                      </a:endParaRPr>
                    </a:p>
                    <a:p>
                      <a:pPr marL="285750" indent="-285750">
                        <a:buFont typeface="Arial" charset="0"/>
                        <a:buChar char="•"/>
                      </a:pPr>
                      <a:endParaRPr lang="en-US" dirty="0">
                        <a:solidFill>
                          <a:schemeClr val="tx1"/>
                        </a:solidFill>
                      </a:endParaRPr>
                    </a:p>
                  </a:txBody>
                  <a:tcPr>
                    <a:solidFill>
                      <a:schemeClr val="bg1"/>
                    </a:solidFill>
                  </a:tcPr>
                </a:tc>
                <a:extLst>
                  <a:ext uri="{0D108BD9-81ED-4DB2-BD59-A6C34878D82A}">
                    <a16:rowId xmlns:a16="http://schemas.microsoft.com/office/drawing/2014/main" val="10002"/>
                  </a:ext>
                </a:extLst>
              </a:tr>
              <a:tr h="1297551">
                <a:tc>
                  <a:txBody>
                    <a:bodyPr/>
                    <a:lstStyle/>
                    <a:p>
                      <a:r>
                        <a:rPr lang="en-US" dirty="0" smtClean="0">
                          <a:solidFill>
                            <a:schemeClr val="tx1"/>
                          </a:solidFill>
                        </a:rPr>
                        <a:t>1950s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GB" sz="1600" dirty="0" smtClean="0">
                          <a:solidFill>
                            <a:schemeClr val="tx1"/>
                          </a:solidFill>
                        </a:rPr>
                        <a:t>Leo Fender</a:t>
                      </a:r>
                      <a:r>
                        <a:rPr lang="en-GB" sz="1600" baseline="0" dirty="0" smtClean="0">
                          <a:solidFill>
                            <a:schemeClr val="tx1"/>
                          </a:solidFill>
                        </a:rPr>
                        <a:t> launches the Broadcaster in 1951, later renamed the Telecaster</a:t>
                      </a:r>
                    </a:p>
                    <a:p>
                      <a:pPr marL="285750" indent="-285750">
                        <a:buFont typeface="Arial" charset="0"/>
                        <a:buChar char="•"/>
                      </a:pPr>
                      <a:r>
                        <a:rPr lang="en-GB" sz="1600" baseline="0" dirty="0" smtClean="0">
                          <a:solidFill>
                            <a:schemeClr val="tx1"/>
                          </a:solidFill>
                        </a:rPr>
                        <a:t>Fender Precision Bass 1951 and 1954 Fender Stratocaster launched</a:t>
                      </a:r>
                    </a:p>
                    <a:p>
                      <a:pPr marL="285750" indent="-285750">
                        <a:buFont typeface="Arial" charset="0"/>
                        <a:buChar char="•"/>
                      </a:pPr>
                      <a:r>
                        <a:rPr lang="en-GB" sz="1600" baseline="0" dirty="0" smtClean="0">
                          <a:solidFill>
                            <a:schemeClr val="tx1"/>
                          </a:solidFill>
                        </a:rPr>
                        <a:t>Gibson launches the Les Paul design featuring the P90 pick-ups in 1952</a:t>
                      </a:r>
                    </a:p>
                    <a:p>
                      <a:pPr marL="285750" indent="-285750">
                        <a:buFont typeface="Arial" charset="0"/>
                        <a:buChar char="•"/>
                      </a:pPr>
                      <a:r>
                        <a:rPr lang="en-GB" sz="1600" baseline="0" dirty="0" smtClean="0">
                          <a:solidFill>
                            <a:schemeClr val="tx1"/>
                          </a:solidFill>
                        </a:rPr>
                        <a:t>1957 Gibson Les Paul features a new type of pick-up called </a:t>
                      </a:r>
                      <a:r>
                        <a:rPr lang="en-GB" sz="1600" baseline="0" dirty="0" err="1" smtClean="0">
                          <a:solidFill>
                            <a:schemeClr val="tx1"/>
                          </a:solidFill>
                        </a:rPr>
                        <a:t>Humbuckers</a:t>
                      </a:r>
                      <a:endParaRPr lang="en-GB" sz="1600" dirty="0" smtClean="0">
                        <a:solidFill>
                          <a:schemeClr val="tx1"/>
                        </a:solidFill>
                      </a:endParaRPr>
                    </a:p>
                    <a:p>
                      <a:pPr marL="285750" indent="-285750">
                        <a:buFont typeface="Arial" charset="0"/>
                        <a:buChar char="•"/>
                      </a:pPr>
                      <a:endParaRPr lang="en-US" dirty="0">
                        <a:solidFill>
                          <a:schemeClr val="tx1"/>
                        </a:solidFill>
                      </a:endParaRPr>
                    </a:p>
                  </a:txBody>
                  <a:tcPr>
                    <a:solidFill>
                      <a:schemeClr val="bg1"/>
                    </a:solidFill>
                  </a:tcPr>
                </a:tc>
                <a:extLst>
                  <a:ext uri="{0D108BD9-81ED-4DB2-BD59-A6C34878D82A}">
                    <a16:rowId xmlns:a16="http://schemas.microsoft.com/office/drawing/2014/main" val="10003"/>
                  </a:ext>
                </a:extLst>
              </a:tr>
              <a:tr h="366853">
                <a:tc>
                  <a:txBody>
                    <a:bodyPr/>
                    <a:lstStyle/>
                    <a:p>
                      <a:r>
                        <a:rPr lang="en-US" dirty="0" smtClean="0">
                          <a:solidFill>
                            <a:schemeClr val="tx1"/>
                          </a:solidFill>
                        </a:rPr>
                        <a:t>1960s</a:t>
                      </a:r>
                      <a:endParaRPr lang="en-US" dirty="0">
                        <a:solidFill>
                          <a:schemeClr val="tx1"/>
                        </a:solidFill>
                      </a:endParaRPr>
                    </a:p>
                  </a:txBody>
                  <a:tcPr>
                    <a:solidFill>
                      <a:schemeClr val="bg1"/>
                    </a:solidFill>
                  </a:tcPr>
                </a:tc>
                <a:tc>
                  <a:txBody>
                    <a:bodyPr/>
                    <a:lstStyle/>
                    <a:p>
                      <a:pPr marL="285750" indent="-285750">
                        <a:buFont typeface="Arial" charset="0"/>
                        <a:buChar char="•"/>
                      </a:pPr>
                      <a:r>
                        <a:rPr lang="en-US" dirty="0" smtClean="0">
                          <a:solidFill>
                            <a:schemeClr val="tx1"/>
                          </a:solidFill>
                        </a:rPr>
                        <a:t>Fender designs the </a:t>
                      </a:r>
                      <a:r>
                        <a:rPr lang="en-US" dirty="0" err="1" smtClean="0">
                          <a:solidFill>
                            <a:schemeClr val="tx1"/>
                          </a:solidFill>
                        </a:rPr>
                        <a:t>Jazzmaster</a:t>
                      </a:r>
                      <a:r>
                        <a:rPr lang="en-US" dirty="0" smtClean="0">
                          <a:solidFill>
                            <a:schemeClr val="tx1"/>
                          </a:solidFill>
                        </a:rPr>
                        <a:t> and Jaguar</a:t>
                      </a:r>
                      <a:endParaRPr lang="en-US" dirty="0">
                        <a:solidFill>
                          <a:schemeClr val="tx1"/>
                        </a:solidFill>
                      </a:endParaRPr>
                    </a:p>
                  </a:txBody>
                  <a:tcPr>
                    <a:solidFill>
                      <a:schemeClr val="bg1"/>
                    </a:solidFill>
                  </a:tcPr>
                </a:tc>
                <a:extLst>
                  <a:ext uri="{0D108BD9-81ED-4DB2-BD59-A6C34878D82A}">
                    <a16:rowId xmlns:a16="http://schemas.microsoft.com/office/drawing/2014/main" val="10004"/>
                  </a:ext>
                </a:extLst>
              </a:tr>
              <a:tr h="1150102">
                <a:tc>
                  <a:txBody>
                    <a:bodyPr/>
                    <a:lstStyle/>
                    <a:p>
                      <a:r>
                        <a:rPr lang="en-US" dirty="0" smtClean="0">
                          <a:solidFill>
                            <a:schemeClr val="tx1"/>
                          </a:solidFill>
                        </a:rPr>
                        <a:t>80s</a:t>
                      </a:r>
                      <a:r>
                        <a:rPr lang="en-US" baseline="0" dirty="0" smtClean="0">
                          <a:solidFill>
                            <a:schemeClr val="tx1"/>
                          </a:solidFill>
                        </a:rPr>
                        <a:t>- present</a:t>
                      </a:r>
                      <a:endParaRPr lang="en-US" dirty="0">
                        <a:solidFill>
                          <a:schemeClr val="tx1"/>
                        </a:solidFill>
                      </a:endParaRPr>
                    </a:p>
                  </a:txBody>
                  <a:tcPr>
                    <a:solidFill>
                      <a:schemeClr val="bg1"/>
                    </a:solidFill>
                  </a:tcPr>
                </a:tc>
                <a:tc>
                  <a:txBody>
                    <a:bodyPr/>
                    <a:lstStyle/>
                    <a:p>
                      <a:pPr marL="285750" indent="-285750">
                        <a:buFont typeface="Arial" charset="0"/>
                        <a:buChar char="•"/>
                      </a:pPr>
                      <a:r>
                        <a:rPr lang="en-US" dirty="0" smtClean="0">
                          <a:solidFill>
                            <a:schemeClr val="tx1"/>
                          </a:solidFill>
                        </a:rPr>
                        <a:t>1980s the </a:t>
                      </a:r>
                      <a:r>
                        <a:rPr lang="en-US" i="1" dirty="0" err="1" smtClean="0">
                          <a:solidFill>
                            <a:schemeClr val="tx1"/>
                          </a:solidFill>
                        </a:rPr>
                        <a:t>superstrat</a:t>
                      </a:r>
                      <a:r>
                        <a:rPr lang="en-US" baseline="0" dirty="0" smtClean="0">
                          <a:solidFill>
                            <a:schemeClr val="tx1"/>
                          </a:solidFill>
                        </a:rPr>
                        <a:t> designs with low actions for tapping techniques and fast virtuosic playing manufactured by Jackson and Ibanez</a:t>
                      </a:r>
                    </a:p>
                    <a:p>
                      <a:pPr marL="285750" indent="-285750">
                        <a:buFont typeface="Arial" charset="0"/>
                        <a:buChar char="•"/>
                      </a:pPr>
                      <a:r>
                        <a:rPr lang="en-US" baseline="0" dirty="0" smtClean="0">
                          <a:solidFill>
                            <a:schemeClr val="tx1"/>
                          </a:solidFill>
                        </a:rPr>
                        <a:t>2002 the </a:t>
                      </a:r>
                      <a:r>
                        <a:rPr lang="en-US" baseline="0" dirty="0" smtClean="0">
                          <a:solidFill>
                            <a:srgbClr val="FFC000"/>
                          </a:solidFill>
                        </a:rPr>
                        <a:t>Line 6 </a:t>
                      </a:r>
                      <a:r>
                        <a:rPr lang="en-US" baseline="0" dirty="0" err="1" smtClean="0">
                          <a:solidFill>
                            <a:srgbClr val="FFC000"/>
                          </a:solidFill>
                        </a:rPr>
                        <a:t>Variax</a:t>
                      </a:r>
                      <a:r>
                        <a:rPr lang="en-US" baseline="0" dirty="0" smtClean="0">
                          <a:solidFill>
                            <a:srgbClr val="FFC000"/>
                          </a:solidFill>
                        </a:rPr>
                        <a:t> </a:t>
                      </a:r>
                      <a:r>
                        <a:rPr lang="en-US" baseline="0" dirty="0" smtClean="0">
                          <a:solidFill>
                            <a:schemeClr val="tx1"/>
                          </a:solidFill>
                        </a:rPr>
                        <a:t>modelling guitar developed to emulate classic Fender and Gibson designs</a:t>
                      </a:r>
                      <a:endParaRPr lang="en-US" dirty="0">
                        <a:solidFill>
                          <a:schemeClr val="tx1"/>
                        </a:solidFill>
                      </a:endParaRPr>
                    </a:p>
                  </a:txBody>
                  <a:tcPr>
                    <a:solidFill>
                      <a:schemeClr val="bg1"/>
                    </a:solidFill>
                  </a:tcP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762000" y="427038"/>
            <a:ext cx="6546304" cy="1216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dirty="0" smtClean="0">
                <a:hlinkClick r:id="rId2"/>
              </a:rPr>
              <a:t>Brief history of electric guitars</a:t>
            </a:r>
            <a:endParaRPr lang="en-GB" altLang="en-US" dirty="0"/>
          </a:p>
        </p:txBody>
      </p:sp>
    </p:spTree>
    <p:extLst>
      <p:ext uri="{BB962C8B-B14F-4D97-AF65-F5344CB8AC3E}">
        <p14:creationId xmlns:p14="http://schemas.microsoft.com/office/powerpoint/2010/main" val="75679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654219" y="1271662"/>
            <a:ext cx="3083768" cy="1651248"/>
          </a:xfrm>
        </p:spPr>
        <p:txBody>
          <a:bodyPr>
            <a:normAutofit fontScale="92500"/>
          </a:bodyPr>
          <a:lstStyle/>
          <a:p>
            <a:pPr marL="0" indent="0">
              <a:buNone/>
            </a:pPr>
            <a:r>
              <a:rPr lang="en-GB" dirty="0" smtClean="0"/>
              <a:t>Fuzz sounds tinnier and less refined than other types of distortion. Used in the mid-60s by Keith Richards, Jimi Hendrix and the psychedelic rock movement. Often used to make a bass sound gritty and dirty.</a:t>
            </a:r>
            <a:endParaRPr lang="en-GB" dirty="0"/>
          </a:p>
        </p:txBody>
      </p:sp>
      <p:sp>
        <p:nvSpPr>
          <p:cNvPr id="12" name="Content Placeholder 11"/>
          <p:cNvSpPr>
            <a:spLocks noGrp="1"/>
          </p:cNvSpPr>
          <p:nvPr>
            <p:ph sz="quarter" idx="13"/>
          </p:nvPr>
        </p:nvSpPr>
        <p:spPr>
          <a:xfrm>
            <a:off x="617563" y="1792831"/>
            <a:ext cx="2954288" cy="1507232"/>
          </a:xfrm>
        </p:spPr>
        <p:txBody>
          <a:bodyPr>
            <a:normAutofit fontScale="92500" lnSpcReduction="20000"/>
          </a:bodyPr>
          <a:lstStyle/>
          <a:p>
            <a:pPr marL="0" indent="0">
              <a:buNone/>
            </a:pPr>
            <a:r>
              <a:rPr lang="en-GB" dirty="0" smtClean="0"/>
              <a:t>Name is derived from the signal overdriving the valves of an amplifier. It’s a mild, crunchy distortion associated with electric guitar, however, it is used with great effect on organ, harmonica etc.</a:t>
            </a:r>
            <a:endParaRPr lang="en-GB" dirty="0"/>
          </a:p>
        </p:txBody>
      </p:sp>
      <p:sp>
        <p:nvSpPr>
          <p:cNvPr id="7" name="Title 6"/>
          <p:cNvSpPr>
            <a:spLocks noGrp="1"/>
          </p:cNvSpPr>
          <p:nvPr>
            <p:ph type="title"/>
          </p:nvPr>
        </p:nvSpPr>
        <p:spPr>
          <a:xfrm>
            <a:off x="683568" y="193692"/>
            <a:ext cx="7924800" cy="852583"/>
          </a:xfrm>
        </p:spPr>
        <p:txBody>
          <a:bodyPr/>
          <a:lstStyle/>
          <a:p>
            <a:r>
              <a:rPr lang="en-GB" dirty="0" smtClean="0"/>
              <a:t>Distortion as an effect</a:t>
            </a:r>
            <a:endParaRPr lang="en-GB" dirty="0"/>
          </a:p>
        </p:txBody>
      </p:sp>
      <p:sp>
        <p:nvSpPr>
          <p:cNvPr id="10" name="Text Placeholder 9"/>
          <p:cNvSpPr>
            <a:spLocks noGrp="1"/>
          </p:cNvSpPr>
          <p:nvPr>
            <p:ph type="body" idx="1"/>
          </p:nvPr>
        </p:nvSpPr>
        <p:spPr>
          <a:xfrm>
            <a:off x="609600" y="1169564"/>
            <a:ext cx="3733800" cy="574675"/>
          </a:xfrm>
        </p:spPr>
        <p:txBody>
          <a:bodyPr>
            <a:noAutofit/>
          </a:bodyPr>
          <a:lstStyle/>
          <a:p>
            <a:r>
              <a:rPr lang="en-GB" sz="2400" dirty="0" smtClean="0">
                <a:latin typeface="Reprise Title" panose="02000000000000000000" pitchFamily="2" charset="0"/>
              </a:rPr>
              <a:t>Overdrive</a:t>
            </a:r>
            <a:endParaRPr lang="en-GB" sz="2400" dirty="0">
              <a:latin typeface="Reprise Title" panose="02000000000000000000" pitchFamily="2" charset="0"/>
            </a:endParaRPr>
          </a:p>
        </p:txBody>
      </p:sp>
      <p:sp>
        <p:nvSpPr>
          <p:cNvPr id="11" name="Text Placeholder 10"/>
          <p:cNvSpPr>
            <a:spLocks noGrp="1"/>
          </p:cNvSpPr>
          <p:nvPr>
            <p:ph type="body" sz="quarter" idx="3"/>
          </p:nvPr>
        </p:nvSpPr>
        <p:spPr>
          <a:xfrm>
            <a:off x="5724128" y="453241"/>
            <a:ext cx="1800200" cy="574675"/>
          </a:xfrm>
        </p:spPr>
        <p:txBody>
          <a:bodyPr>
            <a:normAutofit/>
          </a:bodyPr>
          <a:lstStyle/>
          <a:p>
            <a:r>
              <a:rPr lang="en-GB" sz="2800" dirty="0" smtClean="0">
                <a:latin typeface="Reprise Title" panose="02000000000000000000" pitchFamily="2" charset="0"/>
              </a:rPr>
              <a:t>fuzz</a:t>
            </a:r>
            <a:endParaRPr lang="en-GB" sz="2800" dirty="0">
              <a:latin typeface="Reprise Title" panose="02000000000000000000" pitchFamily="2" charset="0"/>
            </a:endParaRPr>
          </a:p>
        </p:txBody>
      </p:sp>
      <p:sp>
        <p:nvSpPr>
          <p:cNvPr id="14" name="Content Placeholder 11"/>
          <p:cNvSpPr txBox="1">
            <a:spLocks/>
          </p:cNvSpPr>
          <p:nvPr/>
        </p:nvSpPr>
        <p:spPr>
          <a:xfrm>
            <a:off x="4619206" y="3898499"/>
            <a:ext cx="3096344" cy="1383943"/>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Distortion is the aggressive, overpowering sound of rock and heavy metal guitar, which began in the 70s  with bands such as Led </a:t>
            </a:r>
            <a:r>
              <a:rPr lang="en-GB" dirty="0" err="1" smtClean="0"/>
              <a:t>Zepplin</a:t>
            </a:r>
            <a:r>
              <a:rPr lang="en-GB" dirty="0" smtClean="0"/>
              <a:t> and Black Sabbath</a:t>
            </a:r>
            <a:endParaRPr lang="en-GB" dirty="0"/>
          </a:p>
        </p:txBody>
      </p:sp>
      <p:sp>
        <p:nvSpPr>
          <p:cNvPr id="15" name="Text Placeholder 9"/>
          <p:cNvSpPr txBox="1">
            <a:spLocks/>
          </p:cNvSpPr>
          <p:nvPr/>
        </p:nvSpPr>
        <p:spPr>
          <a:xfrm>
            <a:off x="4871403" y="3345723"/>
            <a:ext cx="2452099" cy="43300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400" dirty="0" smtClean="0">
                <a:latin typeface="Reprise Title" panose="02000000000000000000" pitchFamily="2" charset="0"/>
              </a:rPr>
              <a:t>Distortion</a:t>
            </a:r>
            <a:endParaRPr lang="en-GB" sz="2400" dirty="0">
              <a:latin typeface="Reprise Title" panose="02000000000000000000" pitchFamily="2"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29634" t="3328" r="30653" b="3328"/>
          <a:stretch/>
        </p:blipFill>
        <p:spPr>
          <a:xfrm>
            <a:off x="3379728" y="1556095"/>
            <a:ext cx="875074" cy="157064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426" r="23029"/>
          <a:stretch/>
        </p:blipFill>
        <p:spPr>
          <a:xfrm>
            <a:off x="7812360" y="1269854"/>
            <a:ext cx="1152128" cy="214312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15550" y="3734651"/>
            <a:ext cx="1055993" cy="1927506"/>
          </a:xfrm>
          <a:prstGeom prst="rect">
            <a:avLst/>
          </a:prstGeom>
        </p:spPr>
      </p:pic>
      <p:sp>
        <p:nvSpPr>
          <p:cNvPr id="16" name="Content Placeholder 11"/>
          <p:cNvSpPr txBox="1">
            <a:spLocks/>
          </p:cNvSpPr>
          <p:nvPr/>
        </p:nvSpPr>
        <p:spPr>
          <a:xfrm>
            <a:off x="395536" y="3912897"/>
            <a:ext cx="3314328" cy="138394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Used in DAWs as a plug-in. It emulates vintage guitar amplifiers(cabinets), often includes tremolos, gates and compressors as </a:t>
            </a:r>
            <a:r>
              <a:rPr lang="en-GB" dirty="0" err="1" smtClean="0"/>
              <a:t>presets</a:t>
            </a:r>
            <a:r>
              <a:rPr lang="en-GB" dirty="0" smtClean="0"/>
              <a:t>. Microphone type and placement are parameters that can be adjusted.</a:t>
            </a:r>
            <a:endParaRPr lang="en-GB" dirty="0"/>
          </a:p>
        </p:txBody>
      </p:sp>
      <p:sp>
        <p:nvSpPr>
          <p:cNvPr id="17" name="Text Placeholder 9"/>
          <p:cNvSpPr txBox="1">
            <a:spLocks/>
          </p:cNvSpPr>
          <p:nvPr/>
        </p:nvSpPr>
        <p:spPr>
          <a:xfrm>
            <a:off x="393669" y="3512555"/>
            <a:ext cx="2452099" cy="43300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400" dirty="0" smtClean="0">
                <a:latin typeface="Reprise Title" panose="02000000000000000000" pitchFamily="2" charset="0"/>
              </a:rPr>
              <a:t>VIRTUAL Pedalboards</a:t>
            </a:r>
            <a:endParaRPr lang="en-GB" sz="2400" dirty="0">
              <a:latin typeface="Reprise Title" panose="02000000000000000000" pitchFamily="2" charset="0"/>
            </a:endParaRPr>
          </a:p>
        </p:txBody>
      </p:sp>
    </p:spTree>
    <p:extLst>
      <p:ext uri="{BB962C8B-B14F-4D97-AF65-F5344CB8AC3E}">
        <p14:creationId xmlns:p14="http://schemas.microsoft.com/office/powerpoint/2010/main" val="1529773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7813" t="30859" r="41719" b="31836"/>
          <a:stretch/>
        </p:blipFill>
        <p:spPr>
          <a:xfrm>
            <a:off x="6357305" y="176716"/>
            <a:ext cx="2358281" cy="1739118"/>
          </a:xfrm>
          <a:prstGeom prst="rect">
            <a:avLst/>
          </a:prstGeom>
        </p:spPr>
      </p:pic>
      <p:sp>
        <p:nvSpPr>
          <p:cNvPr id="13" name="Content Placeholder 12"/>
          <p:cNvSpPr>
            <a:spLocks noGrp="1"/>
          </p:cNvSpPr>
          <p:nvPr>
            <p:ph sz="quarter" idx="14"/>
          </p:nvPr>
        </p:nvSpPr>
        <p:spPr>
          <a:xfrm>
            <a:off x="4445998" y="935067"/>
            <a:ext cx="2413259" cy="2017933"/>
          </a:xfrm>
          <a:solidFill>
            <a:schemeClr val="bg1">
              <a:lumMod val="85000"/>
              <a:lumOff val="15000"/>
            </a:schemeClr>
          </a:solidFill>
        </p:spPr>
        <p:txBody>
          <a:bodyPr>
            <a:normAutofit fontScale="85000" lnSpcReduction="10000"/>
          </a:bodyPr>
          <a:lstStyle/>
          <a:p>
            <a:pPr marL="0" indent="0">
              <a:buNone/>
            </a:pPr>
            <a:r>
              <a:rPr lang="en-GB" dirty="0" smtClean="0"/>
              <a:t>A </a:t>
            </a:r>
            <a:r>
              <a:rPr lang="en-GB" dirty="0" err="1" smtClean="0"/>
              <a:t>wah</a:t>
            </a:r>
            <a:r>
              <a:rPr lang="en-GB" dirty="0" smtClean="0"/>
              <a:t> pedal moves a frequency peak in response to the position of the pedal, make the part sound like something singing “</a:t>
            </a:r>
            <a:r>
              <a:rPr lang="en-GB" dirty="0" err="1" smtClean="0"/>
              <a:t>wah</a:t>
            </a:r>
            <a:r>
              <a:rPr lang="en-GB" dirty="0" smtClean="0"/>
              <a:t> </a:t>
            </a:r>
            <a:r>
              <a:rPr lang="en-GB" dirty="0" err="1" smtClean="0"/>
              <a:t>wah</a:t>
            </a:r>
            <a:r>
              <a:rPr lang="en-GB" dirty="0" smtClean="0"/>
              <a:t>”. Used in blues, rock, funk, reggae and many other genres.</a:t>
            </a:r>
          </a:p>
          <a:p>
            <a:pPr marL="0" indent="0">
              <a:buNone/>
            </a:pPr>
            <a:r>
              <a:rPr lang="en-GB" dirty="0"/>
              <a:t>Listen to </a:t>
            </a:r>
            <a:r>
              <a:rPr lang="en-GB" dirty="0" smtClean="0"/>
              <a:t>Voodoo Child by Jimi Hendrix and The Fly by U2</a:t>
            </a:r>
            <a:endParaRPr lang="en-GB" dirty="0"/>
          </a:p>
          <a:p>
            <a:pPr marL="0" indent="0">
              <a:buNone/>
            </a:pPr>
            <a:endParaRPr lang="en-GB" dirty="0"/>
          </a:p>
        </p:txBody>
      </p:sp>
      <p:sp>
        <p:nvSpPr>
          <p:cNvPr id="12" name="Content Placeholder 11"/>
          <p:cNvSpPr>
            <a:spLocks noGrp="1"/>
          </p:cNvSpPr>
          <p:nvPr>
            <p:ph sz="quarter" idx="13"/>
          </p:nvPr>
        </p:nvSpPr>
        <p:spPr>
          <a:xfrm>
            <a:off x="345915" y="1122460"/>
            <a:ext cx="2954288" cy="1863970"/>
          </a:xfrm>
        </p:spPr>
        <p:txBody>
          <a:bodyPr>
            <a:normAutofit fontScale="85000" lnSpcReduction="20000"/>
          </a:bodyPr>
          <a:lstStyle/>
          <a:p>
            <a:pPr marL="0" indent="0">
              <a:buNone/>
            </a:pPr>
            <a:r>
              <a:rPr lang="en-GB" dirty="0" smtClean="0"/>
              <a:t>Chorus imitates the subtle variations in pitch that occur when the same part is being played or sung by 2 or more players at the same time( like a choir i.e. chorus). Mainly used on 80s guitar and also associated with electric piano and synths.</a:t>
            </a:r>
          </a:p>
          <a:p>
            <a:pPr marL="0" indent="0">
              <a:buNone/>
            </a:pPr>
            <a:r>
              <a:rPr lang="en-GB" dirty="0" smtClean="0"/>
              <a:t>Listen to Purple Rain by Prince and Come as you are by Nirvana.</a:t>
            </a:r>
            <a:endParaRPr lang="en-GB" dirty="0" smtClean="0"/>
          </a:p>
          <a:p>
            <a:pPr marL="0" indent="0">
              <a:buNone/>
            </a:pPr>
            <a:endParaRPr lang="en-GB" dirty="0"/>
          </a:p>
        </p:txBody>
      </p:sp>
      <p:sp>
        <p:nvSpPr>
          <p:cNvPr id="7" name="Title 6"/>
          <p:cNvSpPr>
            <a:spLocks noGrp="1"/>
          </p:cNvSpPr>
          <p:nvPr>
            <p:ph type="title"/>
          </p:nvPr>
        </p:nvSpPr>
        <p:spPr>
          <a:xfrm>
            <a:off x="683568" y="193692"/>
            <a:ext cx="3935638" cy="444003"/>
          </a:xfrm>
        </p:spPr>
        <p:txBody>
          <a:bodyPr/>
          <a:lstStyle/>
          <a:p>
            <a:r>
              <a:rPr lang="en-GB" dirty="0" smtClean="0"/>
              <a:t>More effect pedals</a:t>
            </a:r>
            <a:endParaRPr lang="en-GB" dirty="0"/>
          </a:p>
        </p:txBody>
      </p:sp>
      <p:sp>
        <p:nvSpPr>
          <p:cNvPr id="10" name="Text Placeholder 9"/>
          <p:cNvSpPr>
            <a:spLocks noGrp="1"/>
          </p:cNvSpPr>
          <p:nvPr>
            <p:ph type="body" idx="1"/>
          </p:nvPr>
        </p:nvSpPr>
        <p:spPr>
          <a:xfrm>
            <a:off x="337952" y="499193"/>
            <a:ext cx="3733800" cy="574675"/>
          </a:xfrm>
        </p:spPr>
        <p:txBody>
          <a:bodyPr>
            <a:noAutofit/>
          </a:bodyPr>
          <a:lstStyle/>
          <a:p>
            <a:r>
              <a:rPr lang="en-GB" sz="2400" dirty="0" err="1" smtClean="0">
                <a:latin typeface="Reprise Title" panose="02000000000000000000" pitchFamily="2" charset="0"/>
              </a:rPr>
              <a:t>CHorus</a:t>
            </a:r>
            <a:endParaRPr lang="en-GB" sz="2400" dirty="0">
              <a:latin typeface="Reprise Title" panose="02000000000000000000" pitchFamily="2" charset="0"/>
            </a:endParaRPr>
          </a:p>
        </p:txBody>
      </p:sp>
      <p:sp>
        <p:nvSpPr>
          <p:cNvPr id="11" name="Text Placeholder 10"/>
          <p:cNvSpPr>
            <a:spLocks noGrp="1"/>
          </p:cNvSpPr>
          <p:nvPr>
            <p:ph type="body" sz="quarter" idx="3"/>
          </p:nvPr>
        </p:nvSpPr>
        <p:spPr>
          <a:xfrm>
            <a:off x="5267278" y="278288"/>
            <a:ext cx="1800200" cy="574675"/>
          </a:xfrm>
        </p:spPr>
        <p:txBody>
          <a:bodyPr>
            <a:normAutofit/>
          </a:bodyPr>
          <a:lstStyle/>
          <a:p>
            <a:r>
              <a:rPr lang="en-GB" sz="2800" dirty="0" err="1" smtClean="0">
                <a:latin typeface="Reprise Title" panose="02000000000000000000" pitchFamily="2" charset="0"/>
              </a:rPr>
              <a:t>Wah</a:t>
            </a:r>
            <a:endParaRPr lang="en-GB" sz="2800" dirty="0">
              <a:latin typeface="Reprise Title" panose="02000000000000000000" pitchFamily="2" charset="0"/>
            </a:endParaRPr>
          </a:p>
        </p:txBody>
      </p:sp>
      <p:sp>
        <p:nvSpPr>
          <p:cNvPr id="14" name="Content Placeholder 11"/>
          <p:cNvSpPr txBox="1">
            <a:spLocks/>
          </p:cNvSpPr>
          <p:nvPr/>
        </p:nvSpPr>
        <p:spPr>
          <a:xfrm>
            <a:off x="4783015" y="3515207"/>
            <a:ext cx="2513320" cy="2370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Tremolo varies the volume of the sound electronically by a pre-set rate and sounds like the instrument is pulsing, throbbing or cutting in and out. It was popularised by 1960s surf music.</a:t>
            </a:r>
          </a:p>
          <a:p>
            <a:pPr marL="0" indent="0">
              <a:buFont typeface="Arial" pitchFamily="34" charset="0"/>
              <a:buNone/>
            </a:pPr>
            <a:r>
              <a:rPr lang="en-GB" dirty="0" smtClean="0"/>
              <a:t>Listen to How Soon Is Now by The Smiths and Bang </a:t>
            </a:r>
            <a:r>
              <a:rPr lang="en-GB" dirty="0" err="1" smtClean="0"/>
              <a:t>Bang</a:t>
            </a:r>
            <a:r>
              <a:rPr lang="en-GB" dirty="0" smtClean="0"/>
              <a:t> Nancy Sinatra</a:t>
            </a:r>
            <a:endParaRPr lang="en-GB" dirty="0"/>
          </a:p>
        </p:txBody>
      </p:sp>
      <p:sp>
        <p:nvSpPr>
          <p:cNvPr id="15" name="Text Placeholder 9"/>
          <p:cNvSpPr txBox="1">
            <a:spLocks/>
          </p:cNvSpPr>
          <p:nvPr/>
        </p:nvSpPr>
        <p:spPr>
          <a:xfrm>
            <a:off x="4783015" y="3045735"/>
            <a:ext cx="2122557" cy="48194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400" dirty="0" smtClean="0">
                <a:latin typeface="Reprise Title" panose="02000000000000000000" pitchFamily="2" charset="0"/>
              </a:rPr>
              <a:t>tremolo</a:t>
            </a:r>
            <a:endParaRPr lang="en-GB" sz="2400" dirty="0">
              <a:latin typeface="Reprise Title" panose="02000000000000000000" pitchFamily="2" charset="0"/>
            </a:endParaRPr>
          </a:p>
        </p:txBody>
      </p:sp>
      <p:sp>
        <p:nvSpPr>
          <p:cNvPr id="16" name="Content Placeholder 11"/>
          <p:cNvSpPr txBox="1">
            <a:spLocks/>
          </p:cNvSpPr>
          <p:nvPr/>
        </p:nvSpPr>
        <p:spPr>
          <a:xfrm>
            <a:off x="345915" y="3684346"/>
            <a:ext cx="3314328" cy="1383943"/>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Used in DAWs as a plug-in. It emulates </a:t>
            </a:r>
            <a:r>
              <a:rPr lang="en-GB" dirty="0" smtClean="0"/>
              <a:t>guitar pedals, </a:t>
            </a:r>
            <a:r>
              <a:rPr lang="en-GB" dirty="0" smtClean="0"/>
              <a:t>often includes </a:t>
            </a:r>
            <a:r>
              <a:rPr lang="en-GB" dirty="0" smtClean="0"/>
              <a:t>distortion, </a:t>
            </a:r>
            <a:r>
              <a:rPr lang="en-GB" dirty="0" smtClean="0"/>
              <a:t>gates and compressors as </a:t>
            </a:r>
            <a:r>
              <a:rPr lang="en-GB" dirty="0" err="1" smtClean="0"/>
              <a:t>presets</a:t>
            </a:r>
            <a:r>
              <a:rPr lang="en-GB" dirty="0" smtClean="0"/>
              <a:t>. </a:t>
            </a:r>
            <a:r>
              <a:rPr lang="en-GB" dirty="0" smtClean="0"/>
              <a:t>In-line mixers and </a:t>
            </a:r>
            <a:r>
              <a:rPr lang="en-GB" dirty="0" err="1" smtClean="0"/>
              <a:t>spiltters</a:t>
            </a:r>
            <a:r>
              <a:rPr lang="en-GB" dirty="0" smtClean="0"/>
              <a:t> are included for a more complex sound.</a:t>
            </a:r>
            <a:endParaRPr lang="en-GB" dirty="0"/>
          </a:p>
        </p:txBody>
      </p:sp>
      <p:sp>
        <p:nvSpPr>
          <p:cNvPr id="17" name="Text Placeholder 9"/>
          <p:cNvSpPr txBox="1">
            <a:spLocks/>
          </p:cNvSpPr>
          <p:nvPr/>
        </p:nvSpPr>
        <p:spPr>
          <a:xfrm>
            <a:off x="345915" y="3258285"/>
            <a:ext cx="2452099" cy="43300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ct val="20000"/>
              </a:spcBef>
              <a:spcAft>
                <a:spcPts val="600"/>
              </a:spcAft>
              <a:buClr>
                <a:schemeClr val="tx2"/>
              </a:buClr>
              <a:buFont typeface="Arial" pitchFamily="34" charset="0"/>
              <a:buNone/>
              <a:defRPr sz="1700" b="0" i="0" kern="1200" spc="30" baseline="0">
                <a:solidFill>
                  <a:schemeClr val="tx2"/>
                </a:solidFill>
                <a:latin typeface="+mn-lt"/>
                <a:ea typeface="+mn-ea"/>
                <a:cs typeface="+mn-cs"/>
              </a:defRPr>
            </a:lvl1pPr>
            <a:lvl2pPr marL="457200" indent="0" algn="l" defTabSz="914400" rtl="0" eaLnBrk="1" latinLnBrk="0" hangingPunct="1">
              <a:lnSpc>
                <a:spcPct val="100000"/>
              </a:lnSpc>
              <a:spcBef>
                <a:spcPct val="20000"/>
              </a:spcBef>
              <a:spcAft>
                <a:spcPts val="600"/>
              </a:spcAft>
              <a:buClr>
                <a:schemeClr val="tx2"/>
              </a:buClr>
              <a:buFont typeface="Arial" pitchFamily="34" charset="0"/>
              <a:buNone/>
              <a:defRPr sz="2000" b="1" kern="1200" spc="30" baseline="0">
                <a:solidFill>
                  <a:schemeClr val="tx1"/>
                </a:solidFill>
                <a:latin typeface="+mn-lt"/>
                <a:ea typeface="+mn-ea"/>
                <a:cs typeface="+mn-cs"/>
              </a:defRPr>
            </a:lvl2pPr>
            <a:lvl3pPr marL="914400" indent="0" algn="l" defTabSz="914400" rtl="0" eaLnBrk="1" latinLnBrk="0" hangingPunct="1">
              <a:lnSpc>
                <a:spcPct val="100000"/>
              </a:lnSpc>
              <a:spcBef>
                <a:spcPct val="20000"/>
              </a:spcBef>
              <a:spcAft>
                <a:spcPts val="600"/>
              </a:spcAft>
              <a:buClr>
                <a:schemeClr val="tx2"/>
              </a:buClr>
              <a:buFont typeface="Arial" pitchFamily="34" charset="0"/>
              <a:buNone/>
              <a:defRPr sz="1800" b="1" kern="1200" spc="30" baseline="0">
                <a:solidFill>
                  <a:schemeClr val="tx1"/>
                </a:solidFill>
                <a:latin typeface="+mn-lt"/>
                <a:ea typeface="+mn-ea"/>
                <a:cs typeface="+mn-cs"/>
              </a:defRPr>
            </a:lvl3pPr>
            <a:lvl4pPr marL="1371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4pPr>
            <a:lvl5pPr marL="18288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spc="30" baseline="0">
                <a:solidFill>
                  <a:schemeClr val="tx1"/>
                </a:solidFill>
                <a:latin typeface="+mn-lt"/>
                <a:ea typeface="+mn-ea"/>
                <a:cs typeface="+mn-cs"/>
              </a:defRPr>
            </a:lvl5pPr>
            <a:lvl6pPr marL="22860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ct val="20000"/>
              </a:spcBef>
              <a:spcAft>
                <a:spcPts val="600"/>
              </a:spcAft>
              <a:buClr>
                <a:schemeClr val="tx2"/>
              </a:buClr>
              <a:buFont typeface="Arial" pitchFamily="34" charset="0"/>
              <a:buNone/>
              <a:defRPr sz="1600" b="1" kern="1200">
                <a:solidFill>
                  <a:schemeClr val="tx1"/>
                </a:solidFill>
                <a:latin typeface="+mn-lt"/>
                <a:ea typeface="+mn-ea"/>
                <a:cs typeface="+mn-cs"/>
              </a:defRPr>
            </a:lvl9pPr>
          </a:lstStyle>
          <a:p>
            <a:r>
              <a:rPr lang="en-GB" sz="2400" dirty="0" smtClean="0">
                <a:latin typeface="Reprise Title" panose="02000000000000000000" pitchFamily="2" charset="0"/>
              </a:rPr>
              <a:t>VIRTUAL Pedalboards</a:t>
            </a:r>
            <a:endParaRPr lang="en-GB" sz="2400" dirty="0">
              <a:latin typeface="Reprise Title" panose="02000000000000000000" pitchFamily="2" charset="0"/>
            </a:endParaRPr>
          </a:p>
        </p:txBody>
      </p:sp>
      <p:sp>
        <p:nvSpPr>
          <p:cNvPr id="5" name="AutoShape 2" descr="H:\downloads\shopping.webp"/>
          <p:cNvSpPr>
            <a:spLocks noChangeAspect="1" noChangeArrowheads="1"/>
          </p:cNvSpPr>
          <p:nvPr/>
        </p:nvSpPr>
        <p:spPr bwMode="auto">
          <a:xfrm>
            <a:off x="1488919" y="2180096"/>
            <a:ext cx="474967" cy="4749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4"/>
          <a:srcRect l="35675" t="9718" r="35000" b="21438"/>
          <a:stretch/>
        </p:blipFill>
        <p:spPr>
          <a:xfrm>
            <a:off x="3256090" y="608824"/>
            <a:ext cx="965274" cy="1812885"/>
          </a:xfrm>
          <a:prstGeom prst="rect">
            <a:avLst/>
          </a:prstGeom>
        </p:spPr>
      </p:pic>
      <p:pic>
        <p:nvPicPr>
          <p:cNvPr id="4100" name="Picture 4" descr="https://www.filesilo.co.uk/wp-content/uploads/2017/01/SS-LPX-Custom-Pedalboard-Main.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41555"/>
          <a:stretch/>
        </p:blipFill>
        <p:spPr bwMode="auto">
          <a:xfrm>
            <a:off x="83345" y="4989622"/>
            <a:ext cx="4699670" cy="16072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r Black mini tremolo"/>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34915" t="8189" r="34233" b="8618"/>
          <a:stretch/>
        </p:blipFill>
        <p:spPr bwMode="auto">
          <a:xfrm>
            <a:off x="7296336" y="3045735"/>
            <a:ext cx="1484902" cy="300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38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643677" y="1772816"/>
            <a:ext cx="1172344" cy="1172344"/>
          </a:xfrm>
        </p:spPr>
      </p:pic>
      <p:sp>
        <p:nvSpPr>
          <p:cNvPr id="4" name="Title 3"/>
          <p:cNvSpPr>
            <a:spLocks noGrp="1"/>
          </p:cNvSpPr>
          <p:nvPr>
            <p:ph type="title"/>
          </p:nvPr>
        </p:nvSpPr>
        <p:spPr/>
        <p:txBody>
          <a:bodyPr/>
          <a:lstStyle/>
          <a:p>
            <a:r>
              <a:rPr lang="en-US" dirty="0" smtClean="0"/>
              <a:t>HALL OF FAME</a:t>
            </a:r>
            <a:endParaRPr lang="en-US" dirty="0"/>
          </a:p>
        </p:txBody>
      </p:sp>
      <p:sp>
        <p:nvSpPr>
          <p:cNvPr id="6" name="TextBox 5"/>
          <p:cNvSpPr txBox="1"/>
          <p:nvPr/>
        </p:nvSpPr>
        <p:spPr>
          <a:xfrm>
            <a:off x="1907704" y="1772816"/>
            <a:ext cx="1728192" cy="646331"/>
          </a:xfrm>
          <a:prstGeom prst="rect">
            <a:avLst/>
          </a:prstGeom>
          <a:noFill/>
        </p:spPr>
        <p:txBody>
          <a:bodyPr wrap="square" rtlCol="0">
            <a:spAutoFit/>
          </a:bodyPr>
          <a:lstStyle/>
          <a:p>
            <a:r>
              <a:rPr lang="en-US" b="1" dirty="0" smtClean="0">
                <a:solidFill>
                  <a:srgbClr val="FFC000"/>
                </a:solidFill>
              </a:rPr>
              <a:t>Gibson ES series</a:t>
            </a:r>
            <a:endParaRPr lang="en-US" dirty="0"/>
          </a:p>
        </p:txBody>
      </p:sp>
      <p:pic>
        <p:nvPicPr>
          <p:cNvPr id="8" name="Picture 7"/>
          <p:cNvPicPr>
            <a:picLocks noChangeAspect="1"/>
          </p:cNvPicPr>
          <p:nvPr/>
        </p:nvPicPr>
        <p:blipFill>
          <a:blip r:embed="rId3"/>
          <a:stretch>
            <a:fillRect/>
          </a:stretch>
        </p:blipFill>
        <p:spPr>
          <a:xfrm>
            <a:off x="5724128" y="398938"/>
            <a:ext cx="1376680" cy="1688727"/>
          </a:xfrm>
          <a:prstGeom prst="rect">
            <a:avLst/>
          </a:prstGeom>
        </p:spPr>
      </p:pic>
      <p:sp>
        <p:nvSpPr>
          <p:cNvPr id="10" name="TextBox 9"/>
          <p:cNvSpPr txBox="1"/>
          <p:nvPr/>
        </p:nvSpPr>
        <p:spPr>
          <a:xfrm>
            <a:off x="5868144" y="2420888"/>
            <a:ext cx="1728192" cy="646331"/>
          </a:xfrm>
          <a:prstGeom prst="rect">
            <a:avLst/>
          </a:prstGeom>
          <a:noFill/>
        </p:spPr>
        <p:txBody>
          <a:bodyPr wrap="square" rtlCol="0">
            <a:spAutoFit/>
          </a:bodyPr>
          <a:lstStyle/>
          <a:p>
            <a:r>
              <a:rPr lang="en-US" b="1" dirty="0" smtClean="0">
                <a:solidFill>
                  <a:srgbClr val="FFC000"/>
                </a:solidFill>
              </a:rPr>
              <a:t>Fender Telecaster</a:t>
            </a:r>
          </a:p>
        </p:txBody>
      </p:sp>
      <p:pic>
        <p:nvPicPr>
          <p:cNvPr id="9" name="Picture 8"/>
          <p:cNvPicPr>
            <a:picLocks noChangeAspect="1"/>
          </p:cNvPicPr>
          <p:nvPr/>
        </p:nvPicPr>
        <p:blipFill>
          <a:blip r:embed="rId4"/>
          <a:stretch>
            <a:fillRect/>
          </a:stretch>
        </p:blipFill>
        <p:spPr>
          <a:xfrm>
            <a:off x="7111366" y="1122589"/>
            <a:ext cx="1423034" cy="1930152"/>
          </a:xfrm>
          <a:prstGeom prst="rect">
            <a:avLst/>
          </a:prstGeom>
        </p:spPr>
      </p:pic>
      <p:sp>
        <p:nvSpPr>
          <p:cNvPr id="12" name="TextBox 11"/>
          <p:cNvSpPr txBox="1"/>
          <p:nvPr/>
        </p:nvSpPr>
        <p:spPr>
          <a:xfrm>
            <a:off x="5548372" y="4797152"/>
            <a:ext cx="1728192" cy="646331"/>
          </a:xfrm>
          <a:prstGeom prst="rect">
            <a:avLst/>
          </a:prstGeom>
          <a:noFill/>
        </p:spPr>
        <p:txBody>
          <a:bodyPr wrap="square" rtlCol="0">
            <a:spAutoFit/>
          </a:bodyPr>
          <a:lstStyle/>
          <a:p>
            <a:r>
              <a:rPr lang="en-US" b="1" smtClean="0">
                <a:solidFill>
                  <a:srgbClr val="FFC000"/>
                </a:solidFill>
              </a:rPr>
              <a:t>Fender Stratocaster</a:t>
            </a:r>
            <a:endParaRPr lang="en-US" b="1" dirty="0" smtClean="0">
              <a:solidFill>
                <a:srgbClr val="FFC000"/>
              </a:solidFill>
            </a:endParaRPr>
          </a:p>
        </p:txBody>
      </p:sp>
      <p:pic>
        <p:nvPicPr>
          <p:cNvPr id="11" name="Picture 10"/>
          <p:cNvPicPr>
            <a:picLocks noChangeAspect="1"/>
          </p:cNvPicPr>
          <p:nvPr/>
        </p:nvPicPr>
        <p:blipFill>
          <a:blip r:embed="rId5"/>
          <a:stretch>
            <a:fillRect/>
          </a:stretch>
        </p:blipFill>
        <p:spPr>
          <a:xfrm>
            <a:off x="5636651" y="3428687"/>
            <a:ext cx="1095589" cy="1396876"/>
          </a:xfrm>
          <a:prstGeom prst="rect">
            <a:avLst/>
          </a:prstGeom>
        </p:spPr>
      </p:pic>
      <p:pic>
        <p:nvPicPr>
          <p:cNvPr id="13" name="Picture 12"/>
          <p:cNvPicPr>
            <a:picLocks noChangeAspect="1"/>
          </p:cNvPicPr>
          <p:nvPr/>
        </p:nvPicPr>
        <p:blipFill rotWithShape="1">
          <a:blip r:embed="rId6"/>
          <a:srcRect l="25850" t="9051" r="15350"/>
          <a:stretch/>
        </p:blipFill>
        <p:spPr>
          <a:xfrm>
            <a:off x="7100402" y="3837014"/>
            <a:ext cx="1704775" cy="2636912"/>
          </a:xfrm>
          <a:prstGeom prst="rect">
            <a:avLst/>
          </a:prstGeom>
        </p:spPr>
      </p:pic>
      <p:sp>
        <p:nvSpPr>
          <p:cNvPr id="15" name="TextBox 14"/>
          <p:cNvSpPr txBox="1"/>
          <p:nvPr/>
        </p:nvSpPr>
        <p:spPr>
          <a:xfrm>
            <a:off x="830400" y="5675952"/>
            <a:ext cx="1728192" cy="369332"/>
          </a:xfrm>
          <a:prstGeom prst="rect">
            <a:avLst/>
          </a:prstGeom>
          <a:noFill/>
        </p:spPr>
        <p:txBody>
          <a:bodyPr wrap="square" rtlCol="0">
            <a:spAutoFit/>
          </a:bodyPr>
          <a:lstStyle/>
          <a:p>
            <a:r>
              <a:rPr lang="en-US" b="1" dirty="0" smtClean="0">
                <a:solidFill>
                  <a:srgbClr val="FFC000"/>
                </a:solidFill>
              </a:rPr>
              <a:t>Gibson Les Paul</a:t>
            </a:r>
          </a:p>
        </p:txBody>
      </p:sp>
      <p:pic>
        <p:nvPicPr>
          <p:cNvPr id="14" name="Picture 13"/>
          <p:cNvPicPr>
            <a:picLocks noChangeAspect="1"/>
          </p:cNvPicPr>
          <p:nvPr/>
        </p:nvPicPr>
        <p:blipFill rotWithShape="1">
          <a:blip r:embed="rId7"/>
          <a:srcRect l="30313" r="7476"/>
          <a:stretch/>
        </p:blipFill>
        <p:spPr>
          <a:xfrm>
            <a:off x="2527482" y="4653136"/>
            <a:ext cx="1948020" cy="1957049"/>
          </a:xfrm>
          <a:prstGeom prst="rect">
            <a:avLst/>
          </a:prstGeom>
        </p:spPr>
      </p:pic>
      <p:pic>
        <p:nvPicPr>
          <p:cNvPr id="16" name="Picture 15"/>
          <p:cNvPicPr>
            <a:picLocks noChangeAspect="1"/>
          </p:cNvPicPr>
          <p:nvPr/>
        </p:nvPicPr>
        <p:blipFill>
          <a:blip r:embed="rId8"/>
          <a:stretch>
            <a:fillRect/>
          </a:stretch>
        </p:blipFill>
        <p:spPr>
          <a:xfrm>
            <a:off x="1010914" y="3434553"/>
            <a:ext cx="1367164" cy="2060848"/>
          </a:xfrm>
          <a:prstGeom prst="rect">
            <a:avLst/>
          </a:prstGeom>
        </p:spPr>
      </p:pic>
      <p:pic>
        <p:nvPicPr>
          <p:cNvPr id="17" name="Picture 16"/>
          <p:cNvPicPr>
            <a:picLocks noChangeAspect="1"/>
          </p:cNvPicPr>
          <p:nvPr/>
        </p:nvPicPr>
        <p:blipFill rotWithShape="1">
          <a:blip r:embed="rId9"/>
          <a:srcRect l="11255" r="8420"/>
          <a:stretch/>
        </p:blipFill>
        <p:spPr>
          <a:xfrm>
            <a:off x="2771800" y="2463471"/>
            <a:ext cx="1922378" cy="1507768"/>
          </a:xfrm>
          <a:prstGeom prst="rect">
            <a:avLst/>
          </a:prstGeom>
        </p:spPr>
      </p:pic>
    </p:spTree>
    <p:extLst>
      <p:ext uri="{BB962C8B-B14F-4D97-AF65-F5344CB8AC3E}">
        <p14:creationId xmlns:p14="http://schemas.microsoft.com/office/powerpoint/2010/main" val="100781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433031" y="1022761"/>
            <a:ext cx="4463786" cy="2843371"/>
          </a:xfrm>
        </p:spPr>
      </p:pic>
      <p:sp>
        <p:nvSpPr>
          <p:cNvPr id="5" name="TextBox 4"/>
          <p:cNvSpPr txBox="1"/>
          <p:nvPr/>
        </p:nvSpPr>
        <p:spPr>
          <a:xfrm>
            <a:off x="2904836" y="177018"/>
            <a:ext cx="3423146" cy="830997"/>
          </a:xfrm>
          <a:prstGeom prst="rect">
            <a:avLst/>
          </a:prstGeom>
          <a:noFill/>
        </p:spPr>
        <p:txBody>
          <a:bodyPr wrap="square" rtlCol="0">
            <a:spAutoFit/>
          </a:bodyPr>
          <a:lstStyle/>
          <a:p>
            <a:pPr algn="ctr"/>
            <a:r>
              <a:rPr lang="en-GB" sz="2400" dirty="0" smtClean="0">
                <a:solidFill>
                  <a:schemeClr val="tx2">
                    <a:lumMod val="40000"/>
                    <a:lumOff val="60000"/>
                  </a:schemeClr>
                </a:solidFill>
                <a:latin typeface="Reprise Title" panose="02000000000000000000" pitchFamily="2" charset="0"/>
              </a:rPr>
              <a:t>Parts of Electric guitar</a:t>
            </a:r>
            <a:endParaRPr lang="en-GB" sz="2400" dirty="0">
              <a:solidFill>
                <a:schemeClr val="tx2">
                  <a:lumMod val="40000"/>
                  <a:lumOff val="60000"/>
                </a:schemeClr>
              </a:solidFill>
              <a:latin typeface="Reprise Title" panose="02000000000000000000" pitchFamily="2" charset="0"/>
            </a:endParaRPr>
          </a:p>
        </p:txBody>
      </p:sp>
      <p:sp>
        <p:nvSpPr>
          <p:cNvPr id="6" name="TextBox 5"/>
          <p:cNvSpPr txBox="1"/>
          <p:nvPr/>
        </p:nvSpPr>
        <p:spPr>
          <a:xfrm>
            <a:off x="170596" y="177018"/>
            <a:ext cx="2262435" cy="2339102"/>
          </a:xfrm>
          <a:prstGeom prst="rect">
            <a:avLst/>
          </a:prstGeom>
          <a:noFill/>
        </p:spPr>
        <p:txBody>
          <a:bodyPr wrap="square" rtlCol="0">
            <a:spAutoFit/>
          </a:bodyPr>
          <a:lstStyle/>
          <a:p>
            <a:r>
              <a:rPr lang="en-US" sz="2000" dirty="0" smtClean="0"/>
              <a:t>1.</a:t>
            </a:r>
            <a:r>
              <a:rPr lang="en-US" sz="2000" dirty="0" smtClean="0">
                <a:solidFill>
                  <a:srgbClr val="FFC000"/>
                </a:solidFill>
                <a:latin typeface="Reprise Title" panose="02000000000000000000" pitchFamily="2" charset="0"/>
              </a:rPr>
              <a:t>Body</a:t>
            </a:r>
          </a:p>
          <a:p>
            <a:r>
              <a:rPr lang="en-US" dirty="0" smtClean="0"/>
              <a:t>Electric Guitar bodies varies from solid wood or “hollow” designs. </a:t>
            </a:r>
            <a:endParaRPr lang="en-GB" dirty="0"/>
          </a:p>
          <a:p>
            <a:r>
              <a:rPr lang="en-GB" dirty="0" smtClean="0"/>
              <a:t>Examples</a:t>
            </a:r>
            <a:r>
              <a:rPr lang="en-US" dirty="0" smtClean="0"/>
              <a:t>:</a:t>
            </a:r>
          </a:p>
          <a:p>
            <a:r>
              <a:rPr lang="en-US" dirty="0" smtClean="0"/>
              <a:t>Fender Strat solid body</a:t>
            </a:r>
          </a:p>
          <a:p>
            <a:r>
              <a:rPr lang="en-US" dirty="0" smtClean="0"/>
              <a:t>Gibson ES150 hollow body</a:t>
            </a:r>
            <a:endParaRPr lang="en-GB" dirty="0" smtClean="0"/>
          </a:p>
        </p:txBody>
      </p:sp>
      <p:sp>
        <p:nvSpPr>
          <p:cNvPr id="7" name="TextBox 6"/>
          <p:cNvSpPr txBox="1"/>
          <p:nvPr/>
        </p:nvSpPr>
        <p:spPr>
          <a:xfrm>
            <a:off x="165250" y="2530866"/>
            <a:ext cx="2262435" cy="1785104"/>
          </a:xfrm>
          <a:prstGeom prst="rect">
            <a:avLst/>
          </a:prstGeom>
          <a:noFill/>
        </p:spPr>
        <p:txBody>
          <a:bodyPr wrap="square" rtlCol="0">
            <a:spAutoFit/>
          </a:bodyPr>
          <a:lstStyle/>
          <a:p>
            <a:r>
              <a:rPr lang="en-US" sz="2000" dirty="0" smtClean="0"/>
              <a:t>2.</a:t>
            </a:r>
            <a:r>
              <a:rPr lang="en-US" sz="2000" dirty="0" smtClean="0">
                <a:solidFill>
                  <a:srgbClr val="FFC000"/>
                </a:solidFill>
                <a:latin typeface="Reprise Title" panose="02000000000000000000" pitchFamily="2" charset="0"/>
              </a:rPr>
              <a:t>neck</a:t>
            </a:r>
          </a:p>
          <a:p>
            <a:r>
              <a:rPr lang="en-GB" dirty="0" smtClean="0"/>
              <a:t>Strings are stretched along the neck, which is shaped so a player can place their fingers around it to play notes</a:t>
            </a:r>
          </a:p>
        </p:txBody>
      </p:sp>
      <p:sp>
        <p:nvSpPr>
          <p:cNvPr id="8" name="TextBox 7"/>
          <p:cNvSpPr txBox="1"/>
          <p:nvPr/>
        </p:nvSpPr>
        <p:spPr>
          <a:xfrm>
            <a:off x="165249" y="4371630"/>
            <a:ext cx="2262435" cy="2369880"/>
          </a:xfrm>
          <a:prstGeom prst="rect">
            <a:avLst/>
          </a:prstGeom>
          <a:noFill/>
        </p:spPr>
        <p:txBody>
          <a:bodyPr wrap="square" rtlCol="0">
            <a:spAutoFit/>
          </a:bodyPr>
          <a:lstStyle/>
          <a:p>
            <a:r>
              <a:rPr lang="en-US" sz="2000" dirty="0" smtClean="0"/>
              <a:t>3.</a:t>
            </a:r>
            <a:r>
              <a:rPr lang="en-US" sz="2000" dirty="0" smtClean="0">
                <a:solidFill>
                  <a:srgbClr val="FFC000"/>
                </a:solidFill>
                <a:latin typeface="Reprise Title" panose="02000000000000000000" pitchFamily="2" charset="0"/>
              </a:rPr>
              <a:t>Fretboard and frets</a:t>
            </a:r>
          </a:p>
          <a:p>
            <a:r>
              <a:rPr lang="en-GB" dirty="0" smtClean="0"/>
              <a:t>This is the area in front of the neck where the player places his fingers to form notes and chords. The frets divides the it into separate notes</a:t>
            </a:r>
          </a:p>
        </p:txBody>
      </p:sp>
      <p:sp>
        <p:nvSpPr>
          <p:cNvPr id="10" name="TextBox 9"/>
          <p:cNvSpPr txBox="1"/>
          <p:nvPr/>
        </p:nvSpPr>
        <p:spPr>
          <a:xfrm>
            <a:off x="2402489" y="4358206"/>
            <a:ext cx="2262435" cy="1508105"/>
          </a:xfrm>
          <a:prstGeom prst="rect">
            <a:avLst/>
          </a:prstGeom>
          <a:noFill/>
        </p:spPr>
        <p:txBody>
          <a:bodyPr wrap="square" rtlCol="0">
            <a:spAutoFit/>
          </a:bodyPr>
          <a:lstStyle/>
          <a:p>
            <a:r>
              <a:rPr lang="en-US" sz="2000" dirty="0" smtClean="0"/>
              <a:t>4.</a:t>
            </a:r>
            <a:r>
              <a:rPr lang="en-US" sz="2000" dirty="0" smtClean="0">
                <a:solidFill>
                  <a:srgbClr val="FFC000"/>
                </a:solidFill>
                <a:latin typeface="Reprise Title" panose="02000000000000000000" pitchFamily="2" charset="0"/>
              </a:rPr>
              <a:t>Tuning pegs</a:t>
            </a:r>
          </a:p>
          <a:p>
            <a:r>
              <a:rPr lang="en-GB" dirty="0" smtClean="0"/>
              <a:t>Increases or decreases the tension of the string. This raises and lowers the pitch until it’s in tune</a:t>
            </a:r>
          </a:p>
        </p:txBody>
      </p:sp>
      <p:sp>
        <p:nvSpPr>
          <p:cNvPr id="11" name="TextBox 10"/>
          <p:cNvSpPr txBox="1"/>
          <p:nvPr/>
        </p:nvSpPr>
        <p:spPr>
          <a:xfrm>
            <a:off x="4488091" y="4371630"/>
            <a:ext cx="2262435" cy="2092881"/>
          </a:xfrm>
          <a:prstGeom prst="rect">
            <a:avLst/>
          </a:prstGeom>
          <a:noFill/>
        </p:spPr>
        <p:txBody>
          <a:bodyPr wrap="square" rtlCol="0">
            <a:spAutoFit/>
          </a:bodyPr>
          <a:lstStyle/>
          <a:p>
            <a:r>
              <a:rPr lang="en-US" sz="2000" dirty="0" smtClean="0"/>
              <a:t>5.</a:t>
            </a:r>
            <a:r>
              <a:rPr lang="en-US" sz="2000" dirty="0" smtClean="0">
                <a:solidFill>
                  <a:srgbClr val="FFC000"/>
                </a:solidFill>
                <a:latin typeface="Reprise Title" panose="02000000000000000000" pitchFamily="2" charset="0"/>
              </a:rPr>
              <a:t>Volume and tone control</a:t>
            </a:r>
          </a:p>
          <a:p>
            <a:r>
              <a:rPr lang="en-GB" dirty="0" smtClean="0"/>
              <a:t>Volume control increase the level of the output signal and the tone control increase the brightness if the signal</a:t>
            </a:r>
          </a:p>
        </p:txBody>
      </p:sp>
      <p:sp>
        <p:nvSpPr>
          <p:cNvPr id="12" name="TextBox 11"/>
          <p:cNvSpPr txBox="1"/>
          <p:nvPr/>
        </p:nvSpPr>
        <p:spPr>
          <a:xfrm>
            <a:off x="6725331" y="4510129"/>
            <a:ext cx="2262435" cy="1231106"/>
          </a:xfrm>
          <a:prstGeom prst="rect">
            <a:avLst/>
          </a:prstGeom>
          <a:noFill/>
        </p:spPr>
        <p:txBody>
          <a:bodyPr wrap="square" rtlCol="0">
            <a:spAutoFit/>
          </a:bodyPr>
          <a:lstStyle/>
          <a:p>
            <a:r>
              <a:rPr lang="en-US" sz="2000" dirty="0" smtClean="0"/>
              <a:t>6.</a:t>
            </a:r>
            <a:r>
              <a:rPr lang="en-US" sz="2000" dirty="0" smtClean="0">
                <a:solidFill>
                  <a:srgbClr val="FFC000"/>
                </a:solidFill>
                <a:latin typeface="Reprise Title" panose="02000000000000000000" pitchFamily="2" charset="0"/>
              </a:rPr>
              <a:t>pickups</a:t>
            </a:r>
          </a:p>
          <a:p>
            <a:r>
              <a:rPr lang="en-GB" dirty="0" smtClean="0"/>
              <a:t>Turns the string vibrations into an audio signal</a:t>
            </a:r>
          </a:p>
        </p:txBody>
      </p:sp>
      <p:sp>
        <p:nvSpPr>
          <p:cNvPr id="13" name="TextBox 12"/>
          <p:cNvSpPr txBox="1"/>
          <p:nvPr/>
        </p:nvSpPr>
        <p:spPr>
          <a:xfrm>
            <a:off x="6927359" y="2429943"/>
            <a:ext cx="2143978" cy="2062103"/>
          </a:xfrm>
          <a:prstGeom prst="rect">
            <a:avLst/>
          </a:prstGeom>
          <a:noFill/>
        </p:spPr>
        <p:txBody>
          <a:bodyPr wrap="square" rtlCol="0">
            <a:spAutoFit/>
          </a:bodyPr>
          <a:lstStyle/>
          <a:p>
            <a:r>
              <a:rPr lang="en-US" sz="2000" dirty="0" smtClean="0"/>
              <a:t>7.</a:t>
            </a:r>
            <a:r>
              <a:rPr lang="en-US" sz="2000" dirty="0" smtClean="0">
                <a:solidFill>
                  <a:srgbClr val="FFC000"/>
                </a:solidFill>
                <a:latin typeface="Reprise Title" panose="02000000000000000000" pitchFamily="2" charset="0"/>
              </a:rPr>
              <a:t>Pickup selector</a:t>
            </a:r>
          </a:p>
          <a:p>
            <a:r>
              <a:rPr lang="en-GB" dirty="0" smtClean="0"/>
              <a:t>Used to switch between pickups which can dramatically change the tone of the guitar. Usually 3-way pickups</a:t>
            </a:r>
          </a:p>
        </p:txBody>
      </p:sp>
      <p:sp>
        <p:nvSpPr>
          <p:cNvPr id="14" name="TextBox 13"/>
          <p:cNvSpPr txBox="1"/>
          <p:nvPr/>
        </p:nvSpPr>
        <p:spPr>
          <a:xfrm>
            <a:off x="6896817" y="103564"/>
            <a:ext cx="2143978" cy="2339102"/>
          </a:xfrm>
          <a:prstGeom prst="rect">
            <a:avLst/>
          </a:prstGeom>
          <a:noFill/>
        </p:spPr>
        <p:txBody>
          <a:bodyPr wrap="square" rtlCol="0">
            <a:spAutoFit/>
          </a:bodyPr>
          <a:lstStyle/>
          <a:p>
            <a:r>
              <a:rPr lang="en-US" sz="2000" dirty="0" smtClean="0"/>
              <a:t>8.</a:t>
            </a:r>
            <a:r>
              <a:rPr lang="en-US" sz="2000" dirty="0" smtClean="0">
                <a:solidFill>
                  <a:srgbClr val="FFC000"/>
                </a:solidFill>
                <a:latin typeface="Reprise Title" panose="02000000000000000000" pitchFamily="2" charset="0"/>
              </a:rPr>
              <a:t>Wammy bar</a:t>
            </a:r>
          </a:p>
          <a:p>
            <a:r>
              <a:rPr lang="en-GB" dirty="0" smtClean="0"/>
              <a:t>A </a:t>
            </a:r>
            <a:r>
              <a:rPr lang="en-GB" dirty="0"/>
              <a:t>lever attached to the bridge </a:t>
            </a:r>
            <a:r>
              <a:rPr lang="en-GB" dirty="0" smtClean="0"/>
              <a:t>to </a:t>
            </a:r>
            <a:r>
              <a:rPr lang="en-GB" dirty="0"/>
              <a:t>enable the player to quickly vary the </a:t>
            </a:r>
            <a:r>
              <a:rPr lang="en-GB" dirty="0" smtClean="0"/>
              <a:t>tension, </a:t>
            </a:r>
            <a:r>
              <a:rPr lang="en-GB" dirty="0"/>
              <a:t>changing the pitch to create a vibrato, </a:t>
            </a:r>
            <a:r>
              <a:rPr lang="en-GB" dirty="0" err="1"/>
              <a:t>portamento</a:t>
            </a:r>
            <a:r>
              <a:rPr lang="en-GB" dirty="0"/>
              <a:t> or pitch bend effect</a:t>
            </a:r>
          </a:p>
        </p:txBody>
      </p:sp>
    </p:spTree>
    <p:extLst>
      <p:ext uri="{BB962C8B-B14F-4D97-AF65-F5344CB8AC3E}">
        <p14:creationId xmlns:p14="http://schemas.microsoft.com/office/powerpoint/2010/main" val="40948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709012" cy="1143000"/>
          </a:xfrm>
        </p:spPr>
        <p:txBody>
          <a:bodyPr/>
          <a:lstStyle/>
          <a:p>
            <a:r>
              <a:rPr lang="en-US" sz="4000" dirty="0" smtClean="0">
                <a:solidFill>
                  <a:srgbClr val="FFC000"/>
                </a:solidFill>
                <a:latin typeface="Reprise Title" panose="02000000000000000000" pitchFamily="2" charset="0"/>
              </a:rPr>
              <a:t>PICK-UP TECHNOLOGY</a:t>
            </a:r>
            <a:endParaRPr lang="en-US" sz="4000" dirty="0">
              <a:solidFill>
                <a:srgbClr val="FFC000"/>
              </a:solidFill>
              <a:latin typeface="Reprise Title" panose="02000000000000000000" pitchFamily="2" charset="0"/>
            </a:endParaRPr>
          </a:p>
        </p:txBody>
      </p:sp>
      <p:pic>
        <p:nvPicPr>
          <p:cNvPr id="8" name="Picture 7"/>
          <p:cNvPicPr>
            <a:picLocks noChangeAspect="1"/>
          </p:cNvPicPr>
          <p:nvPr/>
        </p:nvPicPr>
        <p:blipFill rotWithShape="1">
          <a:blip r:embed="rId2"/>
          <a:srcRect l="4279" r="52347" b="5126"/>
          <a:stretch/>
        </p:blipFill>
        <p:spPr>
          <a:xfrm>
            <a:off x="881348" y="1417638"/>
            <a:ext cx="2005071" cy="2447301"/>
          </a:xfrm>
          <a:prstGeom prst="rect">
            <a:avLst/>
          </a:prstGeom>
        </p:spPr>
      </p:pic>
      <p:pic>
        <p:nvPicPr>
          <p:cNvPr id="5" name="Picture 4"/>
          <p:cNvPicPr>
            <a:picLocks noChangeAspect="1"/>
          </p:cNvPicPr>
          <p:nvPr/>
        </p:nvPicPr>
        <p:blipFill rotWithShape="1">
          <a:blip r:embed="rId2"/>
          <a:srcRect l="50513" t="428" r="4445" b="2564"/>
          <a:stretch/>
        </p:blipFill>
        <p:spPr>
          <a:xfrm>
            <a:off x="5673685" y="3347597"/>
            <a:ext cx="2082189" cy="2502359"/>
          </a:xfrm>
          <a:prstGeom prst="rect">
            <a:avLst/>
          </a:prstGeom>
        </p:spPr>
      </p:pic>
      <p:sp>
        <p:nvSpPr>
          <p:cNvPr id="3" name="TextBox 2"/>
          <p:cNvSpPr txBox="1"/>
          <p:nvPr/>
        </p:nvSpPr>
        <p:spPr>
          <a:xfrm>
            <a:off x="727112" y="3937242"/>
            <a:ext cx="3734719" cy="2031325"/>
          </a:xfrm>
          <a:prstGeom prst="rect">
            <a:avLst/>
          </a:prstGeom>
          <a:noFill/>
        </p:spPr>
        <p:txBody>
          <a:bodyPr wrap="square" rtlCol="0">
            <a:spAutoFit/>
          </a:bodyPr>
          <a:lstStyle/>
          <a:p>
            <a:r>
              <a:rPr lang="en-GB" dirty="0" smtClean="0">
                <a:solidFill>
                  <a:srgbClr val="FFC000"/>
                </a:solidFill>
                <a:latin typeface="Reprise Title" panose="02000000000000000000" pitchFamily="2" charset="0"/>
              </a:rPr>
              <a:t>Single coil </a:t>
            </a:r>
            <a:r>
              <a:rPr lang="en-GB" dirty="0" smtClean="0"/>
              <a:t>pickups are narrow pickups that you’ll see fitted to many guitars, including models such as the Fender Strat and Tele. Single coils have a brighter, cutting sound that’s very versatile, though they can sound thin in heavier style rock music</a:t>
            </a:r>
            <a:endParaRPr lang="en-GB" dirty="0"/>
          </a:p>
        </p:txBody>
      </p:sp>
      <p:sp>
        <p:nvSpPr>
          <p:cNvPr id="7" name="TextBox 6"/>
          <p:cNvSpPr txBox="1"/>
          <p:nvPr/>
        </p:nvSpPr>
        <p:spPr>
          <a:xfrm>
            <a:off x="5089791" y="675716"/>
            <a:ext cx="3007605" cy="2585323"/>
          </a:xfrm>
          <a:prstGeom prst="rect">
            <a:avLst/>
          </a:prstGeom>
          <a:noFill/>
        </p:spPr>
        <p:txBody>
          <a:bodyPr wrap="square" rtlCol="0">
            <a:spAutoFit/>
          </a:bodyPr>
          <a:lstStyle/>
          <a:p>
            <a:r>
              <a:rPr lang="en-GB" dirty="0" smtClean="0">
                <a:solidFill>
                  <a:srgbClr val="FFC000"/>
                </a:solidFill>
                <a:latin typeface="Reprise Title" panose="02000000000000000000" pitchFamily="2" charset="0"/>
              </a:rPr>
              <a:t>Humbuckers</a:t>
            </a:r>
            <a:r>
              <a:rPr lang="en-GB" dirty="0" smtClean="0"/>
              <a:t> contain 2 coils in one housing, and were original designed to cancel out the hum produced by single-coil pickups. They produce a warm, mellow sound with higher output and more presence. They favour the mid-range I can sound muddy in some genres</a:t>
            </a:r>
            <a:endParaRPr lang="en-GB" dirty="0"/>
          </a:p>
        </p:txBody>
      </p:sp>
    </p:spTree>
    <p:extLst>
      <p:ext uri="{BB962C8B-B14F-4D97-AF65-F5344CB8AC3E}">
        <p14:creationId xmlns:p14="http://schemas.microsoft.com/office/powerpoint/2010/main" val="197105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584" y="252544"/>
            <a:ext cx="4370599" cy="706090"/>
          </a:xfrm>
        </p:spPr>
        <p:txBody>
          <a:bodyPr/>
          <a:lstStyle/>
          <a:p>
            <a:r>
              <a:rPr lang="en-US" dirty="0" smtClean="0"/>
              <a:t>The rise of the guitar hero</a:t>
            </a:r>
            <a:endParaRPr lang="en-US" dirty="0"/>
          </a:p>
        </p:txBody>
      </p:sp>
      <p:sp>
        <p:nvSpPr>
          <p:cNvPr id="3" name="Content Placeholder 2"/>
          <p:cNvSpPr>
            <a:spLocks noGrp="1"/>
          </p:cNvSpPr>
          <p:nvPr>
            <p:ph sz="quarter" idx="13"/>
          </p:nvPr>
        </p:nvSpPr>
        <p:spPr>
          <a:xfrm>
            <a:off x="116045" y="989644"/>
            <a:ext cx="5968124" cy="411480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As bands and artist move into the recording studio to explore the technology, live performance is developing into a more theatrical and virtuosic experience. The solid-body electric guitar as the sound of rock ‘n roll and many artists were exploiting and extending the sound and capability of the instrument. In the late 60s, Jimi Hendrix paved the way for electric guitar virtuosity with his flamboyant performances. Amps, at this stage, came with built-in effects like </a:t>
            </a:r>
            <a:r>
              <a:rPr lang="en-US" dirty="0" smtClean="0">
                <a:solidFill>
                  <a:srgbClr val="FFC000"/>
                </a:solidFill>
                <a:latin typeface="Reprise Stamp" panose="02000000000000000000" pitchFamily="2" charset="0"/>
              </a:rPr>
              <a:t>tremolo</a:t>
            </a:r>
            <a:r>
              <a:rPr lang="en-US" dirty="0" smtClean="0"/>
              <a:t>, </a:t>
            </a:r>
            <a:r>
              <a:rPr lang="en-US" dirty="0" smtClean="0">
                <a:solidFill>
                  <a:srgbClr val="FFC000"/>
                </a:solidFill>
                <a:latin typeface="Reprise Stamp" panose="02000000000000000000" pitchFamily="2" charset="0"/>
              </a:rPr>
              <a:t>spring reverb </a:t>
            </a:r>
            <a:r>
              <a:rPr lang="en-US" dirty="0" smtClean="0"/>
              <a:t>and they were purposefully overdriven to create distortion. Simple </a:t>
            </a:r>
            <a:r>
              <a:rPr lang="en-US" dirty="0" smtClean="0">
                <a:solidFill>
                  <a:srgbClr val="FFC000"/>
                </a:solidFill>
                <a:latin typeface="Reprise Stamp" panose="02000000000000000000" pitchFamily="2" charset="0"/>
              </a:rPr>
              <a:t>fuzz </a:t>
            </a:r>
            <a:r>
              <a:rPr lang="en-US" dirty="0" smtClean="0"/>
              <a:t>pedals were used in the early 60s e.g. Keith Richards in </a:t>
            </a:r>
            <a:r>
              <a:rPr lang="en-US" i="1" dirty="0" smtClean="0"/>
              <a:t>Satisfaction</a:t>
            </a:r>
            <a:r>
              <a:rPr lang="en-US" dirty="0" smtClean="0"/>
              <a:t>. However, effects pedals were increasing in popularity because of guitarist like Hendrix. He famously used </a:t>
            </a:r>
            <a:r>
              <a:rPr lang="en-US" dirty="0" smtClean="0">
                <a:solidFill>
                  <a:srgbClr val="FFC000"/>
                </a:solidFill>
                <a:latin typeface="Reprise Stamp" panose="02000000000000000000" pitchFamily="2" charset="0"/>
              </a:rPr>
              <a:t>octave</a:t>
            </a:r>
            <a:r>
              <a:rPr lang="en-US" dirty="0" smtClean="0"/>
              <a:t> pedals, </a:t>
            </a:r>
            <a:r>
              <a:rPr lang="en-US" dirty="0" err="1" smtClean="0"/>
              <a:t>Vox</a:t>
            </a:r>
            <a:r>
              <a:rPr lang="en-US" dirty="0" smtClean="0"/>
              <a:t> Cry Baby </a:t>
            </a:r>
            <a:r>
              <a:rPr lang="en-US" dirty="0" smtClean="0">
                <a:solidFill>
                  <a:srgbClr val="FFC000"/>
                </a:solidFill>
                <a:latin typeface="Reprise Stamp" panose="02000000000000000000" pitchFamily="2" charset="0"/>
              </a:rPr>
              <a:t>Wah-Wah</a:t>
            </a:r>
            <a:r>
              <a:rPr lang="en-US" dirty="0" smtClean="0"/>
              <a:t>(Purple Haze ‘67) and a </a:t>
            </a:r>
            <a:r>
              <a:rPr lang="en-US" dirty="0" err="1" smtClean="0"/>
              <a:t>Uni-Vox</a:t>
            </a:r>
            <a:r>
              <a:rPr lang="en-US" dirty="0" smtClean="0"/>
              <a:t> </a:t>
            </a:r>
            <a:r>
              <a:rPr lang="en-US" dirty="0" smtClean="0">
                <a:solidFill>
                  <a:srgbClr val="FFC000"/>
                </a:solidFill>
                <a:latin typeface="Reprise Stamp" panose="02000000000000000000" pitchFamily="2" charset="0"/>
              </a:rPr>
              <a:t>chorus</a:t>
            </a:r>
            <a:r>
              <a:rPr lang="en-US" dirty="0" smtClean="0"/>
              <a:t> pedal(Fire and Purple ‘68).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Examples of guitar </a:t>
            </a:r>
            <a:r>
              <a:rPr lang="en-US" dirty="0" err="1" smtClean="0"/>
              <a:t>heros</a:t>
            </a:r>
            <a:r>
              <a:rPr lang="en-US" dirty="0" smtClean="0"/>
              <a:t>-Eric Clapton, Jimmy Page, David Gilmore…and the list continues</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8225" y="0"/>
            <a:ext cx="2298448" cy="2875406"/>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7483" y="4443127"/>
            <a:ext cx="1898829" cy="232451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69923" y="4366284"/>
            <a:ext cx="1767560" cy="249171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39576" y="2872481"/>
            <a:ext cx="1047097" cy="1570646"/>
          </a:xfrm>
          <a:prstGeom prst="rect">
            <a:avLst/>
          </a:prstGeom>
        </p:spPr>
      </p:pic>
      <p:sp>
        <p:nvSpPr>
          <p:cNvPr id="5" name="TextBox 4"/>
          <p:cNvSpPr txBox="1"/>
          <p:nvPr/>
        </p:nvSpPr>
        <p:spPr>
          <a:xfrm>
            <a:off x="116045" y="188640"/>
            <a:ext cx="1575635" cy="646331"/>
          </a:xfrm>
          <a:prstGeom prst="rect">
            <a:avLst/>
          </a:prstGeom>
          <a:noFill/>
        </p:spPr>
        <p:txBody>
          <a:bodyPr wrap="square" rtlCol="0">
            <a:spAutoFit/>
          </a:bodyPr>
          <a:lstStyle/>
          <a:p>
            <a:r>
              <a:rPr lang="en-GB" sz="1200" dirty="0" smtClean="0">
                <a:latin typeface="Reprise Stamp" panose="02000000000000000000" pitchFamily="2" charset="0"/>
              </a:rPr>
              <a:t>Early </a:t>
            </a:r>
            <a:r>
              <a:rPr lang="en-GB" sz="1200" dirty="0" err="1" smtClean="0">
                <a:latin typeface="Reprise Stamp" panose="02000000000000000000" pitchFamily="2" charset="0"/>
              </a:rPr>
              <a:t>multitracking</a:t>
            </a:r>
            <a:endParaRPr lang="en-GB" sz="1200" dirty="0" smtClean="0">
              <a:latin typeface="Reprise Stamp" panose="02000000000000000000" pitchFamily="2" charset="0"/>
            </a:endParaRPr>
          </a:p>
          <a:p>
            <a:r>
              <a:rPr lang="en-GB" sz="1200" dirty="0" smtClean="0">
                <a:latin typeface="Reprise Stamp" panose="02000000000000000000" pitchFamily="2" charset="0"/>
              </a:rPr>
              <a:t>65-69</a:t>
            </a:r>
            <a:endParaRPr lang="en-GB" sz="1200" dirty="0">
              <a:latin typeface="Reprise Stamp" panose="02000000000000000000" pitchFamily="2" charset="0"/>
            </a:endParaRPr>
          </a:p>
        </p:txBody>
      </p:sp>
      <p:sp>
        <p:nvSpPr>
          <p:cNvPr id="10" name="TextBox 9"/>
          <p:cNvSpPr txBox="1"/>
          <p:nvPr/>
        </p:nvSpPr>
        <p:spPr>
          <a:xfrm>
            <a:off x="30676" y="5057791"/>
            <a:ext cx="3069431" cy="1754326"/>
          </a:xfrm>
          <a:prstGeom prst="rect">
            <a:avLst/>
          </a:prstGeom>
          <a:solidFill>
            <a:schemeClr val="bg1"/>
          </a:solidFill>
        </p:spPr>
        <p:txBody>
          <a:bodyPr wrap="square" rtlCol="0">
            <a:spAutoFit/>
          </a:bodyPr>
          <a:lstStyle/>
          <a:p>
            <a:r>
              <a:rPr lang="en-GB" dirty="0" smtClean="0"/>
              <a:t>The virtuosic guitar driven music led to further developments and experimentation in the 70s i.e. progressive and psychedelic rock. It would also influence other styles like funk, disco and reggae.</a:t>
            </a:r>
            <a:endParaRPr lang="en-GB" dirty="0"/>
          </a:p>
        </p:txBody>
      </p:sp>
    </p:spTree>
    <p:extLst>
      <p:ext uri="{BB962C8B-B14F-4D97-AF65-F5344CB8AC3E}">
        <p14:creationId xmlns:p14="http://schemas.microsoft.com/office/powerpoint/2010/main" val="426542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6" y="21571"/>
            <a:ext cx="7002716" cy="434949"/>
          </a:xfrm>
        </p:spPr>
        <p:txBody>
          <a:bodyPr/>
          <a:lstStyle/>
          <a:p>
            <a:r>
              <a:rPr lang="en-GB" sz="2400" dirty="0" smtClean="0"/>
              <a:t>Let’s pause for some history of amplification</a:t>
            </a:r>
            <a:endParaRPr lang="en-GB" sz="2400" dirty="0"/>
          </a:p>
        </p:txBody>
      </p:sp>
      <p:sp>
        <p:nvSpPr>
          <p:cNvPr id="4" name="Text Box 1"/>
          <p:cNvSpPr txBox="1">
            <a:spLocks noGrp="1"/>
          </p:cNvSpPr>
          <p:nvPr>
            <p:ph sz="quarter" idx="13"/>
          </p:nvPr>
        </p:nvSpPr>
        <p:spPr>
          <a:xfrm>
            <a:off x="0" y="901147"/>
            <a:ext cx="7452320" cy="340577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lvl="0" indent="0">
              <a:spcAft>
                <a:spcPts val="0"/>
              </a:spcAft>
              <a:buNone/>
            </a:pPr>
            <a:r>
              <a:rPr lang="en-GB" sz="1400" b="1" dirty="0">
                <a:solidFill>
                  <a:schemeClr val="tx1"/>
                </a:solidFill>
                <a:effectLst/>
                <a:ea typeface="Calibri" panose="020F0502020204030204" pitchFamily="34" charset="0"/>
                <a:cs typeface="Times New Roman" panose="02020603050405020304" pitchFamily="18" charset="0"/>
              </a:rPr>
              <a:t>1904:</a:t>
            </a:r>
            <a:r>
              <a:rPr lang="en-GB" sz="1400" dirty="0">
                <a:solidFill>
                  <a:schemeClr val="tx1"/>
                </a:solidFill>
                <a:effectLst/>
                <a:ea typeface="Calibri" panose="020F0502020204030204" pitchFamily="34" charset="0"/>
                <a:cs typeface="Times New Roman" panose="02020603050405020304" pitchFamily="18" charset="0"/>
              </a:rPr>
              <a:t> John Ambrose </a:t>
            </a:r>
            <a:r>
              <a:rPr lang="en-GB" sz="1400" dirty="0" err="1">
                <a:solidFill>
                  <a:schemeClr val="tx1"/>
                </a:solidFill>
                <a:effectLst/>
                <a:ea typeface="Calibri" panose="020F0502020204030204" pitchFamily="34" charset="0"/>
                <a:cs typeface="Times New Roman" panose="02020603050405020304" pitchFamily="18" charset="0"/>
              </a:rPr>
              <a:t>Flemming</a:t>
            </a:r>
            <a:r>
              <a:rPr lang="en-GB" sz="1400" dirty="0">
                <a:solidFill>
                  <a:schemeClr val="tx1"/>
                </a:solidFill>
                <a:effectLst/>
                <a:ea typeface="Calibri" panose="020F0502020204030204" pitchFamily="34" charset="0"/>
                <a:cs typeface="Times New Roman" panose="02020603050405020304" pitchFamily="18" charset="0"/>
              </a:rPr>
              <a:t> discovers ‘the simplest valve’ - ‘</a:t>
            </a:r>
            <a:r>
              <a:rPr lang="en-GB" sz="1400" i="1" dirty="0">
                <a:solidFill>
                  <a:schemeClr val="tx1"/>
                </a:solidFill>
                <a:effectLst/>
                <a:ea typeface="Calibri" panose="020F0502020204030204" pitchFamily="34" charset="0"/>
                <a:cs typeface="Times New Roman" panose="02020603050405020304" pitchFamily="18" charset="0"/>
              </a:rPr>
              <a:t>The Diode</a:t>
            </a:r>
            <a:r>
              <a:rPr lang="en-GB" sz="1400" dirty="0" smtClean="0">
                <a:solidFill>
                  <a:schemeClr val="tx1"/>
                </a:solidFill>
                <a:effectLst/>
                <a:ea typeface="Calibri" panose="020F0502020204030204" pitchFamily="34" charset="0"/>
                <a:cs typeface="Times New Roman" panose="02020603050405020304" pitchFamily="18" charset="0"/>
              </a:rPr>
              <a:t>’</a:t>
            </a:r>
            <a:r>
              <a:rPr lang="en-GB" sz="800" dirty="0">
                <a:solidFill>
                  <a:schemeClr val="tx1"/>
                </a:solidFill>
                <a:effectLst/>
                <a:ea typeface="Calibri" panose="020F0502020204030204" pitchFamily="34" charset="0"/>
                <a:cs typeface="Times New Roman" panose="02020603050405020304" pitchFamily="18" charset="0"/>
              </a:rPr>
              <a:t> </a:t>
            </a:r>
            <a:endParaRPr lang="en-GB" sz="1400" dirty="0">
              <a:solidFill>
                <a:schemeClr val="tx1"/>
              </a:solidFill>
              <a:effectLst/>
              <a:ea typeface="Calibri" panose="020F0502020204030204" pitchFamily="34" charset="0"/>
              <a:cs typeface="Times New Roman" panose="02020603050405020304" pitchFamily="18" charset="0"/>
            </a:endParaRPr>
          </a:p>
          <a:p>
            <a:pPr marL="0" lvl="0" indent="0">
              <a:spcAft>
                <a:spcPts val="0"/>
              </a:spcAft>
              <a:buNone/>
            </a:pPr>
            <a:r>
              <a:rPr lang="en-GB" sz="1400" b="1" dirty="0">
                <a:solidFill>
                  <a:schemeClr val="tx1"/>
                </a:solidFill>
                <a:effectLst/>
                <a:ea typeface="Calibri" panose="020F0502020204030204" pitchFamily="34" charset="0"/>
                <a:cs typeface="Times New Roman" panose="02020603050405020304" pitchFamily="18" charset="0"/>
              </a:rPr>
              <a:t>1906:</a:t>
            </a:r>
            <a:r>
              <a:rPr lang="en-GB" sz="1400" dirty="0">
                <a:solidFill>
                  <a:schemeClr val="tx1"/>
                </a:solidFill>
                <a:effectLst/>
                <a:ea typeface="Calibri" panose="020F0502020204030204" pitchFamily="34" charset="0"/>
                <a:cs typeface="Times New Roman" panose="02020603050405020304" pitchFamily="18" charset="0"/>
              </a:rPr>
              <a:t> Lee De Forest invents the ‘</a:t>
            </a:r>
            <a:r>
              <a:rPr lang="en-GB" sz="1400" i="1" dirty="0">
                <a:solidFill>
                  <a:schemeClr val="tx1"/>
                </a:solidFill>
                <a:effectLst/>
                <a:ea typeface="Calibri" panose="020F0502020204030204" pitchFamily="34" charset="0"/>
                <a:cs typeface="Times New Roman" panose="02020603050405020304" pitchFamily="18" charset="0"/>
              </a:rPr>
              <a:t>Triode</a:t>
            </a:r>
            <a:r>
              <a:rPr lang="en-GB" sz="1400" dirty="0">
                <a:solidFill>
                  <a:schemeClr val="tx1"/>
                </a:solidFill>
                <a:effectLst/>
                <a:ea typeface="Calibri" panose="020F0502020204030204" pitchFamily="34" charset="0"/>
                <a:cs typeface="Times New Roman" panose="02020603050405020304" pitchFamily="18" charset="0"/>
              </a:rPr>
              <a:t>’ Valve by increasing the electrode count inside the valve by one. Modulation between the cathode and anode enabled current or voltage gain. This was then used in telephone communication and radio</a:t>
            </a:r>
            <a:r>
              <a:rPr lang="en-GB" sz="1400" dirty="0" smtClean="0">
                <a:solidFill>
                  <a:schemeClr val="tx1"/>
                </a:solidFill>
                <a:effectLst/>
                <a:ea typeface="Calibri" panose="020F0502020204030204" pitchFamily="34" charset="0"/>
                <a:cs typeface="Times New Roman" panose="02020603050405020304" pitchFamily="18" charset="0"/>
              </a:rPr>
              <a:t>.</a:t>
            </a:r>
            <a:r>
              <a:rPr lang="en-GB" sz="800" dirty="0">
                <a:solidFill>
                  <a:schemeClr val="tx1"/>
                </a:solidFill>
                <a:effectLst/>
                <a:ea typeface="Calibri" panose="020F0502020204030204" pitchFamily="34" charset="0"/>
                <a:cs typeface="Times New Roman" panose="02020603050405020304" pitchFamily="18" charset="0"/>
              </a:rPr>
              <a:t> </a:t>
            </a:r>
            <a:endParaRPr lang="en-GB" sz="1400" dirty="0">
              <a:solidFill>
                <a:schemeClr val="tx1"/>
              </a:solidFill>
              <a:effectLst/>
              <a:ea typeface="Calibri" panose="020F0502020204030204" pitchFamily="34" charset="0"/>
              <a:cs typeface="Times New Roman" panose="02020603050405020304" pitchFamily="18" charset="0"/>
            </a:endParaRPr>
          </a:p>
          <a:p>
            <a:pPr marL="0" lvl="0" indent="0">
              <a:spcAft>
                <a:spcPts val="0"/>
              </a:spcAft>
              <a:buNone/>
            </a:pPr>
            <a:r>
              <a:rPr lang="en-GB" sz="1400" b="1" dirty="0">
                <a:solidFill>
                  <a:schemeClr val="tx1"/>
                </a:solidFill>
                <a:effectLst/>
                <a:ea typeface="Calibri" panose="020F0502020204030204" pitchFamily="34" charset="0"/>
                <a:cs typeface="Times New Roman" panose="02020603050405020304" pitchFamily="18" charset="0"/>
              </a:rPr>
              <a:t>1927:</a:t>
            </a:r>
            <a:r>
              <a:rPr lang="en-GB" sz="1400" dirty="0">
                <a:solidFill>
                  <a:schemeClr val="tx1"/>
                </a:solidFill>
                <a:effectLst/>
                <a:ea typeface="Calibri" panose="020F0502020204030204" pitchFamily="34" charset="0"/>
                <a:cs typeface="Times New Roman" panose="02020603050405020304" pitchFamily="18" charset="0"/>
              </a:rPr>
              <a:t> First widely produced commercial valve amplifier. A very small amp with a large speaker cone. They were relatively quiet. It was typically introduced in the 1920s along with cheap guitars in ‘bundle’ sets</a:t>
            </a:r>
            <a:r>
              <a:rPr lang="en-GB" sz="1400" dirty="0" smtClean="0">
                <a:solidFill>
                  <a:schemeClr val="tx1"/>
                </a:solidFill>
                <a:effectLst/>
                <a:ea typeface="Calibri" panose="020F0502020204030204" pitchFamily="34" charset="0"/>
                <a:cs typeface="Times New Roman" panose="02020603050405020304" pitchFamily="18" charset="0"/>
              </a:rPr>
              <a:t>.</a:t>
            </a:r>
            <a:r>
              <a:rPr lang="en-GB" sz="800" dirty="0">
                <a:solidFill>
                  <a:schemeClr val="tx1"/>
                </a:solidFill>
                <a:effectLst/>
                <a:ea typeface="Calibri" panose="020F0502020204030204" pitchFamily="34" charset="0"/>
                <a:cs typeface="Times New Roman" panose="02020603050405020304" pitchFamily="18" charset="0"/>
              </a:rPr>
              <a:t> </a:t>
            </a:r>
            <a:endParaRPr lang="en-GB" sz="1400" dirty="0">
              <a:solidFill>
                <a:schemeClr val="tx1"/>
              </a:solidFill>
              <a:effectLst/>
              <a:ea typeface="Calibri" panose="020F0502020204030204" pitchFamily="34" charset="0"/>
              <a:cs typeface="Times New Roman" panose="02020603050405020304" pitchFamily="18" charset="0"/>
            </a:endParaRPr>
          </a:p>
          <a:p>
            <a:pPr marL="0" lvl="0" indent="0">
              <a:spcAft>
                <a:spcPts val="0"/>
              </a:spcAft>
              <a:buNone/>
            </a:pPr>
            <a:r>
              <a:rPr lang="en-GB" sz="1400" b="1" dirty="0" smtClean="0">
                <a:solidFill>
                  <a:schemeClr val="tx1"/>
                </a:solidFill>
                <a:effectLst/>
                <a:ea typeface="Calibri" panose="020F0502020204030204" pitchFamily="34" charset="0"/>
                <a:cs typeface="Times New Roman" panose="02020603050405020304" pitchFamily="18" charset="0"/>
              </a:rPr>
              <a:t>1950s </a:t>
            </a:r>
            <a:r>
              <a:rPr lang="en-GB" sz="1400" b="1" dirty="0">
                <a:solidFill>
                  <a:schemeClr val="tx1"/>
                </a:solidFill>
                <a:effectLst/>
                <a:ea typeface="Calibri" panose="020F0502020204030204" pitchFamily="34" charset="0"/>
                <a:cs typeface="Times New Roman" panose="02020603050405020304" pitchFamily="18" charset="0"/>
              </a:rPr>
              <a:t>and 1960s:</a:t>
            </a:r>
            <a:r>
              <a:rPr lang="en-GB" sz="1400" dirty="0">
                <a:solidFill>
                  <a:schemeClr val="tx1"/>
                </a:solidFill>
                <a:effectLst/>
                <a:ea typeface="Calibri" panose="020F0502020204030204" pitchFamily="34" charset="0"/>
                <a:cs typeface="Times New Roman" panose="02020603050405020304" pitchFamily="18" charset="0"/>
              </a:rPr>
              <a:t> ‘</a:t>
            </a:r>
            <a:r>
              <a:rPr lang="en-GB" sz="1400" i="1" dirty="0">
                <a:solidFill>
                  <a:schemeClr val="tx1"/>
                </a:solidFill>
                <a:effectLst/>
                <a:ea typeface="Calibri" panose="020F0502020204030204" pitchFamily="34" charset="0"/>
                <a:cs typeface="Times New Roman" panose="02020603050405020304" pitchFamily="18" charset="0"/>
              </a:rPr>
              <a:t>The Golden Age of Amplification</a:t>
            </a:r>
            <a:r>
              <a:rPr lang="en-GB" sz="1400" dirty="0">
                <a:solidFill>
                  <a:schemeClr val="tx1"/>
                </a:solidFill>
                <a:effectLst/>
                <a:ea typeface="Calibri" panose="020F0502020204030204" pitchFamily="34" charset="0"/>
                <a:cs typeface="Times New Roman" panose="02020603050405020304" pitchFamily="18" charset="0"/>
              </a:rPr>
              <a:t>’. The building of valve amp units was refined and developed. Amps were larger and louder. Classic and still desirable amps such as the Fender </a:t>
            </a:r>
            <a:r>
              <a:rPr lang="en-GB" sz="1400" i="1" dirty="0">
                <a:solidFill>
                  <a:schemeClr val="tx1"/>
                </a:solidFill>
                <a:effectLst/>
                <a:ea typeface="Calibri" panose="020F0502020204030204" pitchFamily="34" charset="0"/>
                <a:cs typeface="Times New Roman" panose="02020603050405020304" pitchFamily="18" charset="0"/>
              </a:rPr>
              <a:t>Deluxe</a:t>
            </a:r>
            <a:r>
              <a:rPr lang="en-GB" sz="1400" dirty="0">
                <a:solidFill>
                  <a:schemeClr val="tx1"/>
                </a:solidFill>
                <a:effectLst/>
                <a:ea typeface="Calibri" panose="020F0502020204030204" pitchFamily="34" charset="0"/>
                <a:cs typeface="Times New Roman" panose="02020603050405020304" pitchFamily="18" charset="0"/>
              </a:rPr>
              <a:t> and </a:t>
            </a:r>
            <a:r>
              <a:rPr lang="en-GB" sz="1400" i="1" dirty="0">
                <a:solidFill>
                  <a:schemeClr val="tx1"/>
                </a:solidFill>
                <a:effectLst/>
                <a:ea typeface="Calibri" panose="020F0502020204030204" pitchFamily="34" charset="0"/>
                <a:cs typeface="Times New Roman" panose="02020603050405020304" pitchFamily="18" charset="0"/>
              </a:rPr>
              <a:t>Twin Reverb </a:t>
            </a:r>
            <a:r>
              <a:rPr lang="en-GB" sz="1200" i="1" dirty="0">
                <a:solidFill>
                  <a:schemeClr val="tx1"/>
                </a:solidFill>
                <a:effectLst/>
                <a:ea typeface="Calibri" panose="020F0502020204030204" pitchFamily="34" charset="0"/>
                <a:cs typeface="Times New Roman" panose="02020603050405020304" pitchFamily="18" charset="0"/>
              </a:rPr>
              <a:t>(pictured)</a:t>
            </a:r>
            <a:r>
              <a:rPr lang="en-GB" sz="1400" dirty="0">
                <a:solidFill>
                  <a:schemeClr val="tx1"/>
                </a:solidFill>
                <a:effectLst/>
                <a:ea typeface="Calibri" panose="020F0502020204030204" pitchFamily="34" charset="0"/>
                <a:cs typeface="Times New Roman" panose="02020603050405020304" pitchFamily="18" charset="0"/>
              </a:rPr>
              <a:t>, the Marshall </a:t>
            </a:r>
            <a:r>
              <a:rPr lang="en-GB" sz="1400" i="1" dirty="0">
                <a:solidFill>
                  <a:schemeClr val="tx1"/>
                </a:solidFill>
                <a:effectLst/>
                <a:ea typeface="Calibri" panose="020F0502020204030204" pitchFamily="34" charset="0"/>
                <a:cs typeface="Times New Roman" panose="02020603050405020304" pitchFamily="18" charset="0"/>
              </a:rPr>
              <a:t>Super Lead </a:t>
            </a:r>
            <a:r>
              <a:rPr lang="en-GB" sz="1200" i="1" dirty="0">
                <a:solidFill>
                  <a:schemeClr val="tx1"/>
                </a:solidFill>
                <a:effectLst/>
                <a:ea typeface="Calibri" panose="020F0502020204030204" pitchFamily="34" charset="0"/>
                <a:cs typeface="Times New Roman" panose="02020603050405020304" pitchFamily="18" charset="0"/>
              </a:rPr>
              <a:t>(pictured)</a:t>
            </a:r>
            <a:r>
              <a:rPr lang="en-GB" sz="1200" dirty="0">
                <a:solidFill>
                  <a:schemeClr val="tx1"/>
                </a:solidFill>
                <a:effectLst/>
                <a:ea typeface="Calibri" panose="020F0502020204030204" pitchFamily="34" charset="0"/>
                <a:cs typeface="Times New Roman" panose="02020603050405020304" pitchFamily="18" charset="0"/>
              </a:rPr>
              <a:t> </a:t>
            </a:r>
            <a:r>
              <a:rPr lang="en-GB" sz="1400" dirty="0">
                <a:solidFill>
                  <a:schemeClr val="tx1"/>
                </a:solidFill>
                <a:effectLst/>
                <a:ea typeface="Calibri" panose="020F0502020204030204" pitchFamily="34" charset="0"/>
                <a:cs typeface="Times New Roman" panose="02020603050405020304" pitchFamily="18" charset="0"/>
              </a:rPr>
              <a:t>and the </a:t>
            </a:r>
            <a:r>
              <a:rPr lang="en-GB" sz="1400" dirty="0" err="1">
                <a:solidFill>
                  <a:schemeClr val="tx1"/>
                </a:solidFill>
                <a:effectLst/>
                <a:ea typeface="Calibri" panose="020F0502020204030204" pitchFamily="34" charset="0"/>
                <a:cs typeface="Times New Roman" panose="02020603050405020304" pitchFamily="18" charset="0"/>
              </a:rPr>
              <a:t>Vox</a:t>
            </a:r>
            <a:r>
              <a:rPr lang="en-GB" sz="1400" dirty="0">
                <a:solidFill>
                  <a:schemeClr val="tx1"/>
                </a:solidFill>
                <a:effectLst/>
                <a:ea typeface="Calibri" panose="020F0502020204030204" pitchFamily="34" charset="0"/>
                <a:cs typeface="Times New Roman" panose="02020603050405020304" pitchFamily="18" charset="0"/>
              </a:rPr>
              <a:t> </a:t>
            </a:r>
            <a:r>
              <a:rPr lang="en-GB" sz="1400" i="1" dirty="0">
                <a:solidFill>
                  <a:schemeClr val="tx1"/>
                </a:solidFill>
                <a:effectLst/>
                <a:ea typeface="Calibri" panose="020F0502020204030204" pitchFamily="34" charset="0"/>
                <a:cs typeface="Times New Roman" panose="02020603050405020304" pitchFamily="18" charset="0"/>
              </a:rPr>
              <a:t>AC30</a:t>
            </a:r>
            <a:r>
              <a:rPr lang="en-GB" sz="1400" dirty="0">
                <a:solidFill>
                  <a:schemeClr val="tx1"/>
                </a:solidFill>
                <a:effectLst/>
                <a:ea typeface="Calibri" panose="020F0502020204030204" pitchFamily="34" charset="0"/>
                <a:cs typeface="Times New Roman" panose="02020603050405020304" pitchFamily="18" charset="0"/>
              </a:rPr>
              <a:t>. Various budget ‘</a:t>
            </a:r>
            <a:r>
              <a:rPr lang="en-GB" sz="1400" i="1" dirty="0">
                <a:solidFill>
                  <a:schemeClr val="tx1"/>
                </a:solidFill>
                <a:effectLst/>
                <a:ea typeface="Calibri" panose="020F0502020204030204" pitchFamily="34" charset="0"/>
                <a:cs typeface="Times New Roman" panose="02020603050405020304" pitchFamily="18" charset="0"/>
              </a:rPr>
              <a:t>Department Store</a:t>
            </a:r>
            <a:r>
              <a:rPr lang="en-GB" sz="1400" dirty="0">
                <a:solidFill>
                  <a:schemeClr val="tx1"/>
                </a:solidFill>
                <a:effectLst/>
                <a:ea typeface="Calibri" panose="020F0502020204030204" pitchFamily="34" charset="0"/>
                <a:cs typeface="Times New Roman" panose="02020603050405020304" pitchFamily="18" charset="0"/>
              </a:rPr>
              <a:t>’ amps also gained popularity such as the </a:t>
            </a:r>
            <a:r>
              <a:rPr lang="en-GB" sz="1400" dirty="0" err="1">
                <a:solidFill>
                  <a:schemeClr val="tx1"/>
                </a:solidFill>
                <a:effectLst/>
                <a:ea typeface="Calibri" panose="020F0502020204030204" pitchFamily="34" charset="0"/>
                <a:cs typeface="Times New Roman" panose="02020603050405020304" pitchFamily="18" charset="0"/>
              </a:rPr>
              <a:t>Danelectro</a:t>
            </a:r>
            <a:r>
              <a:rPr lang="en-GB" sz="1400" dirty="0">
                <a:solidFill>
                  <a:schemeClr val="tx1"/>
                </a:solidFill>
                <a:effectLst/>
                <a:ea typeface="Calibri" panose="020F0502020204030204" pitchFamily="34" charset="0"/>
                <a:cs typeface="Times New Roman" panose="02020603050405020304" pitchFamily="18" charset="0"/>
              </a:rPr>
              <a:t> and </a:t>
            </a:r>
            <a:r>
              <a:rPr lang="en-GB" sz="1400" dirty="0" err="1">
                <a:solidFill>
                  <a:schemeClr val="tx1"/>
                </a:solidFill>
                <a:effectLst/>
                <a:ea typeface="Calibri" panose="020F0502020204030204" pitchFamily="34" charset="0"/>
                <a:cs typeface="Times New Roman" panose="02020603050405020304" pitchFamily="18" charset="0"/>
              </a:rPr>
              <a:t>Silvertone</a:t>
            </a:r>
            <a:r>
              <a:rPr lang="en-GB" sz="1400" dirty="0">
                <a:solidFill>
                  <a:schemeClr val="tx1"/>
                </a:solidFill>
                <a:effectLst/>
                <a:ea typeface="Calibri" panose="020F0502020204030204" pitchFamily="34" charset="0"/>
                <a:cs typeface="Times New Roman" panose="02020603050405020304" pitchFamily="18" charset="0"/>
              </a:rPr>
              <a:t> lines developed by Sears. These are still also used and desirable today</a:t>
            </a:r>
            <a:r>
              <a:rPr lang="en-GB" sz="1400" dirty="0" smtClean="0">
                <a:solidFill>
                  <a:schemeClr val="tx1"/>
                </a:solidFill>
                <a:effectLst/>
                <a:ea typeface="Calibri" panose="020F0502020204030204" pitchFamily="34" charset="0"/>
                <a:cs typeface="Times New Roman" panose="02020603050405020304" pitchFamily="18" charset="0"/>
              </a:rPr>
              <a:t>.</a:t>
            </a:r>
            <a:endParaRPr lang="en-GB" sz="1400" dirty="0">
              <a:solidFill>
                <a:schemeClr val="tx1"/>
              </a:solidFill>
              <a:effectLst/>
              <a:ea typeface="Calibri" panose="020F0502020204030204" pitchFamily="34" charset="0"/>
              <a:cs typeface="Times New Roman" panose="02020603050405020304" pitchFamily="18" charset="0"/>
            </a:endParaRPr>
          </a:p>
          <a:p>
            <a:pPr marL="0" lvl="0" indent="0">
              <a:spcAft>
                <a:spcPts val="0"/>
              </a:spcAft>
              <a:buNone/>
            </a:pPr>
            <a:r>
              <a:rPr lang="en-GB" sz="1400" b="1" dirty="0">
                <a:solidFill>
                  <a:schemeClr val="tx1"/>
                </a:solidFill>
                <a:effectLst/>
                <a:ea typeface="Calibri" panose="020F0502020204030204" pitchFamily="34" charset="0"/>
                <a:cs typeface="Times New Roman" panose="02020603050405020304" pitchFamily="18" charset="0"/>
              </a:rPr>
              <a:t>Mid 1960s onwards:</a:t>
            </a:r>
            <a:r>
              <a:rPr lang="en-GB" sz="1400" dirty="0">
                <a:solidFill>
                  <a:schemeClr val="tx1"/>
                </a:solidFill>
                <a:effectLst/>
                <a:ea typeface="Calibri" panose="020F0502020204030204" pitchFamily="34" charset="0"/>
                <a:cs typeface="Times New Roman" panose="02020603050405020304" pitchFamily="18" charset="0"/>
              </a:rPr>
              <a:t> The growing the use of transistor technology soon changed amplification. As silicon transistor technology was cheaper to manufacture it soon became a standard in amplification. This brought a decline in valve technology across the industry and things such as </a:t>
            </a:r>
            <a:r>
              <a:rPr lang="en-GB" sz="1400" dirty="0" err="1">
                <a:solidFill>
                  <a:schemeClr val="tx1"/>
                </a:solidFill>
                <a:effectLst/>
                <a:ea typeface="Calibri" panose="020F0502020204030204" pitchFamily="34" charset="0"/>
                <a:cs typeface="Times New Roman" panose="02020603050405020304" pitchFamily="18" charset="0"/>
              </a:rPr>
              <a:t>HiFi</a:t>
            </a:r>
            <a:r>
              <a:rPr lang="en-GB" sz="1400" dirty="0">
                <a:solidFill>
                  <a:schemeClr val="tx1"/>
                </a:solidFill>
                <a:effectLst/>
                <a:ea typeface="Calibri" panose="020F0502020204030204" pitchFamily="34" charset="0"/>
                <a:cs typeface="Times New Roman" panose="02020603050405020304" pitchFamily="18" charset="0"/>
              </a:rPr>
              <a:t> equipment soon also were mostly built with transistor technology. ‘</a:t>
            </a:r>
            <a:r>
              <a:rPr lang="en-GB" sz="1400" i="1" dirty="0">
                <a:solidFill>
                  <a:schemeClr val="tx1"/>
                </a:solidFill>
                <a:effectLst/>
                <a:ea typeface="Calibri" panose="020F0502020204030204" pitchFamily="34" charset="0"/>
                <a:cs typeface="Times New Roman" panose="02020603050405020304" pitchFamily="18" charset="0"/>
              </a:rPr>
              <a:t>CRT</a:t>
            </a:r>
            <a:r>
              <a:rPr lang="en-GB" sz="1400" dirty="0">
                <a:solidFill>
                  <a:schemeClr val="tx1"/>
                </a:solidFill>
                <a:effectLst/>
                <a:ea typeface="Calibri" panose="020F0502020204030204" pitchFamily="34" charset="0"/>
                <a:cs typeface="Times New Roman" panose="02020603050405020304" pitchFamily="18" charset="0"/>
              </a:rPr>
              <a:t>’</a:t>
            </a:r>
            <a:r>
              <a:rPr lang="en-GB" sz="1400" i="1" dirty="0">
                <a:solidFill>
                  <a:schemeClr val="tx1"/>
                </a:solidFill>
                <a:effectLst/>
                <a:ea typeface="Calibri" panose="020F0502020204030204" pitchFamily="34" charset="0"/>
                <a:cs typeface="Times New Roman" panose="02020603050405020304" pitchFamily="18" charset="0"/>
              </a:rPr>
              <a:t> </a:t>
            </a:r>
            <a:r>
              <a:rPr lang="en-GB" sz="1400" dirty="0">
                <a:solidFill>
                  <a:schemeClr val="tx1"/>
                </a:solidFill>
                <a:effectLst/>
                <a:ea typeface="Calibri" panose="020F0502020204030204" pitchFamily="34" charset="0"/>
                <a:cs typeface="Times New Roman" panose="02020603050405020304" pitchFamily="18" charset="0"/>
              </a:rPr>
              <a:t>Televisions were one of the last mainstream products to be produced using tubes. However, valve amplifiers are still built today due to popular demand and the sound quality offered by them.</a:t>
            </a:r>
          </a:p>
        </p:txBody>
      </p:sp>
      <p:sp>
        <p:nvSpPr>
          <p:cNvPr id="3" name="TextBox 2"/>
          <p:cNvSpPr txBox="1"/>
          <p:nvPr/>
        </p:nvSpPr>
        <p:spPr>
          <a:xfrm>
            <a:off x="-26002" y="4812900"/>
            <a:ext cx="747832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smtClean="0"/>
              <a:t>Vacuum Tube(Valve) vs Solid State( Transistor)</a:t>
            </a:r>
          </a:p>
          <a:p>
            <a:r>
              <a:rPr lang="en-GB" sz="1600" dirty="0" smtClean="0"/>
              <a:t>Valve were used since the earliest days of electrical amplification. It started out as a simple diode and later evolved into a triode which was more stable. Valves have to heat up and requires time to run consistently. When driven the signal is distorted adding colour and harmonics to the tone. This type of distortion is considered warm and desirable, where as transistors have no moving parts and the distortion(clipping) is harsh. Transistors are cheaper and smaller and therefore forms the basis of most electronic amplification.</a:t>
            </a:r>
            <a:endParaRPr lang="en-GB" sz="1600" dirty="0"/>
          </a:p>
        </p:txBody>
      </p:sp>
      <p:pic>
        <p:nvPicPr>
          <p:cNvPr id="9" name="Picture 8" descr="../Downloads/072-535_HR_0.jpg"/>
          <p:cNvPicPr/>
          <p:nvPr/>
        </p:nvPicPr>
        <p:blipFill>
          <a:blip r:embed="rId3" cstate="email">
            <a:extLst>
              <a:ext uri="{BEBA8EAE-BF5A-486C-A8C5-ECC9F3942E4B}">
                <a14:imgProps xmlns:a14="http://schemas.microsoft.com/office/drawing/2010/main">
                  <a14:imgLayer r:embed="rId4">
                    <a14:imgEffect>
                      <a14:backgroundRemoval t="0" b="100000" l="0" r="100000">
                        <a14:foregroundMark x1="43722" y1="23500" x2="43722" y2="23500"/>
                      </a14:backgroundRemoval>
                    </a14:imgEffect>
                  </a14:imgLayer>
                </a14:imgProps>
              </a:ext>
              <a:ext uri="{28A0092B-C50C-407E-A947-70E740481C1C}">
                <a14:useLocalDpi xmlns:a14="http://schemas.microsoft.com/office/drawing/2010/main" val="0"/>
              </a:ext>
            </a:extLst>
          </a:blip>
          <a:srcRect/>
          <a:stretch>
            <a:fillRect/>
          </a:stretch>
        </p:blipFill>
        <p:spPr bwMode="auto">
          <a:xfrm>
            <a:off x="7055607" y="3475721"/>
            <a:ext cx="2520280" cy="1888693"/>
          </a:xfrm>
          <a:prstGeom prst="rect">
            <a:avLst/>
          </a:prstGeom>
          <a:noFill/>
          <a:ln>
            <a:noFill/>
          </a:ln>
        </p:spPr>
      </p:pic>
      <p:pic>
        <p:nvPicPr>
          <p:cNvPr id="10" name="Picture 9" descr="1e8255d3-830a-4856-a305-1515e78d51e7.jpg"/>
          <p:cNvPicPr/>
          <p:nvPr/>
        </p:nvPicPr>
        <p:blipFill rotWithShape="1">
          <a:blip r:embed="rId5">
            <a:extLst>
              <a:ext uri="{28A0092B-C50C-407E-A947-70E740481C1C}">
                <a14:useLocalDpi xmlns:a14="http://schemas.microsoft.com/office/drawing/2010/main" val="0"/>
              </a:ext>
            </a:extLst>
          </a:blip>
          <a:srcRect t="45231" r="70930"/>
          <a:stretch/>
        </p:blipFill>
        <p:spPr bwMode="auto">
          <a:xfrm>
            <a:off x="7378975" y="1737114"/>
            <a:ext cx="1800199" cy="1307907"/>
          </a:xfrm>
          <a:prstGeom prst="rect">
            <a:avLst/>
          </a:prstGeom>
          <a:ln>
            <a:noFill/>
          </a:ln>
          <a:effectLst>
            <a:softEdge rad="112500"/>
          </a:effectLst>
        </p:spPr>
      </p:pic>
      <p:sp>
        <p:nvSpPr>
          <p:cNvPr id="11" name="Text Box 36"/>
          <p:cNvSpPr txBox="1"/>
          <p:nvPr/>
        </p:nvSpPr>
        <p:spPr>
          <a:xfrm>
            <a:off x="7518962" y="230984"/>
            <a:ext cx="1520227" cy="79822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Power turns the amplifier on. As it is a valve amp, these valves take time to charge the grid to a less negative state and so standby is used to keep the tubes in this state but cut the output and other working parts of the amp.</a:t>
            </a:r>
            <a:endParaRPr lang="en-GB" sz="1200" dirty="0">
              <a:solidFill>
                <a:schemeClr val="tx1"/>
              </a:solidFill>
              <a:effectLst/>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val="0"/>
              </a:ext>
            </a:extLst>
          </a:blip>
          <a:srcRect t="17687" b="14158"/>
          <a:stretch/>
        </p:blipFill>
        <p:spPr>
          <a:xfrm>
            <a:off x="7722744" y="5715736"/>
            <a:ext cx="1187898" cy="809608"/>
          </a:xfrm>
          <a:prstGeom prst="rect">
            <a:avLst/>
          </a:prstGeom>
        </p:spPr>
      </p:pic>
    </p:spTree>
    <p:extLst>
      <p:ext uri="{BB962C8B-B14F-4D97-AF65-F5344CB8AC3E}">
        <p14:creationId xmlns:p14="http://schemas.microsoft.com/office/powerpoint/2010/main" val="89753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8770" y="2411113"/>
            <a:ext cx="2070231" cy="1656184"/>
          </a:xfrm>
          <a:prstGeom prst="rect">
            <a:avLst/>
          </a:prstGeom>
        </p:spPr>
      </p:pic>
      <p:sp>
        <p:nvSpPr>
          <p:cNvPr id="2" name="Title 1"/>
          <p:cNvSpPr>
            <a:spLocks noGrp="1"/>
          </p:cNvSpPr>
          <p:nvPr>
            <p:ph type="title"/>
          </p:nvPr>
        </p:nvSpPr>
        <p:spPr>
          <a:xfrm>
            <a:off x="0" y="113867"/>
            <a:ext cx="3749001" cy="582533"/>
          </a:xfrm>
        </p:spPr>
        <p:txBody>
          <a:bodyPr/>
          <a:lstStyle/>
          <a:p>
            <a:r>
              <a:rPr lang="en-GB" dirty="0" smtClean="0"/>
              <a:t>Amp Cabinet</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835" y="3206208"/>
            <a:ext cx="1861098" cy="139582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834" y="4810601"/>
            <a:ext cx="2308917" cy="2016660"/>
          </a:xfrm>
          <a:prstGeom prst="rect">
            <a:avLst/>
          </a:prstGeom>
        </p:spPr>
      </p:pic>
      <p:sp>
        <p:nvSpPr>
          <p:cNvPr id="7" name="TextBox 6"/>
          <p:cNvSpPr txBox="1"/>
          <p:nvPr/>
        </p:nvSpPr>
        <p:spPr>
          <a:xfrm>
            <a:off x="2070309" y="4080510"/>
            <a:ext cx="1287152" cy="738664"/>
          </a:xfrm>
          <a:prstGeom prst="rect">
            <a:avLst/>
          </a:prstGeom>
          <a:noFill/>
        </p:spPr>
        <p:txBody>
          <a:bodyPr wrap="square" rtlCol="0">
            <a:spAutoFit/>
          </a:bodyPr>
          <a:lstStyle/>
          <a:p>
            <a:r>
              <a:rPr lang="en-GB" sz="1400" dirty="0" smtClean="0"/>
              <a:t>Sound of the 60s VOX AC 15 ,30 and AC100</a:t>
            </a:r>
            <a:endParaRPr lang="en-GB" sz="14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20469" y="0"/>
            <a:ext cx="1823531" cy="292494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17407" y="849745"/>
            <a:ext cx="2196548" cy="1611819"/>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3997" y="857171"/>
            <a:ext cx="1462082" cy="243680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0232" y="4449843"/>
            <a:ext cx="2253646" cy="2253646"/>
          </a:xfrm>
          <a:prstGeom prst="rect">
            <a:avLst/>
          </a:prstGeom>
        </p:spPr>
      </p:pic>
      <p:sp>
        <p:nvSpPr>
          <p:cNvPr id="12" name="TextBox 11"/>
          <p:cNvSpPr txBox="1"/>
          <p:nvPr/>
        </p:nvSpPr>
        <p:spPr>
          <a:xfrm>
            <a:off x="6516216" y="3757344"/>
            <a:ext cx="2225194" cy="646331"/>
          </a:xfrm>
          <a:prstGeom prst="rect">
            <a:avLst/>
          </a:prstGeom>
          <a:noFill/>
        </p:spPr>
        <p:txBody>
          <a:bodyPr wrap="square" rtlCol="0">
            <a:spAutoFit/>
          </a:bodyPr>
          <a:lstStyle/>
          <a:p>
            <a:r>
              <a:rPr lang="en-GB" dirty="0" smtClean="0"/>
              <a:t>Fender Blackface Super Twin</a:t>
            </a:r>
            <a:endParaRPr lang="en-GB" dirty="0"/>
          </a:p>
        </p:txBody>
      </p:sp>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083405" y="0"/>
            <a:ext cx="3300256" cy="1650128"/>
          </a:xfrm>
          <a:prstGeom prst="rect">
            <a:avLst/>
          </a:prstGeom>
        </p:spPr>
      </p:pic>
      <p:pic>
        <p:nvPicPr>
          <p:cNvPr id="3" name="Picture 2"/>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471640" y="3475004"/>
            <a:ext cx="3148434" cy="3240241"/>
          </a:xfrm>
          <a:prstGeom prst="rect">
            <a:avLst/>
          </a:prstGeom>
        </p:spPr>
      </p:pic>
      <p:pic>
        <p:nvPicPr>
          <p:cNvPr id="14" name="Picture 13"/>
          <p:cNvPicPr>
            <a:picLocks noChangeAspect="1"/>
          </p:cNvPicPr>
          <p:nvPr/>
        </p:nvPicPr>
        <p:blipFill rotWithShape="1">
          <a:blip r:embed="rId11" cstate="email">
            <a:extLst>
              <a:ext uri="{28A0092B-C50C-407E-A947-70E740481C1C}">
                <a14:useLocalDpi xmlns:a14="http://schemas.microsoft.com/office/drawing/2010/main" val="0"/>
              </a:ext>
            </a:extLst>
          </a:blip>
          <a:srcRect l="7891" t="16649" r="11624" b="9347"/>
          <a:stretch/>
        </p:blipFill>
        <p:spPr>
          <a:xfrm>
            <a:off x="5328708" y="1610795"/>
            <a:ext cx="2180071" cy="1868632"/>
          </a:xfrm>
          <a:prstGeom prst="rect">
            <a:avLst/>
          </a:prstGeom>
        </p:spPr>
      </p:pic>
    </p:spTree>
    <p:extLst>
      <p:ext uri="{BB962C8B-B14F-4D97-AF65-F5344CB8AC3E}">
        <p14:creationId xmlns:p14="http://schemas.microsoft.com/office/powerpoint/2010/main" val="175504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048000" cy="584678"/>
          </a:xfrm>
        </p:spPr>
        <p:txBody>
          <a:bodyPr/>
          <a:lstStyle/>
          <a:p>
            <a:r>
              <a:rPr lang="en-GB" dirty="0" smtClean="0"/>
              <a:t>amp modelling</a:t>
            </a:r>
            <a:endParaRPr lang="en-GB" dirty="0"/>
          </a:p>
        </p:txBody>
      </p:sp>
      <p:sp>
        <p:nvSpPr>
          <p:cNvPr id="3" name="Content Placeholder 2"/>
          <p:cNvSpPr>
            <a:spLocks noGrp="1"/>
          </p:cNvSpPr>
          <p:nvPr>
            <p:ph sz="quarter" idx="13"/>
          </p:nvPr>
        </p:nvSpPr>
        <p:spPr>
          <a:xfrm>
            <a:off x="609601" y="929549"/>
            <a:ext cx="4083586" cy="1341304"/>
          </a:xfrm>
        </p:spPr>
        <p:txBody>
          <a:bodyPr>
            <a:normAutofit lnSpcReduction="10000"/>
          </a:bodyPr>
          <a:lstStyle/>
          <a:p>
            <a:pPr marL="0" indent="0">
              <a:buNone/>
            </a:pPr>
            <a:r>
              <a:rPr lang="en-GB" dirty="0"/>
              <a:t>Used in DAWs as a plug-in. It emulates vintage guitar amplifiers(cabinets), often includes tremolos, gates and compressors as </a:t>
            </a:r>
            <a:r>
              <a:rPr lang="en-GB" dirty="0" err="1"/>
              <a:t>presets</a:t>
            </a:r>
            <a:r>
              <a:rPr lang="en-GB" dirty="0"/>
              <a:t>. Microphone type and placement are parameters that can be adjusted.</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379" b="17691"/>
          <a:stretch/>
        </p:blipFill>
        <p:spPr>
          <a:xfrm>
            <a:off x="991290" y="2324559"/>
            <a:ext cx="3624778" cy="1500675"/>
          </a:xfrm>
          <a:prstGeom prst="rect">
            <a:avLst/>
          </a:prstGeom>
        </p:spPr>
      </p:pic>
      <p:pic>
        <p:nvPicPr>
          <p:cNvPr id="3074" name="Picture 2" descr="https://www.premierguitar.com/ext/resources/images/content/2017_09/BLOGs/Image-1_WEB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8440" y="111927"/>
            <a:ext cx="4210724" cy="28626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91061" y="4479541"/>
            <a:ext cx="3158766" cy="2185663"/>
          </a:xfrm>
          <a:prstGeom prst="rect">
            <a:avLst/>
          </a:prstGeom>
        </p:spPr>
      </p:pic>
      <p:sp>
        <p:nvSpPr>
          <p:cNvPr id="7" name="Content Placeholder 2"/>
          <p:cNvSpPr txBox="1">
            <a:spLocks/>
          </p:cNvSpPr>
          <p:nvPr/>
        </p:nvSpPr>
        <p:spPr>
          <a:xfrm>
            <a:off x="1507475" y="4479541"/>
            <a:ext cx="4083586" cy="134130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dirty="0" smtClean="0"/>
              <a:t>Hardware amp modelling devices are available such as the Line 6 pod which comes packed with a variety of amp models from solid state to tube amps.</a:t>
            </a:r>
          </a:p>
          <a:p>
            <a:endParaRPr lang="en-GB" dirty="0"/>
          </a:p>
        </p:txBody>
      </p:sp>
    </p:spTree>
    <p:extLst>
      <p:ext uri="{BB962C8B-B14F-4D97-AF65-F5344CB8AC3E}">
        <p14:creationId xmlns:p14="http://schemas.microsoft.com/office/powerpoint/2010/main" val="259074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534" y="465778"/>
            <a:ext cx="2169555" cy="418058"/>
          </a:xfrm>
        </p:spPr>
        <p:txBody>
          <a:bodyPr/>
          <a:lstStyle/>
          <a:p>
            <a:r>
              <a:rPr lang="en-US" sz="2400" dirty="0" smtClean="0"/>
              <a:t>1960 tech inventory</a:t>
            </a:r>
            <a:endParaRPr lang="en-US" sz="2400" dirty="0"/>
          </a:p>
        </p:txBody>
      </p:sp>
      <p:sp>
        <p:nvSpPr>
          <p:cNvPr id="5" name="TextBox 4"/>
          <p:cNvSpPr txBox="1"/>
          <p:nvPr/>
        </p:nvSpPr>
        <p:spPr>
          <a:xfrm>
            <a:off x="500910" y="2849863"/>
            <a:ext cx="1397566" cy="830997"/>
          </a:xfrm>
          <a:prstGeom prst="rect">
            <a:avLst/>
          </a:prstGeom>
          <a:noFill/>
        </p:spPr>
        <p:txBody>
          <a:bodyPr wrap="square" rtlCol="0">
            <a:spAutoFit/>
          </a:bodyPr>
          <a:lstStyle/>
          <a:p>
            <a:pPr marL="285750" lvl="0" indent="-285750">
              <a:buFont typeface="Arial" charset="0"/>
              <a:buChar char="•"/>
            </a:pPr>
            <a:r>
              <a:rPr lang="en-GB" sz="1600" b="1" dirty="0" err="1" smtClean="0"/>
              <a:t>Vox</a:t>
            </a:r>
            <a:r>
              <a:rPr lang="en-GB" sz="1600" b="1" dirty="0" smtClean="0"/>
              <a:t> Cry Baby Wah-Wah</a:t>
            </a:r>
            <a:endParaRPr lang="en-US" sz="1600" dirty="0"/>
          </a:p>
        </p:txBody>
      </p:sp>
      <p:sp>
        <p:nvSpPr>
          <p:cNvPr id="7" name="TextBox 6"/>
          <p:cNvSpPr txBox="1"/>
          <p:nvPr/>
        </p:nvSpPr>
        <p:spPr>
          <a:xfrm>
            <a:off x="4341042" y="2726751"/>
            <a:ext cx="1411199" cy="830997"/>
          </a:xfrm>
          <a:prstGeom prst="rect">
            <a:avLst/>
          </a:prstGeom>
          <a:noFill/>
        </p:spPr>
        <p:txBody>
          <a:bodyPr wrap="square" rtlCol="0">
            <a:spAutoFit/>
          </a:bodyPr>
          <a:lstStyle/>
          <a:p>
            <a:pPr marL="285750" lvl="0" indent="-285750">
              <a:buFont typeface="Arial" charset="0"/>
              <a:buChar char="•"/>
            </a:pPr>
            <a:r>
              <a:rPr lang="en-GB" sz="1600" b="1" dirty="0" err="1" smtClean="0"/>
              <a:t>Uni</a:t>
            </a:r>
            <a:r>
              <a:rPr lang="en-GB" sz="1600" b="1" dirty="0" smtClean="0"/>
              <a:t>-Vibe Chorus Pedal</a:t>
            </a:r>
            <a:endParaRPr lang="en-US" sz="1600" dirty="0"/>
          </a:p>
        </p:txBody>
      </p:sp>
      <p:sp>
        <p:nvSpPr>
          <p:cNvPr id="14" name="TextBox 13"/>
          <p:cNvSpPr txBox="1"/>
          <p:nvPr/>
        </p:nvSpPr>
        <p:spPr>
          <a:xfrm>
            <a:off x="3530966" y="897201"/>
            <a:ext cx="4585984" cy="369332"/>
          </a:xfrm>
          <a:prstGeom prst="rect">
            <a:avLst/>
          </a:prstGeom>
          <a:noFill/>
        </p:spPr>
        <p:txBody>
          <a:bodyPr wrap="square" rtlCol="0">
            <a:spAutoFit/>
          </a:bodyPr>
          <a:lstStyle/>
          <a:p>
            <a:r>
              <a:rPr lang="en-US" dirty="0" smtClean="0">
                <a:solidFill>
                  <a:srgbClr val="FFC000"/>
                </a:solidFill>
                <a:latin typeface="Reprise Stamp" panose="02000000000000000000" pitchFamily="2" charset="0"/>
                <a:ea typeface="Reprise Stamp Std" charset="0"/>
                <a:cs typeface="Reprise Stamp Std" charset="0"/>
              </a:rPr>
              <a:t>Pedal board</a:t>
            </a:r>
            <a:endParaRPr lang="en-US" dirty="0">
              <a:solidFill>
                <a:srgbClr val="FFC000"/>
              </a:solidFill>
              <a:latin typeface="Reprise Stamp" panose="02000000000000000000" pitchFamily="2" charset="0"/>
              <a:ea typeface="Reprise Stamp Std" charset="0"/>
              <a:cs typeface="Reprise Stamp Std" charset="0"/>
            </a:endParaRPr>
          </a:p>
        </p:txBody>
      </p:sp>
      <p:sp>
        <p:nvSpPr>
          <p:cNvPr id="21" name="TextBox 20"/>
          <p:cNvSpPr txBox="1"/>
          <p:nvPr/>
        </p:nvSpPr>
        <p:spPr>
          <a:xfrm>
            <a:off x="2486219" y="2854926"/>
            <a:ext cx="1525417" cy="584775"/>
          </a:xfrm>
          <a:prstGeom prst="rect">
            <a:avLst/>
          </a:prstGeom>
          <a:noFill/>
        </p:spPr>
        <p:txBody>
          <a:bodyPr wrap="square" rtlCol="0">
            <a:spAutoFit/>
          </a:bodyPr>
          <a:lstStyle/>
          <a:p>
            <a:pPr marL="285750" lvl="0" indent="-285750">
              <a:buFont typeface="Arial" charset="0"/>
              <a:buChar char="•"/>
            </a:pPr>
            <a:r>
              <a:rPr lang="en-GB" sz="1600" b="1" dirty="0" smtClean="0"/>
              <a:t>Maestro Fuzz Pedal</a:t>
            </a:r>
            <a:endParaRPr lang="en-US" sz="1600" dirty="0"/>
          </a:p>
        </p:txBody>
      </p:sp>
      <p:sp>
        <p:nvSpPr>
          <p:cNvPr id="22" name="TextBox 21"/>
          <p:cNvSpPr txBox="1"/>
          <p:nvPr/>
        </p:nvSpPr>
        <p:spPr>
          <a:xfrm>
            <a:off x="5823958" y="2439427"/>
            <a:ext cx="1466446" cy="830997"/>
          </a:xfrm>
          <a:prstGeom prst="rect">
            <a:avLst/>
          </a:prstGeom>
          <a:noFill/>
        </p:spPr>
        <p:txBody>
          <a:bodyPr wrap="square" rtlCol="0">
            <a:spAutoFit/>
          </a:bodyPr>
          <a:lstStyle/>
          <a:p>
            <a:pPr marL="285750" lvl="0" indent="-285750">
              <a:buFont typeface="Arial" charset="0"/>
              <a:buChar char="•"/>
            </a:pPr>
            <a:r>
              <a:rPr lang="en-GB" sz="1600" b="1" dirty="0" smtClean="0"/>
              <a:t>Jim Morris Octave Pedal</a:t>
            </a:r>
            <a:endParaRPr lang="en-US" sz="1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69960" y="1783715"/>
            <a:ext cx="906747" cy="68006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7255" y="1821398"/>
            <a:ext cx="924876" cy="92487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8508" y="1998959"/>
            <a:ext cx="961609" cy="569753"/>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35679" y="1383789"/>
            <a:ext cx="1055638" cy="1055638"/>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33972" y="1333319"/>
            <a:ext cx="829581" cy="1106108"/>
          </a:xfrm>
          <a:prstGeom prst="rect">
            <a:avLst/>
          </a:prstGeom>
        </p:spPr>
      </p:pic>
      <p:sp>
        <p:nvSpPr>
          <p:cNvPr id="26" name="TextBox 25"/>
          <p:cNvSpPr txBox="1"/>
          <p:nvPr/>
        </p:nvSpPr>
        <p:spPr>
          <a:xfrm>
            <a:off x="7168465" y="2726601"/>
            <a:ext cx="2052683" cy="584775"/>
          </a:xfrm>
          <a:prstGeom prst="rect">
            <a:avLst/>
          </a:prstGeom>
          <a:noFill/>
        </p:spPr>
        <p:txBody>
          <a:bodyPr wrap="square" rtlCol="0">
            <a:spAutoFit/>
          </a:bodyPr>
          <a:lstStyle/>
          <a:p>
            <a:pPr marL="285750" lvl="0" indent="-285750">
              <a:buFont typeface="Arial" charset="0"/>
              <a:buChar char="•"/>
            </a:pPr>
            <a:r>
              <a:rPr lang="en-GB" sz="1600" b="1" dirty="0" err="1" smtClean="0"/>
              <a:t>Uni</a:t>
            </a:r>
            <a:r>
              <a:rPr lang="en-GB" sz="1600" b="1" dirty="0" smtClean="0"/>
              <a:t>-Fuzz U-250 Fuzz pedal</a:t>
            </a:r>
            <a:endParaRPr lang="en-US" sz="1600" dirty="0"/>
          </a:p>
        </p:txBody>
      </p:sp>
    </p:spTree>
    <p:extLst>
      <p:ext uri="{BB962C8B-B14F-4D97-AF65-F5344CB8AC3E}">
        <p14:creationId xmlns:p14="http://schemas.microsoft.com/office/powerpoint/2010/main" val="3090075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5706</TotalTime>
  <Words>1660</Words>
  <Application>Microsoft Office PowerPoint</Application>
  <PresentationFormat>On-screen Show (4:3)</PresentationFormat>
  <Paragraphs>101</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Reprise Stamp</vt:lpstr>
      <vt:lpstr>Reprise Stamp Std</vt:lpstr>
      <vt:lpstr>Reprise Title</vt:lpstr>
      <vt:lpstr>Times New Roman</vt:lpstr>
      <vt:lpstr>Horizon</vt:lpstr>
      <vt:lpstr>Brief history of electric guitars</vt:lpstr>
      <vt:lpstr>HALL OF FAME</vt:lpstr>
      <vt:lpstr>PowerPoint Presentation</vt:lpstr>
      <vt:lpstr>PICK-UP TECHNOLOGY</vt:lpstr>
      <vt:lpstr>The rise of the guitar hero</vt:lpstr>
      <vt:lpstr>Let’s pause for some history of amplification</vt:lpstr>
      <vt:lpstr>Amp Cabinet</vt:lpstr>
      <vt:lpstr>amp modelling</vt:lpstr>
      <vt:lpstr>1960 tech inventory</vt:lpstr>
      <vt:lpstr>Distortion as an effect</vt:lpstr>
      <vt:lpstr>More effect pedals</vt:lpstr>
    </vt:vector>
  </TitlesOfParts>
  <Company>Hinchley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Paul Clifford</dc:creator>
  <cp:lastModifiedBy>Paul Clifford</cp:lastModifiedBy>
  <cp:revision>349</cp:revision>
  <cp:lastPrinted>2019-11-14T10:45:07Z</cp:lastPrinted>
  <dcterms:created xsi:type="dcterms:W3CDTF">2013-09-18T08:20:06Z</dcterms:created>
  <dcterms:modified xsi:type="dcterms:W3CDTF">2020-01-21T16:17:45Z</dcterms:modified>
</cp:coreProperties>
</file>