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11"/>
  </p:notesMasterIdLst>
  <p:handoutMasterIdLst>
    <p:handoutMasterId r:id="rId12"/>
  </p:handoutMasterIdLst>
  <p:sldIdLst>
    <p:sldId id="446" r:id="rId2"/>
    <p:sldId id="447" r:id="rId3"/>
    <p:sldId id="448" r:id="rId4"/>
    <p:sldId id="457" r:id="rId5"/>
    <p:sldId id="452" r:id="rId6"/>
    <p:sldId id="453" r:id="rId7"/>
    <p:sldId id="454" r:id="rId8"/>
    <p:sldId id="455" r:id="rId9"/>
    <p:sldId id="456"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65" autoAdjust="0"/>
    <p:restoredTop sz="84290" autoAdjust="0"/>
  </p:normalViewPr>
  <p:slideViewPr>
    <p:cSldViewPr snapToGrid="0" snapToObjects="1">
      <p:cViewPr varScale="1">
        <p:scale>
          <a:sx n="87" d="100"/>
          <a:sy n="87" d="100"/>
        </p:scale>
        <p:origin x="96"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9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84018F-FB9B-4D48-8294-3C5E9F090FB6}" type="datetimeFigureOut">
              <a:rPr lang="en-US" smtClean="0"/>
              <a:t>1/21/2020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2C19A4-967C-824C-A804-16CE7FED4182}" type="slidenum">
              <a:rPr lang="en-US" smtClean="0"/>
              <a:t>‹#›</a:t>
            </a:fld>
            <a:endParaRPr lang="en-US"/>
          </a:p>
        </p:txBody>
      </p:sp>
    </p:spTree>
    <p:extLst>
      <p:ext uri="{BB962C8B-B14F-4D97-AF65-F5344CB8AC3E}">
        <p14:creationId xmlns:p14="http://schemas.microsoft.com/office/powerpoint/2010/main" val="27400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9B0802-ECD1-8547-A779-9F76776C98D6}" type="datetimeFigureOut">
              <a:rPr lang="en-US" smtClean="0"/>
              <a:t>1/21/2020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42CAF7-635C-0445-83BA-55ED2F289864}" type="slidenum">
              <a:rPr lang="en-US" smtClean="0"/>
              <a:t>‹#›</a:t>
            </a:fld>
            <a:endParaRPr lang="en-US"/>
          </a:p>
        </p:txBody>
      </p:sp>
    </p:spTree>
    <p:extLst>
      <p:ext uri="{BB962C8B-B14F-4D97-AF65-F5344CB8AC3E}">
        <p14:creationId xmlns:p14="http://schemas.microsoft.com/office/powerpoint/2010/main" val="2100999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1/21/2020</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www.youtube.com/watch?v=_N0ER4A73Q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GxOrN6Nhro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a:t>
            </a:r>
            <a:br>
              <a:rPr lang="en-US" dirty="0"/>
            </a:br>
            <a:r>
              <a:rPr lang="en-US" sz="1800" dirty="0">
                <a:hlinkClick r:id="rId2"/>
              </a:rPr>
              <a:t>https://www.youtube.com/watch?v=_</a:t>
            </a:r>
            <a:r>
              <a:rPr lang="en-US" sz="1800" dirty="0" smtClean="0">
                <a:hlinkClick r:id="rId2"/>
              </a:rPr>
              <a:t>N0ER4A73QE</a:t>
            </a:r>
            <a:r>
              <a:rPr lang="en-US" sz="1800" dirty="0" smtClean="0"/>
              <a:t> </a:t>
            </a:r>
            <a:endParaRPr lang="en-US" sz="1800" dirty="0"/>
          </a:p>
        </p:txBody>
      </p:sp>
      <p:sp>
        <p:nvSpPr>
          <p:cNvPr id="3" name="Content Placeholder 2"/>
          <p:cNvSpPr>
            <a:spLocks noGrp="1"/>
          </p:cNvSpPr>
          <p:nvPr>
            <p:ph sz="quarter" idx="13"/>
          </p:nvPr>
        </p:nvSpPr>
        <p:spPr>
          <a:xfrm>
            <a:off x="609600" y="1600200"/>
            <a:ext cx="7850832" cy="254888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Phase describes the relationship between 2 or more waveforms. Phase is measured in degrees. This can be demonstrated by a simple sine wave. A sine wave starts when its cycle starts, this is 0 degrees. One complete cycle is 360 degrees, ½ cycle is 180 degrees and ¼ is 90 degrees.</a:t>
            </a:r>
            <a:endParaRPr lang="en-US" dirty="0"/>
          </a:p>
        </p:txBody>
      </p:sp>
      <p:pic>
        <p:nvPicPr>
          <p:cNvPr id="4" name="Picture 3"/>
          <p:cNvPicPr>
            <a:picLocks noChangeAspect="1"/>
          </p:cNvPicPr>
          <p:nvPr/>
        </p:nvPicPr>
        <p:blipFill rotWithShape="1">
          <a:blip r:embed="rId3"/>
          <a:srcRect r="24801"/>
          <a:stretch/>
        </p:blipFill>
        <p:spPr>
          <a:xfrm>
            <a:off x="827584" y="2726530"/>
            <a:ext cx="4104456" cy="3128288"/>
          </a:xfrm>
          <a:prstGeom prst="rect">
            <a:avLst/>
          </a:prstGeom>
        </p:spPr>
      </p:pic>
      <p:sp>
        <p:nvSpPr>
          <p:cNvPr id="5" name="TextBox 4"/>
          <p:cNvSpPr txBox="1"/>
          <p:nvPr/>
        </p:nvSpPr>
        <p:spPr>
          <a:xfrm>
            <a:off x="5364088" y="2874640"/>
            <a:ext cx="3170312" cy="2308324"/>
          </a:xfrm>
          <a:prstGeom prst="rect">
            <a:avLst/>
          </a:prstGeom>
          <a:noFill/>
        </p:spPr>
        <p:txBody>
          <a:bodyPr wrap="square" rtlCol="0">
            <a:spAutoFit/>
          </a:bodyPr>
          <a:lstStyle/>
          <a:p>
            <a:r>
              <a:rPr lang="en-US" dirty="0" smtClean="0"/>
              <a:t>If one sine wave reaches a ¼ cycle when a cycle begins of an identical waveform, the 2 are said to be 90 degrees out of phase.</a:t>
            </a:r>
          </a:p>
          <a:p>
            <a:endParaRPr lang="en-US" dirty="0"/>
          </a:p>
          <a:p>
            <a:r>
              <a:rPr lang="en-US" dirty="0" smtClean="0"/>
              <a:t>2 identical signals that are 180 degrees out of phase with each other will cancel.</a:t>
            </a:r>
            <a:endParaRPr lang="en-US" dirty="0"/>
          </a:p>
        </p:txBody>
      </p:sp>
      <p:sp>
        <p:nvSpPr>
          <p:cNvPr id="6" name="TextBox 5"/>
          <p:cNvSpPr txBox="1"/>
          <p:nvPr/>
        </p:nvSpPr>
        <p:spPr>
          <a:xfrm>
            <a:off x="107504" y="5937713"/>
            <a:ext cx="8280920" cy="646331"/>
          </a:xfrm>
          <a:prstGeom prst="rect">
            <a:avLst/>
          </a:prstGeom>
          <a:noFill/>
        </p:spPr>
        <p:txBody>
          <a:bodyPr wrap="square" rtlCol="0">
            <a:spAutoFit/>
          </a:bodyPr>
          <a:lstStyle/>
          <a:p>
            <a:r>
              <a:rPr lang="en-US" dirty="0" smtClean="0"/>
              <a:t>IMPORTANT: We deal with complex waveforms which contain many frequencies. If 2 complex waveforms are delayed, each frequency within them will have its own phase shift.</a:t>
            </a:r>
            <a:endParaRPr lang="en-US" dirty="0"/>
          </a:p>
        </p:txBody>
      </p:sp>
    </p:spTree>
    <p:extLst>
      <p:ext uri="{BB962C8B-B14F-4D97-AF65-F5344CB8AC3E}">
        <p14:creationId xmlns:p14="http://schemas.microsoft.com/office/powerpoint/2010/main" val="396972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530352" cy="778098"/>
          </a:xfrm>
        </p:spPr>
        <p:txBody>
          <a:bodyPr/>
          <a:lstStyle/>
          <a:p>
            <a:r>
              <a:rPr lang="en-US" dirty="0" smtClean="0"/>
              <a:t>Types </a:t>
            </a:r>
            <a:r>
              <a:rPr lang="en-US" smtClean="0"/>
              <a:t>of phase relation</a:t>
            </a:r>
            <a:endParaRPr lang="en-US" dirty="0"/>
          </a:p>
        </p:txBody>
      </p:sp>
      <p:sp>
        <p:nvSpPr>
          <p:cNvPr id="3" name="Content Placeholder 2"/>
          <p:cNvSpPr>
            <a:spLocks noGrp="1"/>
          </p:cNvSpPr>
          <p:nvPr>
            <p:ph sz="quarter" idx="13"/>
          </p:nvPr>
        </p:nvSpPr>
        <p:spPr>
          <a:xfrm>
            <a:off x="529174" y="1159566"/>
            <a:ext cx="3826802" cy="148406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IN-PHASE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When 2 waveforms start at exactly the same time. The waveform is reinforced</a:t>
            </a:r>
            <a:endParaRPr lang="en-US" dirty="0"/>
          </a:p>
        </p:txBody>
      </p:sp>
      <p:sp>
        <p:nvSpPr>
          <p:cNvPr id="5" name="TextBox 4"/>
          <p:cNvSpPr txBox="1"/>
          <p:nvPr/>
        </p:nvSpPr>
        <p:spPr>
          <a:xfrm>
            <a:off x="4872076" y="211501"/>
            <a:ext cx="3170312" cy="2308324"/>
          </a:xfrm>
          <a:prstGeom prst="rect">
            <a:avLst/>
          </a:prstGeom>
          <a:noFill/>
        </p:spPr>
        <p:txBody>
          <a:bodyPr wrap="square" rtlCol="0">
            <a:spAutoFit/>
          </a:bodyPr>
          <a:lstStyle/>
          <a:p>
            <a:r>
              <a:rPr lang="en-US" dirty="0" smtClean="0"/>
              <a:t>Out of Phase(or phase shifted)</a:t>
            </a:r>
          </a:p>
          <a:p>
            <a:endParaRPr lang="en-US" dirty="0"/>
          </a:p>
          <a:p>
            <a:r>
              <a:rPr lang="en-US" dirty="0" smtClean="0"/>
              <a:t>When 2 waveforms start at different times e.g. we delay(or nudge) a duplicated vocal track and not the original or we use more than 1 microphone on a sound source at different distances.</a:t>
            </a:r>
            <a:endParaRPr lang="en-US" dirty="0"/>
          </a:p>
        </p:txBody>
      </p:sp>
      <p:sp>
        <p:nvSpPr>
          <p:cNvPr id="6" name="TextBox 5"/>
          <p:cNvSpPr txBox="1"/>
          <p:nvPr/>
        </p:nvSpPr>
        <p:spPr>
          <a:xfrm>
            <a:off x="0" y="4762371"/>
            <a:ext cx="4932040" cy="923330"/>
          </a:xfrm>
          <a:prstGeom prst="rect">
            <a:avLst/>
          </a:prstGeom>
          <a:noFill/>
        </p:spPr>
        <p:txBody>
          <a:bodyPr wrap="square" rtlCol="0">
            <a:spAutoFit/>
          </a:bodyPr>
          <a:lstStyle/>
          <a:p>
            <a:r>
              <a:rPr lang="en-US" dirty="0" smtClean="0"/>
              <a:t>Phase-inverted</a:t>
            </a:r>
          </a:p>
          <a:p>
            <a:r>
              <a:rPr lang="en-US" dirty="0" smtClean="0"/>
              <a:t>When both waveforms start at the same time but their amplitude is inverted.</a:t>
            </a:r>
            <a:endParaRPr lang="en-US" dirty="0"/>
          </a:p>
        </p:txBody>
      </p:sp>
      <p:pic>
        <p:nvPicPr>
          <p:cNvPr id="8" name="Picture 7"/>
          <p:cNvPicPr>
            <a:picLocks noChangeAspect="1"/>
          </p:cNvPicPr>
          <p:nvPr/>
        </p:nvPicPr>
        <p:blipFill rotWithShape="1">
          <a:blip r:embed="rId2"/>
          <a:srcRect l="731" t="-1560" r="51661" b="1560"/>
          <a:stretch/>
        </p:blipFill>
        <p:spPr>
          <a:xfrm>
            <a:off x="657318" y="2390375"/>
            <a:ext cx="2978578" cy="1956439"/>
          </a:xfrm>
          <a:prstGeom prst="rect">
            <a:avLst/>
          </a:prstGeom>
        </p:spPr>
      </p:pic>
      <p:pic>
        <p:nvPicPr>
          <p:cNvPr id="9" name="Picture 8"/>
          <p:cNvPicPr>
            <a:picLocks noChangeAspect="1"/>
          </p:cNvPicPr>
          <p:nvPr/>
        </p:nvPicPr>
        <p:blipFill>
          <a:blip r:embed="rId3"/>
          <a:stretch>
            <a:fillRect/>
          </a:stretch>
        </p:blipFill>
        <p:spPr>
          <a:xfrm>
            <a:off x="4932040" y="4638400"/>
            <a:ext cx="1619537" cy="2094601"/>
          </a:xfrm>
          <a:prstGeom prst="rect">
            <a:avLst/>
          </a:prstGeom>
        </p:spPr>
      </p:pic>
      <p:pic>
        <p:nvPicPr>
          <p:cNvPr id="10" name="Picture 9"/>
          <p:cNvPicPr>
            <a:picLocks noChangeAspect="1"/>
          </p:cNvPicPr>
          <p:nvPr/>
        </p:nvPicPr>
        <p:blipFill rotWithShape="1">
          <a:blip r:embed="rId2"/>
          <a:srcRect l="53360" t="-2751" r="1753" b="2751"/>
          <a:stretch/>
        </p:blipFill>
        <p:spPr>
          <a:xfrm>
            <a:off x="4872076" y="2479082"/>
            <a:ext cx="2808312" cy="1956439"/>
          </a:xfrm>
          <a:prstGeom prst="rect">
            <a:avLst/>
          </a:prstGeom>
        </p:spPr>
      </p:pic>
    </p:spTree>
    <p:extLst>
      <p:ext uri="{BB962C8B-B14F-4D97-AF65-F5344CB8AC3E}">
        <p14:creationId xmlns:p14="http://schemas.microsoft.com/office/powerpoint/2010/main" val="151505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78098"/>
          </a:xfrm>
        </p:spPr>
        <p:txBody>
          <a:bodyPr/>
          <a:lstStyle/>
          <a:p>
            <a:r>
              <a:rPr lang="en-US" smtClean="0"/>
              <a:t>Phase problems</a:t>
            </a:r>
            <a:endParaRPr lang="en-US" dirty="0"/>
          </a:p>
        </p:txBody>
      </p:sp>
      <p:sp>
        <p:nvSpPr>
          <p:cNvPr id="3" name="Content Placeholder 2"/>
          <p:cNvSpPr>
            <a:spLocks noGrp="1"/>
          </p:cNvSpPr>
          <p:nvPr>
            <p:ph sz="quarter" idx="13"/>
          </p:nvPr>
        </p:nvSpPr>
        <p:spPr>
          <a:xfrm>
            <a:off x="609600" y="1600200"/>
            <a:ext cx="4250432" cy="4114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solidFill>
                  <a:srgbClr val="FFC000"/>
                </a:solidFill>
                <a:latin typeface="Reprise Title" panose="02000000000000000000" pitchFamily="2" charset="0"/>
              </a:rPr>
              <a:t>Comb filtering</a:t>
            </a:r>
          </a:p>
          <a:p>
            <a:pPr marL="0" lvl="0" indent="0">
              <a:spcBef>
                <a:spcPts val="0"/>
              </a:spcBef>
              <a:spcAft>
                <a:spcPts val="0"/>
              </a:spcAft>
              <a:buClrTx/>
              <a:buNone/>
              <a:defRPr/>
            </a:pPr>
            <a:r>
              <a:rPr lang="en-GB" dirty="0"/>
              <a:t>Comb filtering creates peaks and troughs in frequency response, and is caused when signals that are identical but have phase differences — such as may result from multi-</a:t>
            </a:r>
            <a:r>
              <a:rPr lang="en-GB" dirty="0" err="1"/>
              <a:t>miking</a:t>
            </a:r>
            <a:r>
              <a:rPr lang="en-GB" dirty="0"/>
              <a:t> a drum kit — are summed. An undesirably coloured sound can result. The same effect can be harnessed deliberately to create flanging </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Content Placeholder 2"/>
          <p:cNvSpPr txBox="1">
            <a:spLocks/>
          </p:cNvSpPr>
          <p:nvPr/>
        </p:nvSpPr>
        <p:spPr>
          <a:xfrm>
            <a:off x="4860032" y="293964"/>
            <a:ext cx="4072438" cy="37739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r>
              <a:rPr lang="en-US" sz="3400" dirty="0" smtClean="0">
                <a:solidFill>
                  <a:srgbClr val="FFC000"/>
                </a:solidFill>
                <a:latin typeface="Reprise Title" panose="02000000000000000000" pitchFamily="2" charset="0"/>
              </a:rPr>
              <a:t>Phase Cancellation</a:t>
            </a:r>
          </a:p>
          <a:p>
            <a:pPr marL="0" indent="0">
              <a:spcBef>
                <a:spcPts val="0"/>
              </a:spcBef>
              <a:spcAft>
                <a:spcPts val="0"/>
              </a:spcAft>
              <a:buClrTx/>
              <a:buFontTx/>
              <a:buNone/>
            </a:pPr>
            <a:endParaRPr lang="en-US" sz="3400" dirty="0" smtClean="0">
              <a:solidFill>
                <a:srgbClr val="FFC000"/>
              </a:solidFill>
              <a:latin typeface="Reprise Title" panose="02000000000000000000" pitchFamily="2" charset="0"/>
            </a:endParaRPr>
          </a:p>
          <a:p>
            <a:pPr marL="0" indent="0">
              <a:spcBef>
                <a:spcPts val="0"/>
              </a:spcBef>
              <a:spcAft>
                <a:spcPts val="0"/>
              </a:spcAft>
              <a:buClrTx/>
              <a:buFontTx/>
              <a:buNone/>
            </a:pPr>
            <a:r>
              <a:rPr lang="en-GB" sz="2200" dirty="0"/>
              <a:t>In order to describe the phase relationship between two identical waveforms, regardless of their frequency (that is, how fast they're repeating), mathematicians often quantify the offset between them in degrees, where 360 degrees equals the duration of each waveform repetition. Therefore, a zero-degree phase relationship between two sine waves makes them perfectly in phase, giving the highest combined signal level, whereas a 180-degree phase relationship puts them perfectly out of phase, resulting in total phase cancellation — and therefore silence as the combined output. All the other possible phase relationships put the waveforms partially out of phase with each other, resulting in partial phase cancellation</a:t>
            </a:r>
            <a:r>
              <a:rPr lang="en-GB" dirty="0"/>
              <a:t>.</a:t>
            </a:r>
            <a:endParaRPr lang="en-US" dirty="0"/>
          </a:p>
        </p:txBody>
      </p:sp>
      <p:pic>
        <p:nvPicPr>
          <p:cNvPr id="5" name="Picture 4"/>
          <p:cNvPicPr>
            <a:picLocks noChangeAspect="1"/>
          </p:cNvPicPr>
          <p:nvPr/>
        </p:nvPicPr>
        <p:blipFill>
          <a:blip r:embed="rId2"/>
          <a:stretch>
            <a:fillRect/>
          </a:stretch>
        </p:blipFill>
        <p:spPr>
          <a:xfrm>
            <a:off x="6300427" y="4067908"/>
            <a:ext cx="2632043" cy="2632043"/>
          </a:xfrm>
          <a:prstGeom prst="rect">
            <a:avLst/>
          </a:prstGeom>
        </p:spPr>
      </p:pic>
      <p:pic>
        <p:nvPicPr>
          <p:cNvPr id="6" name="Picture 5"/>
          <p:cNvPicPr>
            <a:picLocks noChangeAspect="1"/>
          </p:cNvPicPr>
          <p:nvPr/>
        </p:nvPicPr>
        <p:blipFill>
          <a:blip r:embed="rId3"/>
          <a:stretch>
            <a:fillRect/>
          </a:stretch>
        </p:blipFill>
        <p:spPr>
          <a:xfrm>
            <a:off x="211530" y="3975271"/>
            <a:ext cx="5046572" cy="2205352"/>
          </a:xfrm>
          <a:prstGeom prst="rect">
            <a:avLst/>
          </a:prstGeom>
        </p:spPr>
      </p:pic>
    </p:spTree>
    <p:extLst>
      <p:ext uri="{BB962C8B-B14F-4D97-AF65-F5344CB8AC3E}">
        <p14:creationId xmlns:p14="http://schemas.microsoft.com/office/powerpoint/2010/main" val="429272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5618584" cy="1143000"/>
          </a:xfrm>
        </p:spPr>
        <p:txBody>
          <a:bodyPr/>
          <a:lstStyle/>
          <a:p>
            <a:pPr marL="0" indent="0">
              <a:spcBef>
                <a:spcPts val="0"/>
              </a:spcBef>
              <a:spcAft>
                <a:spcPts val="0"/>
              </a:spcAft>
            </a:pPr>
            <a:r>
              <a:rPr lang="en-US" dirty="0">
                <a:latin typeface="Reprise Title" panose="02000000000000000000" pitchFamily="2" charset="0"/>
              </a:rPr>
              <a:t>Haas effect( or precedence effect)</a:t>
            </a:r>
            <a:br>
              <a:rPr lang="en-US" dirty="0">
                <a:latin typeface="Reprise Title" panose="02000000000000000000" pitchFamily="2" charset="0"/>
              </a:rPr>
            </a:br>
            <a:r>
              <a:rPr lang="en-US" sz="1200" dirty="0">
                <a:latin typeface="Reprise Title" panose="02000000000000000000" pitchFamily="2" charset="0"/>
                <a:hlinkClick r:id="rId2"/>
              </a:rPr>
              <a:t>https://</a:t>
            </a:r>
            <a:r>
              <a:rPr lang="en-US" sz="1200" dirty="0" smtClean="0">
                <a:latin typeface="Reprise Title" panose="02000000000000000000" pitchFamily="2" charset="0"/>
                <a:hlinkClick r:id="rId2"/>
              </a:rPr>
              <a:t>www.youtube.com/watch?v=GxOrN6Nhros</a:t>
            </a:r>
            <a:r>
              <a:rPr lang="en-US" sz="1200" dirty="0" smtClean="0">
                <a:latin typeface="Reprise Title" panose="02000000000000000000" pitchFamily="2" charset="0"/>
              </a:rPr>
              <a:t> </a:t>
            </a:r>
            <a:r>
              <a:rPr lang="en-US" dirty="0"/>
              <a:t/>
            </a:r>
            <a:br>
              <a:rPr lang="en-US" dirty="0"/>
            </a:br>
            <a:endParaRPr lang="en-US" dirty="0"/>
          </a:p>
        </p:txBody>
      </p:sp>
      <p:sp>
        <p:nvSpPr>
          <p:cNvPr id="3" name="Content Placeholder 2"/>
          <p:cNvSpPr>
            <a:spLocks noGrp="1"/>
          </p:cNvSpPr>
          <p:nvPr>
            <p:ph sz="quarter" idx="13"/>
          </p:nvPr>
        </p:nvSpPr>
        <p:spPr>
          <a:xfrm>
            <a:off x="609600" y="1600200"/>
            <a:ext cx="4538464" cy="4114800"/>
          </a:xfrm>
        </p:spPr>
        <p:txBody>
          <a:bodyPr/>
          <a:lstStyle/>
          <a:p>
            <a:r>
              <a:rPr lang="en-US" dirty="0"/>
              <a:t>1949 Helmut Haas determined </a:t>
            </a:r>
            <a:r>
              <a:rPr lang="en-US" dirty="0" smtClean="0"/>
              <a:t>that if 2 </a:t>
            </a:r>
            <a:r>
              <a:rPr lang="en-US" dirty="0"/>
              <a:t>identical sounds </a:t>
            </a:r>
            <a:r>
              <a:rPr lang="en-US" dirty="0" smtClean="0"/>
              <a:t>is played </a:t>
            </a:r>
            <a:r>
              <a:rPr lang="en-US" dirty="0"/>
              <a:t>in quick succession, the sound will be perceived as one sound(fused) if it’s less than 40ms. Above 40ms is perceived as 2 </a:t>
            </a:r>
            <a:r>
              <a:rPr lang="en-US" dirty="0" smtClean="0"/>
              <a:t>sounds(echo)</a:t>
            </a:r>
          </a:p>
          <a:p>
            <a:r>
              <a:rPr lang="en-US" dirty="0" smtClean="0"/>
              <a:t>He research concentrated on psychoacoustics and how we perceive the directional qualities of sound. The relationship between the direct sound and the delayed(or reflected) sound, informs us where the sound is coming from(localization). The Haas effect, therefore, uses short delays to create a stereo image, which can be more effective than panning.</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0120" y="260647"/>
            <a:ext cx="3496121" cy="2272479"/>
          </a:xfrm>
          <a:prstGeom prst="rect">
            <a:avLst/>
          </a:prstGeom>
        </p:spPr>
      </p:pic>
      <p:sp>
        <p:nvSpPr>
          <p:cNvPr id="5" name="TextBox 4"/>
          <p:cNvSpPr txBox="1"/>
          <p:nvPr/>
        </p:nvSpPr>
        <p:spPr>
          <a:xfrm>
            <a:off x="5292787" y="2533126"/>
            <a:ext cx="3314328" cy="3385542"/>
          </a:xfrm>
          <a:prstGeom prst="rect">
            <a:avLst/>
          </a:prstGeom>
          <a:noFill/>
        </p:spPr>
        <p:txBody>
          <a:bodyPr wrap="square" rtlCol="0">
            <a:spAutoFit/>
          </a:bodyPr>
          <a:lstStyle/>
          <a:p>
            <a:r>
              <a:rPr lang="en-GB" sz="1400" i="1" dirty="0">
                <a:solidFill>
                  <a:srgbClr val="00B0F0"/>
                </a:solidFill>
              </a:rPr>
              <a:t>Haas was interested in what happens when an initial sound is quickly succeeded by similar sounds from various directions. His findings teach us that the directivity of the sound is determined solely by the initial sound provided that (a) the successive sounds arrive within 1–35 </a:t>
            </a:r>
            <a:r>
              <a:rPr lang="en-GB" sz="1400" i="1" dirty="0" err="1">
                <a:solidFill>
                  <a:srgbClr val="00B0F0"/>
                </a:solidFill>
              </a:rPr>
              <a:t>ms</a:t>
            </a:r>
            <a:r>
              <a:rPr lang="en-GB" sz="1400" i="1" dirty="0">
                <a:solidFill>
                  <a:srgbClr val="00B0F0"/>
                </a:solidFill>
              </a:rPr>
              <a:t> of the initial sound and (b) the successive sounds are less than 10 dB louder than the initial sound. Although the successive sounds do not give any directivity cues, they still play a spatial role. The Haas trick simply involves an original signal panned to one extreme, and a ghost copy, which is delayed by 1–35 </a:t>
            </a:r>
            <a:r>
              <a:rPr lang="en-GB" sz="1400" i="1" dirty="0" err="1">
                <a:solidFill>
                  <a:srgbClr val="00B0F0"/>
                </a:solidFill>
              </a:rPr>
              <a:t>ms</a:t>
            </a:r>
            <a:r>
              <a:rPr lang="en-GB" sz="1400" i="1" dirty="0">
                <a:solidFill>
                  <a:srgbClr val="00B0F0"/>
                </a:solidFill>
              </a:rPr>
              <a:t>, sent to the other </a:t>
            </a:r>
            <a:endParaRPr lang="en-US" sz="1400" i="1" dirty="0">
              <a:solidFill>
                <a:srgbClr val="00B0F0"/>
              </a:solidFill>
            </a:endParaRPr>
          </a:p>
          <a:p>
            <a:endParaRPr lang="en-GB" dirty="0">
              <a:solidFill>
                <a:srgbClr val="00B0F0"/>
              </a:solidFill>
            </a:endParaRPr>
          </a:p>
        </p:txBody>
      </p:sp>
    </p:spTree>
    <p:extLst>
      <p:ext uri="{BB962C8B-B14F-4D97-AF65-F5344CB8AC3E}">
        <p14:creationId xmlns:p14="http://schemas.microsoft.com/office/powerpoint/2010/main" val="76374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08104" y="4005064"/>
            <a:ext cx="3240360" cy="24482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3" name="Content Placeholder 2"/>
          <p:cNvSpPr>
            <a:spLocks noGrp="1"/>
          </p:cNvSpPr>
          <p:nvPr>
            <p:ph sz="quarter" idx="13"/>
          </p:nvPr>
        </p:nvSpPr>
        <p:spPr>
          <a:xfrm>
            <a:off x="603514" y="1196752"/>
            <a:ext cx="3733800" cy="4114800"/>
          </a:xfrm>
        </p:spPr>
        <p:txBody>
          <a:bodyPr/>
          <a:lstStyle/>
          <a:p>
            <a:pPr marL="0" indent="0">
              <a:buNone/>
            </a:pPr>
            <a:r>
              <a:rPr lang="en-GB" dirty="0" smtClean="0"/>
              <a:t>In the most basic terms, </a:t>
            </a:r>
            <a:r>
              <a:rPr lang="en-GB" dirty="0" smtClean="0">
                <a:solidFill>
                  <a:srgbClr val="FFC000"/>
                </a:solidFill>
                <a:latin typeface="Reprise Title" panose="02000000000000000000" pitchFamily="2" charset="0"/>
              </a:rPr>
              <a:t>distortions</a:t>
            </a:r>
            <a:r>
              <a:rPr lang="en-GB" dirty="0" smtClean="0"/>
              <a:t> occurs when the </a:t>
            </a:r>
            <a:r>
              <a:rPr lang="en-GB" dirty="0" smtClean="0">
                <a:solidFill>
                  <a:srgbClr val="FFC000"/>
                </a:solidFill>
                <a:latin typeface="Reprise Title" panose="02000000000000000000" pitchFamily="2" charset="0"/>
              </a:rPr>
              <a:t>maximum level </a:t>
            </a:r>
            <a:r>
              <a:rPr lang="en-GB" dirty="0" smtClean="0"/>
              <a:t>of analogue device is exceeded. Analogue distortion can be appealing for example overloading a guitar amp for overdrive effects or tape saturation to add warmth.</a:t>
            </a:r>
          </a:p>
          <a:p>
            <a:pPr marL="0" indent="0">
              <a:buNone/>
            </a:pPr>
            <a:endParaRPr lang="en-GB" dirty="0"/>
          </a:p>
          <a:p>
            <a:pPr marL="0" indent="0">
              <a:buNone/>
            </a:pPr>
            <a:r>
              <a:rPr lang="en-GB" dirty="0" smtClean="0"/>
              <a:t>Digital distortion( known as </a:t>
            </a:r>
            <a:r>
              <a:rPr lang="en-GB" dirty="0" smtClean="0">
                <a:solidFill>
                  <a:srgbClr val="FFC000"/>
                </a:solidFill>
                <a:latin typeface="Reprise Title" panose="02000000000000000000" pitchFamily="2" charset="0"/>
              </a:rPr>
              <a:t>digital clipping</a:t>
            </a:r>
            <a:r>
              <a:rPr lang="en-GB" dirty="0" smtClean="0"/>
              <a:t>) occurs when the maximum level of a digital device is exceeded, however, this is a less appealing and should be avoided at all costs.</a:t>
            </a:r>
            <a:endParaRPr lang="en-GB" dirty="0"/>
          </a:p>
        </p:txBody>
      </p:sp>
      <p:sp>
        <p:nvSpPr>
          <p:cNvPr id="4" name="Content Placeholder 3"/>
          <p:cNvSpPr>
            <a:spLocks noGrp="1"/>
          </p:cNvSpPr>
          <p:nvPr>
            <p:ph sz="quarter" idx="14"/>
          </p:nvPr>
        </p:nvSpPr>
        <p:spPr>
          <a:xfrm>
            <a:off x="5148064" y="213374"/>
            <a:ext cx="3661792" cy="4007714"/>
          </a:xfrm>
        </p:spPr>
        <p:txBody>
          <a:bodyPr>
            <a:normAutofit fontScale="85000" lnSpcReduction="10000"/>
          </a:bodyPr>
          <a:lstStyle/>
          <a:p>
            <a:pPr marL="0" indent="0">
              <a:buNone/>
            </a:pPr>
            <a:r>
              <a:rPr lang="en-GB" sz="2200" dirty="0" smtClean="0">
                <a:solidFill>
                  <a:srgbClr val="00B0F0"/>
                </a:solidFill>
                <a:latin typeface="Reprise Title" panose="02000000000000000000" pitchFamily="2" charset="0"/>
              </a:rPr>
              <a:t>Total Harmonic Distortion(THD)</a:t>
            </a:r>
            <a:endParaRPr lang="en-GB" dirty="0" smtClean="0">
              <a:solidFill>
                <a:srgbClr val="00B0F0"/>
              </a:solidFill>
              <a:latin typeface="Reprise Title" panose="02000000000000000000" pitchFamily="2" charset="0"/>
            </a:endParaRPr>
          </a:p>
          <a:p>
            <a:pPr marL="0" indent="0">
              <a:buNone/>
            </a:pPr>
            <a:r>
              <a:rPr lang="en-GB" dirty="0" smtClean="0"/>
              <a:t>When distortion passes through a nonlinear system( analogue) different types of distortion is produced. One such distortion is </a:t>
            </a:r>
            <a:r>
              <a:rPr lang="en-GB" dirty="0" smtClean="0">
                <a:solidFill>
                  <a:srgbClr val="FFC000"/>
                </a:solidFill>
                <a:latin typeface="Reprise Title" panose="02000000000000000000" pitchFamily="2" charset="0"/>
              </a:rPr>
              <a:t>harmonic distortion </a:t>
            </a:r>
            <a:r>
              <a:rPr lang="en-GB" dirty="0" smtClean="0"/>
              <a:t>which adds harmonics(additional frequencies). </a:t>
            </a:r>
            <a:r>
              <a:rPr lang="en-GB" dirty="0" smtClean="0">
                <a:solidFill>
                  <a:srgbClr val="FFC000"/>
                </a:solidFill>
                <a:latin typeface="Reprise Title" panose="02000000000000000000" pitchFamily="2" charset="0"/>
              </a:rPr>
              <a:t>THD</a:t>
            </a:r>
            <a:r>
              <a:rPr lang="en-GB" dirty="0" smtClean="0"/>
              <a:t> measures the harmonic distortion produced by an analogue device. Tube(valve) devices produces a characteristic low-order harmonics which differs from transistor devices.</a:t>
            </a:r>
            <a:endParaRPr lang="en-GB" dirty="0"/>
          </a:p>
          <a:p>
            <a:pPr marL="0" indent="0">
              <a:buNone/>
            </a:pPr>
            <a:endParaRPr lang="en-GB" dirty="0" smtClean="0"/>
          </a:p>
          <a:p>
            <a:pPr marL="0" indent="0">
              <a:buNone/>
            </a:pPr>
            <a:r>
              <a:rPr lang="en-GB" sz="2200" dirty="0" smtClean="0">
                <a:solidFill>
                  <a:srgbClr val="00B0F0"/>
                </a:solidFill>
                <a:latin typeface="Reprise Title" panose="02000000000000000000" pitchFamily="2" charset="0"/>
              </a:rPr>
              <a:t>Inter-modulation(IMD)</a:t>
            </a:r>
          </a:p>
          <a:p>
            <a:pPr marL="0" indent="0">
              <a:buNone/>
            </a:pPr>
            <a:r>
              <a:rPr lang="en-GB" dirty="0" smtClean="0">
                <a:latin typeface="+mj-lt"/>
              </a:rPr>
              <a:t>Just as harmonic distortion, IMD produces additional frequencies, however, they are not related to the harmonics of the sound. IMD is often considered harsh and undesirable.</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2" name="Title 1"/>
          <p:cNvSpPr>
            <a:spLocks noGrp="1"/>
          </p:cNvSpPr>
          <p:nvPr>
            <p:ph type="title"/>
          </p:nvPr>
        </p:nvSpPr>
        <p:spPr>
          <a:xfrm>
            <a:off x="609600" y="274638"/>
            <a:ext cx="7924800" cy="562074"/>
          </a:xfrm>
        </p:spPr>
        <p:txBody>
          <a:bodyPr/>
          <a:lstStyle/>
          <a:p>
            <a:r>
              <a:rPr lang="en-GB" sz="4400" dirty="0" smtClean="0">
                <a:solidFill>
                  <a:srgbClr val="FFC000"/>
                </a:solidFill>
                <a:latin typeface="Reprise Title" panose="02000000000000000000" pitchFamily="2" charset="0"/>
              </a:rPr>
              <a:t>Distortion</a:t>
            </a:r>
            <a:endParaRPr lang="en-GB" sz="4400" dirty="0">
              <a:solidFill>
                <a:srgbClr val="FFC000"/>
              </a:solidFill>
              <a:latin typeface="Reprise Title"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005064"/>
            <a:ext cx="3086100" cy="235267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4624822"/>
            <a:ext cx="4277122" cy="2093539"/>
          </a:xfrm>
          <a:prstGeom prst="rect">
            <a:avLst/>
          </a:prstGeom>
        </p:spPr>
      </p:pic>
    </p:spTree>
    <p:extLst>
      <p:ext uri="{BB962C8B-B14F-4D97-AF65-F5344CB8AC3E}">
        <p14:creationId xmlns:p14="http://schemas.microsoft.com/office/powerpoint/2010/main" val="415494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marL="0" indent="0">
              <a:buNone/>
            </a:pPr>
            <a:r>
              <a:rPr lang="en-GB" dirty="0" smtClean="0"/>
              <a:t>The dynamic range is the difference between the noise floor and the maximum level that a system can operate with before distortion.</a:t>
            </a:r>
            <a:endParaRPr lang="en-GB" dirty="0"/>
          </a:p>
        </p:txBody>
      </p:sp>
      <p:sp>
        <p:nvSpPr>
          <p:cNvPr id="7" name="Content Placeholder 6"/>
          <p:cNvSpPr>
            <a:spLocks noGrp="1"/>
          </p:cNvSpPr>
          <p:nvPr>
            <p:ph sz="quarter" idx="14"/>
          </p:nvPr>
        </p:nvSpPr>
        <p:spPr/>
        <p:txBody>
          <a:bodyPr/>
          <a:lstStyle/>
          <a:p>
            <a:pPr marL="0" indent="0">
              <a:buNone/>
            </a:pPr>
            <a:r>
              <a:rPr lang="en-GB" dirty="0" smtClean="0"/>
              <a:t>SNR represents the relationship between the wanted signal and unwanted noise. </a:t>
            </a:r>
          </a:p>
          <a:p>
            <a:pPr marL="0" indent="0">
              <a:buNone/>
            </a:pPr>
            <a:r>
              <a:rPr lang="en-GB" dirty="0" smtClean="0"/>
              <a:t>Often used to describe the noise generated by equipment. The higher the SNR, the less likely the noise is to cause a problem. ( Check the specs!!)</a:t>
            </a:r>
            <a:endParaRPr lang="en-GB" dirty="0"/>
          </a:p>
        </p:txBody>
      </p:sp>
      <p:sp>
        <p:nvSpPr>
          <p:cNvPr id="2" name="Title 1"/>
          <p:cNvSpPr>
            <a:spLocks noGrp="1"/>
          </p:cNvSpPr>
          <p:nvPr>
            <p:ph type="title"/>
          </p:nvPr>
        </p:nvSpPr>
        <p:spPr>
          <a:xfrm>
            <a:off x="609600" y="274638"/>
            <a:ext cx="7924800" cy="443210"/>
          </a:xfrm>
        </p:spPr>
        <p:txBody>
          <a:bodyPr/>
          <a:lstStyle/>
          <a:p>
            <a:r>
              <a:rPr lang="en-GB" sz="3600" dirty="0" smtClean="0">
                <a:latin typeface="Reprise Title" panose="02000000000000000000" pitchFamily="2" charset="0"/>
              </a:rPr>
              <a:t>Key words and terminology</a:t>
            </a:r>
            <a:endParaRPr lang="en-GB" sz="3600" dirty="0">
              <a:latin typeface="Reprise Title" panose="02000000000000000000" pitchFamily="2" charset="0"/>
            </a:endParaRPr>
          </a:p>
        </p:txBody>
      </p:sp>
      <p:sp>
        <p:nvSpPr>
          <p:cNvPr id="4" name="Text Placeholder 3"/>
          <p:cNvSpPr>
            <a:spLocks noGrp="1"/>
          </p:cNvSpPr>
          <p:nvPr>
            <p:ph type="body" idx="4294967295"/>
          </p:nvPr>
        </p:nvSpPr>
        <p:spPr>
          <a:xfrm>
            <a:off x="26912" y="1025525"/>
            <a:ext cx="3733800" cy="574675"/>
          </a:xfrm>
        </p:spPr>
        <p:txBody>
          <a:bodyPr>
            <a:normAutofit/>
          </a:bodyPr>
          <a:lstStyle/>
          <a:p>
            <a:pPr marL="0" indent="0">
              <a:buNone/>
            </a:pPr>
            <a:r>
              <a:rPr lang="en-GB" sz="2800" dirty="0" smtClean="0">
                <a:solidFill>
                  <a:srgbClr val="FFC000"/>
                </a:solidFill>
                <a:latin typeface="Reprise Title" panose="02000000000000000000" pitchFamily="2" charset="0"/>
              </a:rPr>
              <a:t>DYNAMIC RANGE</a:t>
            </a:r>
            <a:endParaRPr lang="en-GB" sz="2800" dirty="0">
              <a:solidFill>
                <a:srgbClr val="FFC000"/>
              </a:solidFill>
              <a:latin typeface="Reprise Title" panose="02000000000000000000" pitchFamily="2" charset="0"/>
            </a:endParaRPr>
          </a:p>
        </p:txBody>
      </p:sp>
      <p:sp>
        <p:nvSpPr>
          <p:cNvPr id="5" name="Text Placeholder 4"/>
          <p:cNvSpPr>
            <a:spLocks noGrp="1"/>
          </p:cNvSpPr>
          <p:nvPr>
            <p:ph type="body" sz="quarter" idx="4294967295"/>
          </p:nvPr>
        </p:nvSpPr>
        <p:spPr>
          <a:xfrm>
            <a:off x="4832040" y="983750"/>
            <a:ext cx="3733800" cy="574675"/>
          </a:xfrm>
        </p:spPr>
        <p:txBody>
          <a:bodyPr>
            <a:normAutofit/>
          </a:bodyPr>
          <a:lstStyle/>
          <a:p>
            <a:pPr marL="0" indent="0">
              <a:buNone/>
            </a:pPr>
            <a:r>
              <a:rPr lang="en-GB" sz="2800" dirty="0" smtClean="0">
                <a:solidFill>
                  <a:srgbClr val="FFC000"/>
                </a:solidFill>
                <a:latin typeface="Reprise Title" panose="02000000000000000000" pitchFamily="2" charset="0"/>
              </a:rPr>
              <a:t>SIGNAL TO NOISE RATIO</a:t>
            </a:r>
            <a:endParaRPr lang="en-GB" sz="2800" dirty="0">
              <a:solidFill>
                <a:srgbClr val="FFC000"/>
              </a:solidFill>
              <a:latin typeface="Reprise Title" panose="02000000000000000000" pitchFamily="2" charset="0"/>
            </a:endParaRPr>
          </a:p>
        </p:txBody>
      </p:sp>
      <p:graphicFrame>
        <p:nvGraphicFramePr>
          <p:cNvPr id="8" name="Table 7"/>
          <p:cNvGraphicFramePr>
            <a:graphicFrameLocks noGrp="1"/>
          </p:cNvGraphicFramePr>
          <p:nvPr>
            <p:extLst/>
          </p:nvPr>
        </p:nvGraphicFramePr>
        <p:xfrm>
          <a:off x="404330" y="2972375"/>
          <a:ext cx="1850956" cy="3356834"/>
        </p:xfrm>
        <a:graphic>
          <a:graphicData uri="http://schemas.openxmlformats.org/drawingml/2006/table">
            <a:tbl>
              <a:tblPr firstRow="1" bandRow="1">
                <a:tableStyleId>{5C22544A-7EE6-4342-B048-85BDC9FD1C3A}</a:tableStyleId>
              </a:tblPr>
              <a:tblGrid>
                <a:gridCol w="1295626">
                  <a:extLst>
                    <a:ext uri="{9D8B030D-6E8A-4147-A177-3AD203B41FA5}">
                      <a16:colId xmlns:a16="http://schemas.microsoft.com/office/drawing/2014/main" val="20000"/>
                    </a:ext>
                  </a:extLst>
                </a:gridCol>
                <a:gridCol w="555330">
                  <a:extLst>
                    <a:ext uri="{9D8B030D-6E8A-4147-A177-3AD203B41FA5}">
                      <a16:colId xmlns:a16="http://schemas.microsoft.com/office/drawing/2014/main" val="20001"/>
                    </a:ext>
                  </a:extLst>
                </a:gridCol>
              </a:tblGrid>
              <a:tr h="318629">
                <a:tc gridSpan="2">
                  <a:txBody>
                    <a:bodyPr/>
                    <a:lstStyle/>
                    <a:p>
                      <a:r>
                        <a:rPr lang="en-US" sz="1600" dirty="0" smtClean="0"/>
                        <a:t>Dynamic Range of various systems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500790">
                <a:tc>
                  <a:txBody>
                    <a:bodyPr/>
                    <a:lstStyle/>
                    <a:p>
                      <a:r>
                        <a:rPr lang="en-US" sz="1200" dirty="0" smtClean="0"/>
                        <a:t>The best available</a:t>
                      </a:r>
                      <a:r>
                        <a:rPr lang="en-US" sz="1200" baseline="0" dirty="0" smtClean="0"/>
                        <a:t> </a:t>
                      </a:r>
                      <a:r>
                        <a:rPr lang="en-US" sz="1200" dirty="0" smtClean="0"/>
                        <a:t>A/D</a:t>
                      </a:r>
                      <a:r>
                        <a:rPr lang="en-US" sz="1200" baseline="0" dirty="0" smtClean="0"/>
                        <a:t> convertors</a:t>
                      </a:r>
                      <a:endParaRPr lang="en-US" sz="1200" dirty="0"/>
                    </a:p>
                  </a:txBody>
                  <a:tcPr/>
                </a:tc>
                <a:tc>
                  <a:txBody>
                    <a:bodyPr/>
                    <a:lstStyle/>
                    <a:p>
                      <a:r>
                        <a:rPr lang="en-US" sz="1200" dirty="0" smtClean="0"/>
                        <a:t>122dB</a:t>
                      </a:r>
                      <a:endParaRPr lang="en-US" sz="1200" dirty="0"/>
                    </a:p>
                  </a:txBody>
                  <a:tcPr/>
                </a:tc>
                <a:extLst>
                  <a:ext uri="{0D108BD9-81ED-4DB2-BD59-A6C34878D82A}">
                    <a16:rowId xmlns:a16="http://schemas.microsoft.com/office/drawing/2014/main" val="10001"/>
                  </a:ext>
                </a:extLst>
              </a:tr>
              <a:tr h="485180">
                <a:tc>
                  <a:txBody>
                    <a:bodyPr/>
                    <a:lstStyle/>
                    <a:p>
                      <a:r>
                        <a:rPr lang="en-US" sz="1200" dirty="0" smtClean="0"/>
                        <a:t>Human hearing</a:t>
                      </a:r>
                      <a:endParaRPr lang="en-US" sz="1200" dirty="0"/>
                    </a:p>
                  </a:txBody>
                  <a:tcPr/>
                </a:tc>
                <a:tc>
                  <a:txBody>
                    <a:bodyPr/>
                    <a:lstStyle/>
                    <a:p>
                      <a:r>
                        <a:rPr lang="en-US" sz="1200" dirty="0" smtClean="0"/>
                        <a:t>120dB</a:t>
                      </a:r>
                      <a:endParaRPr lang="en-US" sz="1200" dirty="0"/>
                    </a:p>
                  </a:txBody>
                  <a:tcPr/>
                </a:tc>
                <a:extLst>
                  <a:ext uri="{0D108BD9-81ED-4DB2-BD59-A6C34878D82A}">
                    <a16:rowId xmlns:a16="http://schemas.microsoft.com/office/drawing/2014/main" val="10002"/>
                  </a:ext>
                </a:extLst>
              </a:tr>
              <a:tr h="676879">
                <a:tc>
                  <a:txBody>
                    <a:bodyPr/>
                    <a:lstStyle/>
                    <a:p>
                      <a:r>
                        <a:rPr lang="en-US" sz="1200" dirty="0" smtClean="0"/>
                        <a:t>CD (16</a:t>
                      </a:r>
                      <a:r>
                        <a:rPr lang="en-US" sz="1200" baseline="0" dirty="0" smtClean="0"/>
                        <a:t> bit system)</a:t>
                      </a:r>
                      <a:endParaRPr lang="en-US" sz="1200" dirty="0"/>
                    </a:p>
                  </a:txBody>
                  <a:tcPr/>
                </a:tc>
                <a:tc>
                  <a:txBody>
                    <a:bodyPr/>
                    <a:lstStyle/>
                    <a:p>
                      <a:r>
                        <a:rPr lang="en-US" sz="1200" dirty="0" smtClean="0"/>
                        <a:t>96dB</a:t>
                      </a:r>
                      <a:endParaRPr lang="en-US" sz="1200" dirty="0"/>
                    </a:p>
                  </a:txBody>
                  <a:tcPr/>
                </a:tc>
                <a:extLst>
                  <a:ext uri="{0D108BD9-81ED-4DB2-BD59-A6C34878D82A}">
                    <a16:rowId xmlns:a16="http://schemas.microsoft.com/office/drawing/2014/main" val="10003"/>
                  </a:ext>
                </a:extLst>
              </a:tr>
              <a:tr h="676879">
                <a:tc>
                  <a:txBody>
                    <a:bodyPr/>
                    <a:lstStyle/>
                    <a:p>
                      <a:r>
                        <a:rPr lang="en-US" sz="1200" dirty="0" smtClean="0"/>
                        <a:t>Tape</a:t>
                      </a:r>
                      <a:r>
                        <a:rPr lang="en-US" sz="1200" baseline="0" dirty="0" smtClean="0"/>
                        <a:t> with noise reduction</a:t>
                      </a:r>
                      <a:endParaRPr lang="en-US" sz="1200" dirty="0"/>
                    </a:p>
                  </a:txBody>
                  <a:tcPr/>
                </a:tc>
                <a:tc>
                  <a:txBody>
                    <a:bodyPr/>
                    <a:lstStyle/>
                    <a:p>
                      <a:r>
                        <a:rPr lang="en-US" sz="1200" dirty="0" smtClean="0"/>
                        <a:t>75dB</a:t>
                      </a:r>
                      <a:endParaRPr lang="en-US" sz="1200" dirty="0"/>
                    </a:p>
                  </a:txBody>
                  <a:tcPr/>
                </a:tc>
                <a:extLst>
                  <a:ext uri="{0D108BD9-81ED-4DB2-BD59-A6C34878D82A}">
                    <a16:rowId xmlns:a16="http://schemas.microsoft.com/office/drawing/2014/main" val="10004"/>
                  </a:ext>
                </a:extLst>
              </a:tr>
              <a:tr h="437986">
                <a:tc>
                  <a:txBody>
                    <a:bodyPr/>
                    <a:lstStyle/>
                    <a:p>
                      <a:r>
                        <a:rPr lang="en-US" sz="1200" dirty="0" smtClean="0"/>
                        <a:t>Vinyl</a:t>
                      </a:r>
                      <a:endParaRPr lang="en-US" sz="1200" dirty="0"/>
                    </a:p>
                  </a:txBody>
                  <a:tcPr/>
                </a:tc>
                <a:tc>
                  <a:txBody>
                    <a:bodyPr/>
                    <a:lstStyle/>
                    <a:p>
                      <a:r>
                        <a:rPr lang="en-US" sz="1200" dirty="0" smtClean="0"/>
                        <a:t>60dB</a:t>
                      </a:r>
                      <a:endParaRPr lang="en-US" sz="1200" dirty="0"/>
                    </a:p>
                  </a:txBody>
                  <a:tcPr/>
                </a:tc>
                <a:extLst>
                  <a:ext uri="{0D108BD9-81ED-4DB2-BD59-A6C34878D82A}">
                    <a16:rowId xmlns:a16="http://schemas.microsoft.com/office/drawing/2014/main" val="10005"/>
                  </a:ext>
                </a:extLst>
              </a:tr>
            </a:tbl>
          </a:graphicData>
        </a:graphic>
      </p:graphicFrame>
      <p:sp>
        <p:nvSpPr>
          <p:cNvPr id="9" name="Content Placeholder 6"/>
          <p:cNvSpPr txBox="1">
            <a:spLocks/>
          </p:cNvSpPr>
          <p:nvPr/>
        </p:nvSpPr>
        <p:spPr>
          <a:xfrm>
            <a:off x="2621785" y="3325690"/>
            <a:ext cx="2277854" cy="35052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dirty="0" smtClean="0"/>
              <a:t>The noise floor is the level at which the background noise exists in a system. Quality equipment has a lower noise floor and increased dynamic range</a:t>
            </a:r>
            <a:endParaRPr lang="en-GB" dirty="0"/>
          </a:p>
        </p:txBody>
      </p:sp>
      <p:sp>
        <p:nvSpPr>
          <p:cNvPr id="10" name="Text Placeholder 4"/>
          <p:cNvSpPr txBox="1">
            <a:spLocks/>
          </p:cNvSpPr>
          <p:nvPr/>
        </p:nvSpPr>
        <p:spPr>
          <a:xfrm>
            <a:off x="2590785" y="2667466"/>
            <a:ext cx="2308854" cy="574675"/>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9pPr>
          </a:lstStyle>
          <a:p>
            <a:r>
              <a:rPr lang="en-GB" sz="2800" dirty="0" smtClean="0">
                <a:latin typeface="Reprise Title" panose="02000000000000000000" pitchFamily="2" charset="0"/>
              </a:rPr>
              <a:t>Noise Floor</a:t>
            </a:r>
            <a:endParaRPr lang="en-GB" sz="2800" dirty="0">
              <a:latin typeface="Reprise Title" panose="02000000000000000000" pitchFamily="2"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1736" y="4149080"/>
            <a:ext cx="3672408" cy="2448272"/>
          </a:xfrm>
          <a:prstGeom prst="rect">
            <a:avLst/>
          </a:prstGeom>
        </p:spPr>
      </p:pic>
    </p:spTree>
    <p:extLst>
      <p:ext uri="{BB962C8B-B14F-4D97-AF65-F5344CB8AC3E}">
        <p14:creationId xmlns:p14="http://schemas.microsoft.com/office/powerpoint/2010/main" val="91859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1651248"/>
          </a:xfrm>
        </p:spPr>
        <p:txBody>
          <a:bodyPr/>
          <a:lstStyle/>
          <a:p>
            <a:pPr marL="0" indent="0">
              <a:buNone/>
            </a:pPr>
            <a:r>
              <a:rPr lang="en-GB" dirty="0" smtClean="0"/>
              <a:t>Fuzz sounds tinnier and less refined than other types of distortion. Used in the mid-60s by Keith Richards, Jimi Hendrix and the psychedelic rock movement. Often used to make a bass sound gritty and dirty.</a:t>
            </a:r>
            <a:endParaRPr lang="en-GB" dirty="0"/>
          </a:p>
        </p:txBody>
      </p:sp>
      <p:sp>
        <p:nvSpPr>
          <p:cNvPr id="12" name="Content Placeholder 11"/>
          <p:cNvSpPr>
            <a:spLocks noGrp="1"/>
          </p:cNvSpPr>
          <p:nvPr>
            <p:ph sz="quarter" idx="13"/>
          </p:nvPr>
        </p:nvSpPr>
        <p:spPr>
          <a:xfrm>
            <a:off x="609600" y="2209800"/>
            <a:ext cx="3733800" cy="1507232"/>
          </a:xfrm>
        </p:spPr>
        <p:txBody>
          <a:bodyPr/>
          <a:lstStyle/>
          <a:p>
            <a:pPr marL="0" indent="0">
              <a:buNone/>
            </a:pPr>
            <a:r>
              <a:rPr lang="en-GB" dirty="0" smtClean="0"/>
              <a:t>Name is derived from the signal overdriving the valves of an amplifier. It’s a mild, crunchy distortion associated with electric guitar, however, it is used with great effect on organ, harmonica etc.</a:t>
            </a:r>
            <a:endParaRPr lang="en-GB" dirty="0"/>
          </a:p>
        </p:txBody>
      </p:sp>
      <p:sp>
        <p:nvSpPr>
          <p:cNvPr id="7" name="Title 6"/>
          <p:cNvSpPr>
            <a:spLocks noGrp="1"/>
          </p:cNvSpPr>
          <p:nvPr>
            <p:ph type="title"/>
          </p:nvPr>
        </p:nvSpPr>
        <p:spPr>
          <a:xfrm>
            <a:off x="609600" y="274638"/>
            <a:ext cx="7924800" cy="852583"/>
          </a:xfrm>
        </p:spPr>
        <p:txBody>
          <a:bodyPr/>
          <a:lstStyle/>
          <a:p>
            <a:r>
              <a:rPr lang="en-GB" dirty="0" smtClean="0"/>
              <a:t>Distortion as an effect</a:t>
            </a:r>
            <a:endParaRPr lang="en-GB" dirty="0"/>
          </a:p>
        </p:txBody>
      </p:sp>
      <p:sp>
        <p:nvSpPr>
          <p:cNvPr id="10" name="Text Placeholder 9"/>
          <p:cNvSpPr>
            <a:spLocks noGrp="1"/>
          </p:cNvSpPr>
          <p:nvPr>
            <p:ph type="body" idx="1"/>
          </p:nvPr>
        </p:nvSpPr>
        <p:spPr/>
        <p:txBody>
          <a:bodyPr>
            <a:noAutofit/>
          </a:bodyPr>
          <a:lstStyle/>
          <a:p>
            <a:r>
              <a:rPr lang="en-GB" sz="2400" dirty="0" smtClean="0">
                <a:latin typeface="Reprise Title" panose="02000000000000000000" pitchFamily="2" charset="0"/>
              </a:rPr>
              <a:t>Overdrive</a:t>
            </a:r>
            <a:endParaRPr lang="en-GB" sz="2400" dirty="0">
              <a:latin typeface="Reprise Title" panose="02000000000000000000" pitchFamily="2" charset="0"/>
            </a:endParaRPr>
          </a:p>
        </p:txBody>
      </p:sp>
      <p:sp>
        <p:nvSpPr>
          <p:cNvPr id="11" name="Text Placeholder 10"/>
          <p:cNvSpPr>
            <a:spLocks noGrp="1"/>
          </p:cNvSpPr>
          <p:nvPr>
            <p:ph type="body" sz="quarter" idx="3"/>
          </p:nvPr>
        </p:nvSpPr>
        <p:spPr/>
        <p:txBody>
          <a:bodyPr>
            <a:normAutofit/>
          </a:bodyPr>
          <a:lstStyle/>
          <a:p>
            <a:r>
              <a:rPr lang="en-GB" sz="2800" dirty="0" smtClean="0">
                <a:latin typeface="Reprise Title" panose="02000000000000000000" pitchFamily="2" charset="0"/>
              </a:rPr>
              <a:t>fuzz</a:t>
            </a:r>
            <a:endParaRPr lang="en-GB" sz="2800" dirty="0">
              <a:latin typeface="Reprise Title" panose="02000000000000000000" pitchFamily="2" charset="0"/>
            </a:endParaRPr>
          </a:p>
        </p:txBody>
      </p:sp>
      <p:sp>
        <p:nvSpPr>
          <p:cNvPr id="14" name="Content Placeholder 11"/>
          <p:cNvSpPr txBox="1">
            <a:spLocks/>
          </p:cNvSpPr>
          <p:nvPr/>
        </p:nvSpPr>
        <p:spPr>
          <a:xfrm>
            <a:off x="642054" y="4472481"/>
            <a:ext cx="3733800" cy="1507232"/>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dirty="0" smtClean="0"/>
              <a:t>Used in DAWs as a plug-in. It emulates vintage guitar amplifiers(cabinets), often includes tremolos, gates and compressors as </a:t>
            </a:r>
            <a:r>
              <a:rPr lang="en-GB" dirty="0" err="1" smtClean="0"/>
              <a:t>presets</a:t>
            </a:r>
            <a:r>
              <a:rPr lang="en-GB" dirty="0" smtClean="0"/>
              <a:t>. Microphone type and placement are parameters that can be adjusted.</a:t>
            </a:r>
            <a:endParaRPr lang="en-GB" dirty="0"/>
          </a:p>
        </p:txBody>
      </p:sp>
      <p:sp>
        <p:nvSpPr>
          <p:cNvPr id="15" name="Text Placeholder 9"/>
          <p:cNvSpPr txBox="1">
            <a:spLocks/>
          </p:cNvSpPr>
          <p:nvPr/>
        </p:nvSpPr>
        <p:spPr>
          <a:xfrm>
            <a:off x="642054" y="3715207"/>
            <a:ext cx="3733800" cy="57467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9pPr>
          </a:lstStyle>
          <a:p>
            <a:r>
              <a:rPr lang="en-GB" sz="2400" dirty="0" smtClean="0">
                <a:latin typeface="Reprise Title" panose="02000000000000000000" pitchFamily="2" charset="0"/>
              </a:rPr>
              <a:t>Amp modelling</a:t>
            </a:r>
            <a:endParaRPr lang="en-GB" sz="2400" dirty="0">
              <a:latin typeface="Reprise Title" panose="02000000000000000000" pitchFamily="2" charset="0"/>
            </a:endParaRPr>
          </a:p>
        </p:txBody>
      </p:sp>
      <p:sp>
        <p:nvSpPr>
          <p:cNvPr id="16" name="Text Placeholder 9"/>
          <p:cNvSpPr txBox="1">
            <a:spLocks/>
          </p:cNvSpPr>
          <p:nvPr/>
        </p:nvSpPr>
        <p:spPr>
          <a:xfrm>
            <a:off x="5004048" y="3573710"/>
            <a:ext cx="3733800" cy="57467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9pPr>
          </a:lstStyle>
          <a:p>
            <a:r>
              <a:rPr lang="en-GB" sz="2400" dirty="0" err="1" smtClean="0">
                <a:latin typeface="Reprise Title" panose="02000000000000000000" pitchFamily="2" charset="0"/>
              </a:rPr>
              <a:t>Bitcrusher</a:t>
            </a:r>
            <a:endParaRPr lang="en-GB" sz="2400" dirty="0">
              <a:latin typeface="Reprise Title" panose="02000000000000000000" pitchFamily="2" charset="0"/>
            </a:endParaRPr>
          </a:p>
        </p:txBody>
      </p:sp>
      <p:sp>
        <p:nvSpPr>
          <p:cNvPr id="17" name="Content Placeholder 11"/>
          <p:cNvSpPr txBox="1">
            <a:spLocks/>
          </p:cNvSpPr>
          <p:nvPr/>
        </p:nvSpPr>
        <p:spPr>
          <a:xfrm>
            <a:off x="4994312" y="4334026"/>
            <a:ext cx="3733800" cy="1507232"/>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dirty="0" smtClean="0"/>
              <a:t>Low-resolution digital distortion effect. It emulates the sound of early digital audio devices.</a:t>
            </a:r>
            <a:endParaRPr lang="en-GB" dirty="0"/>
          </a:p>
        </p:txBody>
      </p:sp>
    </p:spTree>
    <p:extLst>
      <p:ext uri="{BB962C8B-B14F-4D97-AF65-F5344CB8AC3E}">
        <p14:creationId xmlns:p14="http://schemas.microsoft.com/office/powerpoint/2010/main" val="124574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Reprise Title" panose="02000000000000000000" pitchFamily="2" charset="0"/>
              </a:rPr>
              <a:t>Task-</a:t>
            </a:r>
            <a:r>
              <a:rPr lang="en-GB" sz="3200" dirty="0">
                <a:solidFill>
                  <a:srgbClr val="FFC000"/>
                </a:solidFill>
                <a:latin typeface="Reprise Title" panose="02000000000000000000" pitchFamily="2" charset="0"/>
              </a:rPr>
              <a:t>Write an essay opener</a:t>
            </a:r>
            <a:r>
              <a:rPr lang="en-GB" sz="3200" dirty="0" smtClean="0">
                <a:solidFill>
                  <a:srgbClr val="FFC000"/>
                </a:solidFill>
                <a:latin typeface="Reprise Title" panose="02000000000000000000" pitchFamily="2" charset="0"/>
              </a:rPr>
              <a:t>… 5mins</a:t>
            </a:r>
            <a:r>
              <a:rPr lang="en-GB" sz="3200" dirty="0"/>
              <a:t/>
            </a:r>
            <a:br>
              <a:rPr lang="en-GB" sz="3200" dirty="0"/>
            </a:br>
            <a:endParaRPr lang="en-GB" dirty="0"/>
          </a:p>
        </p:txBody>
      </p:sp>
      <p:sp>
        <p:nvSpPr>
          <p:cNvPr id="3" name="Content Placeholder 2"/>
          <p:cNvSpPr>
            <a:spLocks noGrp="1"/>
          </p:cNvSpPr>
          <p:nvPr>
            <p:ph sz="quarter" idx="13"/>
          </p:nvPr>
        </p:nvSpPr>
        <p:spPr>
          <a:xfrm>
            <a:off x="609600" y="1600200"/>
            <a:ext cx="7924800" cy="3124944"/>
          </a:xfrm>
        </p:spPr>
        <p:txBody>
          <a:bodyPr>
            <a:normAutofit/>
          </a:bodyPr>
          <a:lstStyle/>
          <a:p>
            <a:pPr marL="0" indent="0">
              <a:buNone/>
            </a:pPr>
            <a:r>
              <a:rPr lang="en-GB" sz="2800" i="1" dirty="0"/>
              <a:t>Distortion is used on the electric guitar to modify the tone and increase sustain.</a:t>
            </a:r>
          </a:p>
          <a:p>
            <a:pPr marL="0" indent="0">
              <a:buNone/>
            </a:pPr>
            <a:r>
              <a:rPr lang="en-GB" sz="2800" i="1" dirty="0"/>
              <a:t>Describe what distortion is. Describe the various ways that distortion has been added to the electric guitar from the 1950s to the present day.</a:t>
            </a:r>
          </a:p>
        </p:txBody>
      </p:sp>
    </p:spTree>
    <p:extLst>
      <p:ext uri="{BB962C8B-B14F-4D97-AF65-F5344CB8AC3E}">
        <p14:creationId xmlns:p14="http://schemas.microsoft.com/office/powerpoint/2010/main" val="278000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Reprise Title" panose="02000000000000000000" pitchFamily="2" charset="0"/>
              </a:rPr>
              <a:t>Task-</a:t>
            </a:r>
            <a:r>
              <a:rPr lang="en-GB" sz="3200" dirty="0" smtClean="0">
                <a:solidFill>
                  <a:srgbClr val="FFC000"/>
                </a:solidFill>
                <a:latin typeface="Reprise Title" panose="02000000000000000000" pitchFamily="2" charset="0"/>
              </a:rPr>
              <a:t>now finish the essay 15 mins</a:t>
            </a:r>
            <a:r>
              <a:rPr lang="en-GB" sz="3200" dirty="0"/>
              <a:t/>
            </a:r>
            <a:br>
              <a:rPr lang="en-GB" sz="3200" dirty="0"/>
            </a:br>
            <a:endParaRPr lang="en-GB" dirty="0"/>
          </a:p>
        </p:txBody>
      </p:sp>
      <p:sp>
        <p:nvSpPr>
          <p:cNvPr id="3" name="Content Placeholder 2"/>
          <p:cNvSpPr>
            <a:spLocks noGrp="1"/>
          </p:cNvSpPr>
          <p:nvPr>
            <p:ph sz="quarter" idx="13"/>
          </p:nvPr>
        </p:nvSpPr>
        <p:spPr>
          <a:xfrm>
            <a:off x="609600" y="1600200"/>
            <a:ext cx="7924800" cy="3124944"/>
          </a:xfrm>
        </p:spPr>
        <p:txBody>
          <a:bodyPr>
            <a:normAutofit/>
          </a:bodyPr>
          <a:lstStyle/>
          <a:p>
            <a:pPr marL="0" indent="0">
              <a:buNone/>
            </a:pPr>
            <a:r>
              <a:rPr lang="en-GB" sz="2800" i="1" dirty="0"/>
              <a:t>Distortion is used on the electric guitar to modify the tone and increase sustain.</a:t>
            </a:r>
          </a:p>
          <a:p>
            <a:pPr marL="0" indent="0">
              <a:buNone/>
            </a:pPr>
            <a:r>
              <a:rPr lang="en-GB" sz="2800" i="1" dirty="0"/>
              <a:t>Describe what distortion is. Describe the various ways that distortion has been added to the electric guitar from the 1950s to the present day.</a:t>
            </a:r>
          </a:p>
        </p:txBody>
      </p:sp>
    </p:spTree>
    <p:extLst>
      <p:ext uri="{BB962C8B-B14F-4D97-AF65-F5344CB8AC3E}">
        <p14:creationId xmlns:p14="http://schemas.microsoft.com/office/powerpoint/2010/main" val="1716304888"/>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5659</TotalTime>
  <Words>1150</Words>
  <Application>Microsoft Office PowerPoint</Application>
  <PresentationFormat>On-screen Show (4:3)</PresentationFormat>
  <Paragraphs>70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Reprise Title</vt:lpstr>
      <vt:lpstr>Horizon</vt:lpstr>
      <vt:lpstr>Phase https://www.youtube.com/watch?v=_N0ER4A73QE </vt:lpstr>
      <vt:lpstr>Types of phase relation</vt:lpstr>
      <vt:lpstr>Phase problems</vt:lpstr>
      <vt:lpstr>Haas effect( or precedence effect) https://www.youtube.com/watch?v=GxOrN6Nhros  </vt:lpstr>
      <vt:lpstr>Distortion</vt:lpstr>
      <vt:lpstr>Key words and terminology</vt:lpstr>
      <vt:lpstr>Distortion as an effect</vt:lpstr>
      <vt:lpstr>Task-Write an essay opener… 5mins </vt:lpstr>
      <vt:lpstr>Task-now finish the essay 15 mins </vt:lpstr>
    </vt:vector>
  </TitlesOfParts>
  <Company>Hinchley Wood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MIDI</dc:title>
  <dc:creator>Paul Clifford</dc:creator>
  <cp:lastModifiedBy>Paul Clifford</cp:lastModifiedBy>
  <cp:revision>343</cp:revision>
  <cp:lastPrinted>2019-11-14T10:45:07Z</cp:lastPrinted>
  <dcterms:created xsi:type="dcterms:W3CDTF">2013-09-18T08:20:06Z</dcterms:created>
  <dcterms:modified xsi:type="dcterms:W3CDTF">2020-01-21T16:31:02Z</dcterms:modified>
</cp:coreProperties>
</file>