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1"/>
  </p:handoutMasterIdLst>
  <p:sldIdLst>
    <p:sldId id="256" r:id="rId2"/>
    <p:sldId id="286" r:id="rId3"/>
    <p:sldId id="257" r:id="rId4"/>
    <p:sldId id="279" r:id="rId5"/>
    <p:sldId id="267" r:id="rId6"/>
    <p:sldId id="259" r:id="rId7"/>
    <p:sldId id="280" r:id="rId8"/>
    <p:sldId id="287" r:id="rId9"/>
    <p:sldId id="288" r:id="rId10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4C8"/>
    <a:srgbClr val="4F32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85C1D61-9487-4D07-98AA-3864B72F4200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FC6863E8-E190-4CD3-A9AD-2E33E8E7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29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7/18/19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7/18/19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7/18/19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7/18/19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7/18/19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656" y="36191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694390"/>
            <a:ext cx="10753725" cy="408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b="1" i="1" kern="1200" spc="-120" baseline="0">
          <a:solidFill>
            <a:schemeClr val="accent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J_1HMAGb4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QMbHNofCzw" TargetMode="External"/><Relationship Id="rId2" Type="http://schemas.openxmlformats.org/officeDocument/2006/relationships/hyperlink" Target="https://www.youtube.com/watch?v=uJ_1HMAGb4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ing.com/videos/search?q=vance+joy+georgia&amp;&amp;view=detail&amp;mid=A3E0346A32647F201EC1A3E0346A32647F201EC1&amp;&amp;FORM=VRDGAR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SJndr9mRGgE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X1pk_exO7A" TargetMode="External"/><Relationship Id="rId2" Type="http://schemas.openxmlformats.org/officeDocument/2006/relationships/hyperlink" Target="https://www.youtube.com/watch?v=Ps-v-kZzfe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Jndr9mRGgE&amp;has_verified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J_1HMAGb4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12" y="-527981"/>
            <a:ext cx="10782300" cy="3352800"/>
          </a:xfrm>
        </p:spPr>
        <p:txBody>
          <a:bodyPr/>
          <a:lstStyle/>
          <a:p>
            <a:r>
              <a:rPr lang="en-GB" i="1" dirty="0"/>
              <a:t>RIPTIDE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2987740"/>
            <a:ext cx="9228201" cy="1645920"/>
          </a:xfrm>
        </p:spPr>
        <p:txBody>
          <a:bodyPr>
            <a:normAutofit/>
          </a:bodyPr>
          <a:lstStyle/>
          <a:p>
            <a:r>
              <a:rPr lang="en-GB" dirty="0">
                <a:latin typeface="Corbel" panose="020B0503020204020204" pitchFamily="34" charset="0"/>
              </a:rPr>
              <a:t>VANCE JOY (2013)</a:t>
            </a:r>
          </a:p>
          <a:p>
            <a:r>
              <a:rPr lang="en-GB" dirty="0">
                <a:latin typeface="Corbel" panose="020B0503020204020204" pitchFamily="34" charset="0"/>
              </a:rPr>
              <a:t>Component 1: Section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57956-396C-6447-A57F-EE9B6BD7F359}"/>
              </a:ext>
            </a:extLst>
          </p:cNvPr>
          <p:cNvSpPr txBox="1"/>
          <p:nvPr/>
        </p:nvSpPr>
        <p:spPr>
          <a:xfrm>
            <a:off x="667512" y="5008263"/>
            <a:ext cx="10051895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i="1" dirty="0">
                <a:latin typeface="Corbel" panose="020B0503020204020204" pitchFamily="34" charset="0"/>
              </a:rPr>
              <a:t>USE THE CONTEXT MIND MAP TO MAKE NOTES FROM THIS POWERPOINT AND BRING TO YOUR FIRST RIPTIDE CLASS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55A07-FC04-614E-A384-257A4E9E4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905" y="1647171"/>
            <a:ext cx="4629502" cy="252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9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2072"/>
              </p:ext>
            </p:extLst>
          </p:nvPr>
        </p:nvGraphicFramePr>
        <p:xfrm>
          <a:off x="91441" y="132542"/>
          <a:ext cx="11868912" cy="640826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56599">
                  <a:extLst>
                    <a:ext uri="{9D8B030D-6E8A-4147-A177-3AD203B41FA5}">
                      <a16:colId xmlns:a16="http://schemas.microsoft.com/office/drawing/2014/main" val="3891618746"/>
                    </a:ext>
                  </a:extLst>
                </a:gridCol>
                <a:gridCol w="1637910">
                  <a:extLst>
                    <a:ext uri="{9D8B030D-6E8A-4147-A177-3AD203B41FA5}">
                      <a16:colId xmlns:a16="http://schemas.microsoft.com/office/drawing/2014/main" val="4263674194"/>
                    </a:ext>
                  </a:extLst>
                </a:gridCol>
                <a:gridCol w="1637910">
                  <a:extLst>
                    <a:ext uri="{9D8B030D-6E8A-4147-A177-3AD203B41FA5}">
                      <a16:colId xmlns:a16="http://schemas.microsoft.com/office/drawing/2014/main" val="1811234861"/>
                    </a:ext>
                  </a:extLst>
                </a:gridCol>
                <a:gridCol w="1637910">
                  <a:extLst>
                    <a:ext uri="{9D8B030D-6E8A-4147-A177-3AD203B41FA5}">
                      <a16:colId xmlns:a16="http://schemas.microsoft.com/office/drawing/2014/main" val="2040191978"/>
                    </a:ext>
                  </a:extLst>
                </a:gridCol>
                <a:gridCol w="1640283">
                  <a:extLst>
                    <a:ext uri="{9D8B030D-6E8A-4147-A177-3AD203B41FA5}">
                      <a16:colId xmlns:a16="http://schemas.microsoft.com/office/drawing/2014/main" val="2061823437"/>
                    </a:ext>
                  </a:extLst>
                </a:gridCol>
                <a:gridCol w="1920390">
                  <a:extLst>
                    <a:ext uri="{9D8B030D-6E8A-4147-A177-3AD203B41FA5}">
                      <a16:colId xmlns:a16="http://schemas.microsoft.com/office/drawing/2014/main" val="2727337156"/>
                    </a:ext>
                  </a:extLst>
                </a:gridCol>
                <a:gridCol w="1637910">
                  <a:extLst>
                    <a:ext uri="{9D8B030D-6E8A-4147-A177-3AD203B41FA5}">
                      <a16:colId xmlns:a16="http://schemas.microsoft.com/office/drawing/2014/main" val="4000974049"/>
                    </a:ext>
                  </a:extLst>
                </a:gridCol>
              </a:tblGrid>
              <a:tr h="493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COMPONENT 1</a:t>
                      </a:r>
                      <a:endParaRPr lang="en-GB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COMPONENT 2</a:t>
                      </a:r>
                      <a:endParaRPr lang="en-GB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284824"/>
                  </a:ext>
                </a:extLst>
              </a:tr>
              <a:tr h="573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Sector</a:t>
                      </a:r>
                      <a:endParaRPr lang="en-GB" sz="18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Marketing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Advertising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Music Video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Newspaper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Film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Magazine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17870"/>
                  </a:ext>
                </a:extLst>
              </a:tr>
              <a:tr h="8563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orbel" panose="020B0503020204020204" pitchFamily="34" charset="0"/>
                        </a:rPr>
                        <a:t>Text</a:t>
                      </a:r>
                      <a:endParaRPr lang="en-GB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Kiss of the Vampire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Tide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Formation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The Times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Black Panther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Vogue (1965)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744321"/>
                  </a:ext>
                </a:extLst>
              </a:tr>
              <a:tr h="7043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WaterAid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Riptide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Daily Mirror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I, Daniel Blake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The Big Issue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92442"/>
                  </a:ext>
                </a:extLst>
              </a:tr>
              <a:tr h="74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orbel" panose="020B0503020204020204" pitchFamily="34" charset="0"/>
                        </a:rPr>
                        <a:t>Media Language</a:t>
                      </a:r>
                      <a:endParaRPr lang="en-GB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447703"/>
                  </a:ext>
                </a:extLst>
              </a:tr>
              <a:tr h="74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orbel" panose="020B0503020204020204" pitchFamily="34" charset="0"/>
                        </a:rPr>
                        <a:t>Representation</a:t>
                      </a:r>
                      <a:endParaRPr lang="en-GB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437121"/>
                  </a:ext>
                </a:extLst>
              </a:tr>
              <a:tr h="74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orbel" panose="020B0503020204020204" pitchFamily="34" charset="0"/>
                        </a:rPr>
                        <a:t>Industries</a:t>
                      </a:r>
                      <a:endParaRPr lang="en-GB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41480"/>
                  </a:ext>
                </a:extLst>
              </a:tr>
              <a:tr h="74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orbel" panose="020B0503020204020204" pitchFamily="34" charset="0"/>
                        </a:rPr>
                        <a:t>Audiences</a:t>
                      </a:r>
                      <a:endParaRPr lang="en-GB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04681"/>
                  </a:ext>
                </a:extLst>
              </a:tr>
              <a:tr h="74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orbel" panose="020B0503020204020204" pitchFamily="34" charset="0"/>
                        </a:rPr>
                        <a:t>Contexts</a:t>
                      </a:r>
                      <a:endParaRPr lang="en-GB" sz="18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</a:rPr>
                        <a:t>Y</a:t>
                      </a:r>
                      <a:endParaRPr lang="en-GB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48" marR="67248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61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42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71600"/>
            <a:ext cx="10753725" cy="4992624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Vance Joy (real name James Keogh) is an Australian singer-songwriter signed to Atlantic Records (a subsidiary of major label, Warner). His music can be categorised as fitting into the indie folk-pop genre.</a:t>
            </a:r>
          </a:p>
          <a:p>
            <a:r>
              <a:rPr lang="en-GB" sz="2600" i="1" dirty="0"/>
              <a:t>Riptide </a:t>
            </a:r>
            <a:r>
              <a:rPr lang="en-GB" sz="2600" dirty="0"/>
              <a:t>was Vance Joy’s first single to be released in the USA, following his debut EP, </a:t>
            </a:r>
            <a:r>
              <a:rPr lang="en-GB" sz="2600" i="1" dirty="0"/>
              <a:t>God Loves You When You’re Dancing</a:t>
            </a:r>
            <a:r>
              <a:rPr lang="en-GB" sz="2600" dirty="0"/>
              <a:t>. It became a platinum selling single. </a:t>
            </a:r>
          </a:p>
          <a:p>
            <a:r>
              <a:rPr lang="en-GB" sz="2600" dirty="0"/>
              <a:t>The video was directed by Dimitri Basil and Laura </a:t>
            </a:r>
            <a:r>
              <a:rPr lang="en-GB" sz="2600" dirty="0" err="1"/>
              <a:t>Gorun</a:t>
            </a:r>
            <a:r>
              <a:rPr lang="en-GB" sz="2600" dirty="0"/>
              <a:t> and has had nearly 300 million views on YouTube.</a:t>
            </a:r>
          </a:p>
          <a:p>
            <a:endParaRPr lang="en-GB" sz="2600" dirty="0"/>
          </a:p>
          <a:p>
            <a:r>
              <a:rPr lang="en-GB" sz="2600" dirty="0"/>
              <a:t>The video includes intertextual references, literary devices and metaphors. </a:t>
            </a:r>
          </a:p>
          <a:p>
            <a:r>
              <a:rPr lang="en-GB" sz="2600" dirty="0"/>
              <a:t>Watch your set text Riptide </a:t>
            </a:r>
            <a:r>
              <a:rPr lang="en-GB" sz="2600" dirty="0">
                <a:hlinkClick r:id="rId2"/>
              </a:rPr>
              <a:t>here</a:t>
            </a:r>
            <a:endParaRPr lang="en-GB" sz="2600" dirty="0"/>
          </a:p>
          <a:p>
            <a:endParaRPr lang="en-GB" dirty="0"/>
          </a:p>
          <a:p>
            <a:pPr algn="ctr"/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9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3157" cy="1512147"/>
          </a:xfrm>
        </p:spPr>
        <p:txBody>
          <a:bodyPr/>
          <a:lstStyle/>
          <a:p>
            <a:r>
              <a:rPr lang="en-GB" dirty="0"/>
              <a:t>GENRE: CODES AND CONVENTIONS:</a:t>
            </a:r>
            <a:br>
              <a:rPr lang="en-GB" dirty="0"/>
            </a:br>
            <a:r>
              <a:rPr lang="en-GB" dirty="0"/>
              <a:t>INDIE MUSIC VIDEOS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929D8-EEA8-4C4F-AEC9-9B1C18395BA5}"/>
              </a:ext>
            </a:extLst>
          </p:cNvPr>
          <p:cNvSpPr txBox="1"/>
          <p:nvPr/>
        </p:nvSpPr>
        <p:spPr>
          <a:xfrm>
            <a:off x="5120640" y="3174946"/>
            <a:ext cx="5943600" cy="15696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i="1" dirty="0">
                <a:latin typeface="Corbel" panose="020B0503020204020204" pitchFamily="34" charset="0"/>
              </a:rPr>
              <a:t>Using the blue Codes and Conventions table on the top of mind map tick which you spot in the Vance Joy </a:t>
            </a:r>
            <a:r>
              <a:rPr lang="en-GB" sz="2400" b="1" i="1" dirty="0">
                <a:latin typeface="Corbel" panose="020B0503020204020204" pitchFamily="34" charset="0"/>
                <a:hlinkClick r:id="rId2"/>
              </a:rPr>
              <a:t>Riptide</a:t>
            </a:r>
            <a:r>
              <a:rPr lang="en-GB" sz="2400" b="1" i="1" dirty="0">
                <a:latin typeface="Corbel" panose="020B0503020204020204" pitchFamily="34" charset="0"/>
              </a:rPr>
              <a:t> video and his follow up </a:t>
            </a:r>
            <a:r>
              <a:rPr lang="en-GB" sz="2400" b="1" i="1" dirty="0">
                <a:latin typeface="Corbel" panose="020B0503020204020204" pitchFamily="34" charset="0"/>
                <a:hlinkClick r:id="rId3"/>
              </a:rPr>
              <a:t>Georgia</a:t>
            </a:r>
            <a:r>
              <a:rPr lang="en-GB" sz="2400" b="1" i="1" dirty="0">
                <a:latin typeface="Corbel" panose="020B0503020204020204" pitchFamily="34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9D7A40-978F-0546-BA18-74828BAC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2506"/>
              </p:ext>
            </p:extLst>
          </p:nvPr>
        </p:nvGraphicFramePr>
        <p:xfrm>
          <a:off x="657224" y="2297122"/>
          <a:ext cx="3750184" cy="366476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50184">
                  <a:extLst>
                    <a:ext uri="{9D8B030D-6E8A-4147-A177-3AD203B41FA5}">
                      <a16:colId xmlns:a16="http://schemas.microsoft.com/office/drawing/2014/main" val="2277232178"/>
                    </a:ext>
                  </a:extLst>
                </a:gridCol>
              </a:tblGrid>
              <a:tr h="523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Codes and Conventions</a:t>
                      </a:r>
                      <a:endParaRPr lang="en-GB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975582"/>
                  </a:ext>
                </a:extLst>
              </a:tr>
              <a:tr h="523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Cutting to the beat</a:t>
                      </a:r>
                      <a:endParaRPr lang="en-GB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145832"/>
                  </a:ext>
                </a:extLst>
              </a:tr>
              <a:tr h="523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Lip synching</a:t>
                      </a:r>
                      <a:endParaRPr lang="en-GB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107686"/>
                  </a:ext>
                </a:extLst>
              </a:tr>
              <a:tr h="523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orbel" panose="020B0503020204020204" pitchFamily="34" charset="0"/>
                        </a:rPr>
                        <a:t>Performance shots of band/artist</a:t>
                      </a:r>
                      <a:endParaRPr lang="en-GB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921941"/>
                  </a:ext>
                </a:extLst>
              </a:tr>
              <a:tr h="523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orbel" panose="020B0503020204020204" pitchFamily="34" charset="0"/>
                        </a:rPr>
                        <a:t>Dynamic camera shots</a:t>
                      </a:r>
                      <a:endParaRPr lang="en-GB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341671"/>
                  </a:ext>
                </a:extLst>
              </a:tr>
              <a:tr h="523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orbel" panose="020B0503020204020204" pitchFamily="34" charset="0"/>
                        </a:rPr>
                        <a:t>Pop star mise-en-scene</a:t>
                      </a:r>
                      <a:endParaRPr lang="en-GB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281763"/>
                  </a:ext>
                </a:extLst>
              </a:tr>
              <a:tr h="523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Clear narrative</a:t>
                      </a:r>
                      <a:endParaRPr lang="en-GB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94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9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Economic contexts – discussion points</a:t>
            </a:r>
            <a:r>
              <a:rPr lang="en-GB" dirty="0"/>
              <a:t>: 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409700"/>
            <a:ext cx="6682740" cy="52105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Do you think the low budget, unique style of the music video was an artistic decision or an </a:t>
            </a:r>
            <a:r>
              <a:rPr lang="en-GB" b="1" dirty="0"/>
              <a:t>economic </a:t>
            </a:r>
            <a:r>
              <a:rPr lang="en-GB" dirty="0"/>
              <a:t>one?</a:t>
            </a:r>
          </a:p>
          <a:p>
            <a:pPr>
              <a:lnSpc>
                <a:spcPct val="120000"/>
              </a:lnSpc>
            </a:pPr>
            <a:r>
              <a:rPr lang="en-GB" dirty="0"/>
              <a:t>Vance Joy’s </a:t>
            </a:r>
            <a:r>
              <a:rPr lang="en-GB" i="1" dirty="0"/>
              <a:t>Georgia</a:t>
            </a:r>
            <a:r>
              <a:rPr lang="en-GB" dirty="0"/>
              <a:t> (2014) makes use of a larger budget, special effects and elaborate, coherent narrative. </a:t>
            </a:r>
          </a:p>
          <a:p>
            <a:pPr>
              <a:lnSpc>
                <a:spcPct val="120000"/>
              </a:lnSpc>
            </a:pPr>
            <a:r>
              <a:rPr lang="en-GB" dirty="0"/>
              <a:t>Do you think that is linked to the way that bands might start out with small low budget productions which increase in scope and budget as they gain popularity and fans? </a:t>
            </a:r>
          </a:p>
          <a:p>
            <a:pPr>
              <a:lnSpc>
                <a:spcPct val="120000"/>
              </a:lnSpc>
            </a:pPr>
            <a:r>
              <a:rPr lang="en-GB" dirty="0"/>
              <a:t>How does </a:t>
            </a:r>
            <a:r>
              <a:rPr lang="en-GB" b="1" dirty="0"/>
              <a:t>budget </a:t>
            </a:r>
            <a:r>
              <a:rPr lang="en-GB" dirty="0"/>
              <a:t>impact on artistic decisions and the visual </a:t>
            </a:r>
            <a:r>
              <a:rPr lang="en-GB" b="1" dirty="0"/>
              <a:t>style </a:t>
            </a:r>
            <a:r>
              <a:rPr lang="en-GB" dirty="0"/>
              <a:t>of music videos? </a:t>
            </a:r>
          </a:p>
          <a:p>
            <a:pPr>
              <a:lnSpc>
                <a:spcPct val="120000"/>
              </a:lnSpc>
            </a:pPr>
            <a:r>
              <a:rPr lang="en-GB" dirty="0"/>
              <a:t>Are videos an </a:t>
            </a:r>
            <a:r>
              <a:rPr lang="en-GB" b="1" dirty="0"/>
              <a:t>advert </a:t>
            </a:r>
            <a:r>
              <a:rPr lang="en-GB" dirty="0"/>
              <a:t>for the band or a representation of how “valuable” the band are to producers? Are mainstream </a:t>
            </a:r>
            <a:r>
              <a:rPr lang="en-GB" b="1" dirty="0"/>
              <a:t>audiences </a:t>
            </a:r>
            <a:r>
              <a:rPr lang="en-GB" dirty="0"/>
              <a:t>impressed by larger budget music videos and attracted to the apparent implied “quality” of that band?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59396" y="1409700"/>
            <a:ext cx="4378024" cy="2451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9C644A-65B0-2547-B977-BA5B39AA0A63}"/>
              </a:ext>
            </a:extLst>
          </p:cNvPr>
          <p:cNvSpPr txBox="1"/>
          <p:nvPr/>
        </p:nvSpPr>
        <p:spPr>
          <a:xfrm>
            <a:off x="7359396" y="4634213"/>
            <a:ext cx="4378024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i="1" dirty="0">
                <a:latin typeface="Corbel" panose="020B0503020204020204" pitchFamily="34" charset="0"/>
              </a:rPr>
              <a:t>Add notes and your thoughts on the questions to your mind map</a:t>
            </a:r>
          </a:p>
        </p:txBody>
      </p:sp>
    </p:spTree>
    <p:extLst>
      <p:ext uri="{BB962C8B-B14F-4D97-AF65-F5344CB8AC3E}">
        <p14:creationId xmlns:p14="http://schemas.microsoft.com/office/powerpoint/2010/main" val="289970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76" y="0"/>
            <a:ext cx="10772775" cy="1658198"/>
          </a:xfrm>
        </p:spPr>
        <p:txBody>
          <a:bodyPr/>
          <a:lstStyle/>
          <a:p>
            <a:r>
              <a:rPr lang="en-GB" b="1" dirty="0"/>
              <a:t>Social and Cultural Contexts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335025"/>
            <a:ext cx="11576304" cy="528523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The video makes </a:t>
            </a:r>
            <a:r>
              <a:rPr lang="en-GB" b="1" dirty="0"/>
              <a:t>intertextual </a:t>
            </a:r>
            <a:r>
              <a:rPr lang="en-GB" dirty="0"/>
              <a:t>references to different media forms and offers a wide variety of seemingly unconnected elements.</a:t>
            </a:r>
          </a:p>
          <a:p>
            <a:pPr>
              <a:lnSpc>
                <a:spcPct val="120000"/>
              </a:lnSpc>
            </a:pPr>
            <a:r>
              <a:rPr lang="en-GB" b="1" dirty="0"/>
              <a:t>Montage editing </a:t>
            </a:r>
            <a:r>
              <a:rPr lang="en-GB" dirty="0"/>
              <a:t>is used in an overt way - a wide range of contrasting shots juxtaposed (often through hard jump cuts) to convey a large amount of information.</a:t>
            </a:r>
          </a:p>
          <a:p>
            <a:pPr>
              <a:lnSpc>
                <a:spcPct val="120000"/>
              </a:lnSpc>
            </a:pPr>
            <a:r>
              <a:rPr lang="en-GB" dirty="0"/>
              <a:t> This invites audience </a:t>
            </a:r>
            <a:r>
              <a:rPr lang="en-GB" b="1" dirty="0"/>
              <a:t>interpretation. </a:t>
            </a:r>
            <a:r>
              <a:rPr lang="en-GB" b="1" dirty="0">
                <a:solidFill>
                  <a:schemeClr val="tx1"/>
                </a:solidFill>
              </a:rPr>
              <a:t>Sergei Eisenstein’s ideas could be applied here. </a:t>
            </a:r>
            <a:r>
              <a:rPr lang="en-GB" dirty="0">
                <a:solidFill>
                  <a:schemeClr val="tx1"/>
                </a:solidFill>
              </a:rPr>
              <a:t>Eisenstein was a Russian director (1898-1948) who developed the concept of “</a:t>
            </a:r>
            <a:r>
              <a:rPr lang="en-GB" b="1" dirty="0">
                <a:solidFill>
                  <a:schemeClr val="tx1"/>
                </a:solidFill>
              </a:rPr>
              <a:t>intellectual montage</a:t>
            </a:r>
            <a:r>
              <a:rPr lang="en-GB" dirty="0">
                <a:solidFill>
                  <a:schemeClr val="tx1"/>
                </a:solidFill>
              </a:rPr>
              <a:t>” - where new ideas emerge from the collision of images and generate new meanings that might not otherwise exist.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 For example the sequence </a:t>
            </a:r>
            <a:r>
              <a:rPr lang="en-GB" dirty="0"/>
              <a:t>where a male and a female suddenly turn their heads to look at something off-screen and the next shot shows a seemingly unrelated pile of dollar bills - consider the </a:t>
            </a:r>
            <a:r>
              <a:rPr lang="en-GB" b="1" dirty="0"/>
              <a:t>connections </a:t>
            </a:r>
            <a:r>
              <a:rPr lang="en-GB" dirty="0"/>
              <a:t>audiences are being asked to make through this use of montage. </a:t>
            </a:r>
          </a:p>
          <a:p>
            <a:pPr>
              <a:lnSpc>
                <a:spcPct val="120000"/>
              </a:lnSpc>
            </a:pPr>
            <a:r>
              <a:rPr lang="en-GB" dirty="0"/>
              <a:t>Many of these cuts also have a clear link to the </a:t>
            </a:r>
            <a:r>
              <a:rPr lang="en-GB" b="1" dirty="0"/>
              <a:t>lyrics. Look out for</a:t>
            </a:r>
            <a:r>
              <a:rPr lang="en-GB" dirty="0"/>
              <a:t> </a:t>
            </a:r>
            <a:r>
              <a:rPr lang="en-GB" b="1" dirty="0"/>
              <a:t>visual metaphors and significant edits</a:t>
            </a:r>
            <a:r>
              <a:rPr lang="en-GB" dirty="0"/>
              <a:t> when analysing the video.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C07F9-59AC-F748-95F9-89A19C12772B}"/>
              </a:ext>
            </a:extLst>
          </p:cNvPr>
          <p:cNvSpPr txBox="1"/>
          <p:nvPr/>
        </p:nvSpPr>
        <p:spPr>
          <a:xfrm>
            <a:off x="8560308" y="-1898"/>
            <a:ext cx="3631692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latin typeface="Corbel" panose="020B0503020204020204" pitchFamily="34" charset="0"/>
              </a:rPr>
              <a:t>Add notes to your mind map</a:t>
            </a:r>
          </a:p>
        </p:txBody>
      </p:sp>
    </p:spTree>
    <p:extLst>
      <p:ext uri="{BB962C8B-B14F-4D97-AF65-F5344CB8AC3E}">
        <p14:creationId xmlns:p14="http://schemas.microsoft.com/office/powerpoint/2010/main" val="380873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242859"/>
            <a:ext cx="10772775" cy="1656000"/>
          </a:xfrm>
        </p:spPr>
        <p:txBody>
          <a:bodyPr/>
          <a:lstStyle/>
          <a:p>
            <a:r>
              <a:rPr lang="en-GB" b="1" dirty="0"/>
              <a:t> Social and Cultural Contexts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94" y="2490835"/>
            <a:ext cx="7058901" cy="42402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When watching the video it is important to consider the context of the music video in terms of the </a:t>
            </a:r>
            <a:r>
              <a:rPr lang="en-GB" b="1" dirty="0"/>
              <a:t>texts </a:t>
            </a:r>
            <a:r>
              <a:rPr lang="en-GB" dirty="0"/>
              <a:t>and media </a:t>
            </a:r>
            <a:r>
              <a:rPr lang="en-GB" b="1" dirty="0"/>
              <a:t>forms </a:t>
            </a:r>
            <a:r>
              <a:rPr lang="en-GB" dirty="0"/>
              <a:t>it </a:t>
            </a:r>
            <a:r>
              <a:rPr lang="en-GB" b="1" dirty="0"/>
              <a:t>references </a:t>
            </a:r>
            <a:r>
              <a:rPr lang="en-GB" dirty="0"/>
              <a:t>and explore the significance of these texts in relation to the way women in particular are represented. </a:t>
            </a:r>
          </a:p>
          <a:p>
            <a:pPr>
              <a:lnSpc>
                <a:spcPct val="110000"/>
              </a:lnSpc>
            </a:pPr>
            <a:r>
              <a:rPr lang="en-GB" dirty="0"/>
              <a:t>Watching sequences from Buñuel and Dali’s </a:t>
            </a:r>
            <a:r>
              <a:rPr lang="en-GB" i="1" dirty="0"/>
              <a:t>Un </a:t>
            </a:r>
            <a:r>
              <a:rPr lang="en-GB" i="1" dirty="0" err="1"/>
              <a:t>Chien</a:t>
            </a:r>
            <a:r>
              <a:rPr lang="en-GB" i="1" dirty="0"/>
              <a:t> </a:t>
            </a:r>
            <a:r>
              <a:rPr lang="en-GB" i="1" dirty="0" err="1"/>
              <a:t>Andalou</a:t>
            </a:r>
            <a:r>
              <a:rPr lang="en-GB" i="1" dirty="0"/>
              <a:t> </a:t>
            </a:r>
            <a:r>
              <a:rPr lang="en-GB" dirty="0"/>
              <a:t>(1929) to explore surrealist film, consider the way this film explores violence and sexual desire in a way that might </a:t>
            </a:r>
            <a:r>
              <a:rPr lang="en-GB" b="1" dirty="0"/>
              <a:t>inform the music video</a:t>
            </a:r>
            <a:r>
              <a:rPr lang="en-GB" dirty="0"/>
              <a:t>. </a:t>
            </a:r>
          </a:p>
          <a:p>
            <a:pPr>
              <a:lnSpc>
                <a:spcPct val="110000"/>
              </a:lnSpc>
            </a:pPr>
            <a:r>
              <a:rPr lang="en-GB" dirty="0"/>
              <a:t>Is this linked to the </a:t>
            </a:r>
            <a:r>
              <a:rPr lang="en-GB" b="1" dirty="0"/>
              <a:t>subconscious </a:t>
            </a:r>
            <a:r>
              <a:rPr lang="en-GB" dirty="0"/>
              <a:t>and account for the video’s sometimes dream-like logic?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00" y="2478794"/>
            <a:ext cx="4238542" cy="317890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890206-8F7C-464A-A587-5C4765B7F2AA}"/>
              </a:ext>
            </a:extLst>
          </p:cNvPr>
          <p:cNvSpPr txBox="1"/>
          <p:nvPr/>
        </p:nvSpPr>
        <p:spPr>
          <a:xfrm>
            <a:off x="357254" y="1546682"/>
            <a:ext cx="113960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rbel" panose="020B0503020204020204" pitchFamily="34" charset="0"/>
              </a:rPr>
              <a:t>There is also evidence of the influence of </a:t>
            </a:r>
            <a:r>
              <a:rPr lang="en-GB" sz="2200" b="1" dirty="0">
                <a:solidFill>
                  <a:srgbClr val="FF0000"/>
                </a:solidFill>
                <a:latin typeface="Corbel" panose="020B0503020204020204" pitchFamily="34" charset="0"/>
              </a:rPr>
              <a:t>surrealism</a:t>
            </a:r>
            <a:r>
              <a:rPr lang="en-GB" sz="2200" dirty="0">
                <a:latin typeface="Corbel" panose="020B0503020204020204" pitchFamily="34" charset="0"/>
              </a:rPr>
              <a:t>: Salvador Dali (Spanish artist, 1904-1989) and Luis Buñuel, right (Spanish filmmaker, 1900-1983)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58F48-CE64-A548-BAAF-BE92B7FF13BC}"/>
              </a:ext>
            </a:extLst>
          </p:cNvPr>
          <p:cNvSpPr txBox="1"/>
          <p:nvPr/>
        </p:nvSpPr>
        <p:spPr>
          <a:xfrm>
            <a:off x="8560308" y="-1898"/>
            <a:ext cx="3631692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latin typeface="Corbel" panose="020B0503020204020204" pitchFamily="34" charset="0"/>
              </a:rPr>
              <a:t>Add notes to your mind map</a:t>
            </a:r>
          </a:p>
        </p:txBody>
      </p:sp>
    </p:spTree>
    <p:extLst>
      <p:ext uri="{BB962C8B-B14F-4D97-AF65-F5344CB8AC3E}">
        <p14:creationId xmlns:p14="http://schemas.microsoft.com/office/powerpoint/2010/main" val="346385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8FD7-6BB0-1148-8D6C-FA1A1B73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6191"/>
            <a:ext cx="11082953" cy="1658198"/>
          </a:xfrm>
        </p:spPr>
        <p:txBody>
          <a:bodyPr>
            <a:normAutofit/>
          </a:bodyPr>
          <a:lstStyle/>
          <a:p>
            <a:r>
              <a:rPr lang="en-GB" sz="4800" dirty="0"/>
              <a:t>Questions: Answer on back of mind 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06F8A1-C335-6F47-A8BC-0BFD8D988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8" y="1275907"/>
            <a:ext cx="11026344" cy="535880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GB" sz="1400" dirty="0"/>
              <a:t>1a) In your own words define intellectual montage editing?</a:t>
            </a:r>
          </a:p>
          <a:p>
            <a:pPr>
              <a:lnSpc>
                <a:spcPct val="120000"/>
              </a:lnSpc>
            </a:pPr>
            <a:r>
              <a:rPr lang="en-GB" sz="1400" dirty="0"/>
              <a:t> 1b)</a:t>
            </a:r>
            <a:r>
              <a:rPr lang="en-GB" sz="1400" b="1" dirty="0"/>
              <a:t> </a:t>
            </a:r>
            <a:r>
              <a:rPr lang="en-GB" sz="1400" dirty="0"/>
              <a:t>What makes this famous scene from </a:t>
            </a:r>
            <a:r>
              <a:rPr lang="en-GB" sz="1400" i="1" dirty="0"/>
              <a:t>Battleship </a:t>
            </a:r>
            <a:r>
              <a:rPr lang="en-GB" sz="1400" i="1" dirty="0" err="1"/>
              <a:t>Potempkin</a:t>
            </a:r>
            <a:r>
              <a:rPr lang="en-GB" sz="1400" dirty="0"/>
              <a:t> dir. </a:t>
            </a:r>
            <a:r>
              <a:rPr lang="en-GB" sz="1400" dirty="0" err="1"/>
              <a:t>Einsenstein</a:t>
            </a:r>
            <a:r>
              <a:rPr lang="en-GB" sz="1400" dirty="0"/>
              <a:t> (1925) a montage? </a:t>
            </a:r>
            <a:r>
              <a:rPr lang="en-GB" sz="1400" u="sng" dirty="0">
                <a:hlinkClick r:id="rId2"/>
              </a:rPr>
              <a:t>https://www.youtube.com/watch?v=Ps-v-kZzfec</a:t>
            </a:r>
            <a:endParaRPr lang="en-GB" sz="1400" dirty="0"/>
          </a:p>
          <a:p>
            <a:pPr>
              <a:lnSpc>
                <a:spcPct val="120000"/>
              </a:lnSpc>
            </a:pPr>
            <a:r>
              <a:rPr lang="en-GB" sz="1400" dirty="0"/>
              <a:t>1c) Can you find another example of intellectual montage editing (could be from film, tv, music video etc) don’t write about the film </a:t>
            </a:r>
            <a:r>
              <a:rPr lang="en-GB" sz="1400" i="1" dirty="0"/>
              <a:t>Rocky</a:t>
            </a:r>
            <a:r>
              <a:rPr lang="en-GB" sz="1400" dirty="0"/>
              <a:t>, that is not an intellectual montage rather a montage compressing time.</a:t>
            </a:r>
          </a:p>
          <a:p>
            <a:pPr>
              <a:lnSpc>
                <a:spcPct val="120000"/>
              </a:lnSpc>
            </a:pPr>
            <a:r>
              <a:rPr lang="en-GB" sz="1400" dirty="0"/>
              <a:t> 2a) </a:t>
            </a:r>
            <a:r>
              <a:rPr lang="en-GB" sz="1400" u="sng" dirty="0">
                <a:hlinkClick r:id="rId3"/>
              </a:rPr>
              <a:t>https://www.youtube.com/watch?v=PX1pk_exO7A</a:t>
            </a:r>
            <a:endParaRPr lang="en-GB" sz="1400" dirty="0"/>
          </a:p>
          <a:p>
            <a:pPr>
              <a:lnSpc>
                <a:spcPct val="120000"/>
              </a:lnSpc>
            </a:pPr>
            <a:r>
              <a:rPr lang="en-GB" sz="1400" dirty="0"/>
              <a:t>2b) Who were the 3 greats of Spanish art?</a:t>
            </a:r>
          </a:p>
          <a:p>
            <a:pPr>
              <a:lnSpc>
                <a:spcPct val="120000"/>
              </a:lnSpc>
            </a:pPr>
            <a:r>
              <a:rPr lang="en-GB" sz="1400" dirty="0"/>
              <a:t> 2c) What were the 3 central themes for Buñuel films?</a:t>
            </a:r>
          </a:p>
          <a:p>
            <a:pPr>
              <a:lnSpc>
                <a:spcPct val="120000"/>
              </a:lnSpc>
            </a:pPr>
            <a:r>
              <a:rPr lang="en-GB" sz="1400" dirty="0"/>
              <a:t> 2d) Which, if  any of these themes appear in </a:t>
            </a:r>
            <a:r>
              <a:rPr lang="en-GB" sz="1400" i="1" dirty="0"/>
              <a:t>Riptide</a:t>
            </a:r>
            <a:r>
              <a:rPr lang="en-GB" sz="1400" dirty="0"/>
              <a:t>?</a:t>
            </a:r>
          </a:p>
          <a:p>
            <a:pPr>
              <a:lnSpc>
                <a:spcPct val="120000"/>
              </a:lnSpc>
            </a:pPr>
            <a:r>
              <a:rPr lang="en-GB" sz="1400" dirty="0"/>
              <a:t> 2d) </a:t>
            </a:r>
            <a:r>
              <a:rPr lang="en-GB" sz="1400" u="sng" dirty="0">
                <a:hlinkClick r:id="rId4"/>
              </a:rPr>
              <a:t>https://www.youtube.com/watch?v=SJndr9mRGgE&amp;has_verified=1</a:t>
            </a:r>
            <a:endParaRPr lang="en-GB" sz="1400" dirty="0"/>
          </a:p>
          <a:p>
            <a:pPr>
              <a:lnSpc>
                <a:spcPct val="120000"/>
              </a:lnSpc>
            </a:pPr>
            <a:r>
              <a:rPr lang="en-GB" sz="1400" dirty="0"/>
              <a:t>2e) Why is </a:t>
            </a:r>
            <a:r>
              <a:rPr lang="en-GB" sz="1400" i="1" dirty="0"/>
              <a:t>Un </a:t>
            </a:r>
            <a:r>
              <a:rPr lang="en-GB" sz="1400" i="1" dirty="0" err="1"/>
              <a:t>Chien</a:t>
            </a:r>
            <a:r>
              <a:rPr lang="en-GB" sz="1400" i="1" dirty="0"/>
              <a:t> </a:t>
            </a:r>
            <a:r>
              <a:rPr lang="en-GB" sz="1400" i="1" dirty="0" err="1"/>
              <a:t>Andalou</a:t>
            </a:r>
            <a:r>
              <a:rPr lang="en-GB" sz="1400" i="1" dirty="0"/>
              <a:t> </a:t>
            </a:r>
            <a:r>
              <a:rPr lang="en-GB" sz="1400" dirty="0"/>
              <a:t>relevant to understanding Riptide? Consider the infamous eye cutting scene, is there a comparable scene in </a:t>
            </a:r>
            <a:r>
              <a:rPr lang="en-GB" sz="1400" i="1" dirty="0"/>
              <a:t>Riptide</a:t>
            </a:r>
            <a:r>
              <a:rPr lang="en-GB" sz="1400" dirty="0"/>
              <a:t>?</a:t>
            </a:r>
          </a:p>
          <a:p>
            <a:r>
              <a:rPr lang="en-GB" sz="1400" dirty="0"/>
              <a:t>3a) Do you think the low budget, unique style of </a:t>
            </a:r>
            <a:r>
              <a:rPr lang="en-GB" sz="1400" i="1" dirty="0"/>
              <a:t>Riptide</a:t>
            </a:r>
            <a:r>
              <a:rPr lang="en-GB" sz="1400" dirty="0"/>
              <a:t> was an </a:t>
            </a:r>
            <a:r>
              <a:rPr lang="en-GB" sz="1400" b="1" dirty="0"/>
              <a:t>artistic decision</a:t>
            </a:r>
            <a:r>
              <a:rPr lang="en-GB" sz="1400" dirty="0"/>
              <a:t> or an </a:t>
            </a:r>
            <a:r>
              <a:rPr lang="en-GB" sz="1400" b="1" dirty="0"/>
              <a:t>economic </a:t>
            </a:r>
            <a:r>
              <a:rPr lang="en-GB" sz="1400" dirty="0"/>
              <a:t>one?</a:t>
            </a:r>
          </a:p>
          <a:p>
            <a:r>
              <a:rPr lang="en-GB" sz="1400" dirty="0"/>
              <a:t> 3b) How does budget impact on artistic decisions and the visual style of music videos?</a:t>
            </a:r>
          </a:p>
          <a:p>
            <a:r>
              <a:rPr lang="en-GB" sz="1400" dirty="0"/>
              <a:t>3c) Are videos an </a:t>
            </a:r>
            <a:r>
              <a:rPr lang="en-GB" sz="1400" b="1" dirty="0"/>
              <a:t>advert </a:t>
            </a:r>
            <a:r>
              <a:rPr lang="en-GB" sz="1400" dirty="0"/>
              <a:t>for the band or an indication of how “valuable” the band are to producers? </a:t>
            </a:r>
          </a:p>
          <a:p>
            <a:r>
              <a:rPr lang="en-GB" sz="1400" dirty="0"/>
              <a:t> 3d) Are mainstream audiences impressed by larger budget music videos and attracted to the apparent implied “quality” of that band? What’s your view?</a:t>
            </a:r>
          </a:p>
        </p:txBody>
      </p:sp>
    </p:spTree>
    <p:extLst>
      <p:ext uri="{BB962C8B-B14F-4D97-AF65-F5344CB8AC3E}">
        <p14:creationId xmlns:p14="http://schemas.microsoft.com/office/powerpoint/2010/main" val="326249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48EA5D-9371-E845-90E1-6670D6536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5270569"/>
          </a:xfrm>
        </p:spPr>
        <p:txBody>
          <a:bodyPr/>
          <a:lstStyle/>
          <a:p>
            <a:r>
              <a:rPr lang="en-GB" dirty="0"/>
              <a:t>As well as feedback they’ll be an activity assessing how well you know the music video, so re-watch 3 x </a:t>
            </a:r>
            <a:r>
              <a:rPr lang="en-GB" dirty="0">
                <a:hlinkClick r:id="rId2"/>
              </a:rPr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47055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1192</TotalTime>
  <Words>772</Words>
  <Application>Microsoft Macintosh PowerPoint</Application>
  <PresentationFormat>Widescreen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Times New Roman</vt:lpstr>
      <vt:lpstr>Metropolitan</vt:lpstr>
      <vt:lpstr>RIPTIDE</vt:lpstr>
      <vt:lpstr>PowerPoint Presentation</vt:lpstr>
      <vt:lpstr>PRODUCTION</vt:lpstr>
      <vt:lpstr>GENRE: CODES AND CONVENTIONS: INDIE MUSIC VIDEOS</vt:lpstr>
      <vt:lpstr>Economic contexts – discussion points:  </vt:lpstr>
      <vt:lpstr>Social and Cultural Contexts</vt:lpstr>
      <vt:lpstr> Social and Cultural Contexts </vt:lpstr>
      <vt:lpstr>Questions: Answer on back of mind map</vt:lpstr>
      <vt:lpstr>As well as feedback they’ll be an activity assessing how well you know the music video, so re-watch 3 x here</vt:lpstr>
    </vt:vector>
  </TitlesOfParts>
  <Company>Godalming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RIPTIDE MUSIC VIDEO</dc:title>
  <dc:creator>Tina Donnelly</dc:creator>
  <cp:lastModifiedBy>Karina Free</cp:lastModifiedBy>
  <cp:revision>73</cp:revision>
  <cp:lastPrinted>2018-04-29T17:07:53Z</cp:lastPrinted>
  <dcterms:created xsi:type="dcterms:W3CDTF">2017-06-22T12:12:47Z</dcterms:created>
  <dcterms:modified xsi:type="dcterms:W3CDTF">2019-07-18T08:09:38Z</dcterms:modified>
</cp:coreProperties>
</file>