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0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5CDF9-EC00-4886-A06A-5DEE86574432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8DB7B-25AB-4141-844C-05C27A77B83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FD523-0DFF-4293-B7AB-014B26CAD84E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7A048-A506-49D4-B7F2-6963C9D60C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2CD31E-49AF-45E8-8C86-B627D961EE3A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E91B4-E7C7-4278-AF4F-20B8DF68502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605AEC-8FEE-4BBC-B6EC-D2CDCD3E5378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2B53F-9FA8-49DC-AAE5-F14AC6B024D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0BBB3-4FE7-4462-962F-1F7C1BD0F8D5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4B8ED-B449-4526-9DD7-4EC292DDF4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FC3B4E-14E0-4930-B36B-B447D8D79BAC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6BB89-3722-45AE-9592-7B5B852978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55B70-4140-41E8-B1BC-38D9AA655679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18878-A3E2-41CE-93A6-7E55312893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483916-DB60-4937-8B2B-2B6B66D3A423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F7027-679A-4894-90D6-1274A4CBDF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94933-700A-4F9C-8081-12DA2E31997B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09A73-64C6-4A92-8343-6359A8E51ED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445147-7511-429D-91B9-C0EE4B5F4B44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19C3B-7E5B-46BD-A5F9-A55AB6A3999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E1D5A-37CF-4423-9052-FF5C1AEE414F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99D9151-7DDE-4345-AD3A-D0407457C05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217D7BB-68F3-4981-A3D5-DA9E2EDFB610}" type="datetimeFigureOut">
              <a:rPr lang="en-US" smtClean="0"/>
              <a:pPr>
                <a:defRPr/>
              </a:pPr>
              <a:t>2/16/2021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9E2948B-345E-4660-BEC7-067D2D8E29E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Marketing Mix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marketing  mix refers to those elements of a firm’s marketing strategy which to meet the needs of their customers.</a:t>
            </a:r>
          </a:p>
          <a:p>
            <a:endParaRPr lang="en-GB" sz="2800" dirty="0"/>
          </a:p>
          <a:p>
            <a:r>
              <a:rPr lang="en-GB" sz="2800" dirty="0"/>
              <a:t>There are four parts to the marketing mix:</a:t>
            </a:r>
          </a:p>
          <a:p>
            <a:pPr lvl="1"/>
            <a:r>
              <a:rPr lang="en-GB" dirty="0"/>
              <a:t>Product</a:t>
            </a:r>
          </a:p>
          <a:p>
            <a:pPr lvl="1"/>
            <a:r>
              <a:rPr lang="en-GB" dirty="0"/>
              <a:t>Price</a:t>
            </a:r>
          </a:p>
          <a:p>
            <a:pPr lvl="1"/>
            <a:r>
              <a:rPr lang="en-GB" dirty="0"/>
              <a:t>Place</a:t>
            </a:r>
          </a:p>
          <a:p>
            <a:pPr lvl="1"/>
            <a:r>
              <a:rPr lang="en-GB" dirty="0"/>
              <a:t>Promotion</a:t>
            </a:r>
          </a:p>
        </p:txBody>
      </p:sp>
    </p:spTree>
    <p:extLst>
      <p:ext uri="{BB962C8B-B14F-4D97-AF65-F5344CB8AC3E}">
        <p14:creationId xmlns:p14="http://schemas.microsoft.com/office/powerpoint/2010/main" val="31758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Businesses must make sure that their products are meeting the needs of their customers.</a:t>
            </a:r>
          </a:p>
          <a:p>
            <a:r>
              <a:rPr lang="en-GB" sz="2400" dirty="0"/>
              <a:t>This means paying close attention to a number of features of the product: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000" dirty="0"/>
              <a:t>Ingredients (Chocolate to biscuit ratio)</a:t>
            </a:r>
          </a:p>
          <a:p>
            <a:pPr lvl="1"/>
            <a:r>
              <a:rPr lang="en-GB" sz="2000" dirty="0"/>
              <a:t>Its appearance (logo, branding and colours)</a:t>
            </a:r>
          </a:p>
          <a:p>
            <a:pPr lvl="1"/>
            <a:r>
              <a:rPr lang="en-GB" sz="2000" dirty="0"/>
              <a:t>Its USP (2 fingers? 5 fingers? chunky?)</a:t>
            </a:r>
          </a:p>
          <a:p>
            <a:pPr lvl="1"/>
            <a:r>
              <a:rPr lang="en-GB" sz="2000" dirty="0"/>
              <a:t>Packaging (Plastic wrapped? Paper and tin foil?)</a:t>
            </a:r>
          </a:p>
          <a:p>
            <a:pPr lvl="1"/>
            <a:r>
              <a:rPr lang="en-GB" sz="2000" dirty="0"/>
              <a:t>Product variations (Dark chocolate? Milk chocolate? Mint? Orange? Fair Trade?)</a:t>
            </a:r>
            <a:br>
              <a:rPr lang="en-GB" sz="2000" dirty="0"/>
            </a:br>
            <a:endParaRPr lang="en-GB" sz="2000" dirty="0"/>
          </a:p>
          <a:p>
            <a:pPr marL="393192" lvl="1" indent="0">
              <a:buNone/>
            </a:pPr>
            <a:r>
              <a:rPr lang="en-GB" sz="20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31820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pricing policy a company chooses will reflect the target market the product is aimed at.  </a:t>
            </a:r>
          </a:p>
          <a:p>
            <a:r>
              <a:rPr lang="en-GB" dirty="0"/>
              <a:t>Is KitKat a ‘cheap’ product? Is it ‘expensive’?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883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 number of promotional methods that can be used:</a:t>
            </a:r>
          </a:p>
          <a:p>
            <a:r>
              <a:rPr lang="en-GB" dirty="0"/>
              <a:t>Above the line – advertising using various media such as TV, radio, newspapers, cinema</a:t>
            </a:r>
          </a:p>
          <a:p>
            <a:r>
              <a:rPr lang="en-GB" dirty="0"/>
              <a:t>Below the line – such as competitions, BOGOF’s / sales promotions, guerrilla tactics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59159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refers to how the product is distributed to the consumer.</a:t>
            </a:r>
          </a:p>
          <a:p>
            <a:endParaRPr lang="en-GB" dirty="0"/>
          </a:p>
          <a:p>
            <a:r>
              <a:rPr lang="en-GB" dirty="0"/>
              <a:t>Is the product sold directly to the consumer or through an intermediary/retailer?</a:t>
            </a:r>
            <a:br>
              <a:rPr lang="en-GB" dirty="0"/>
            </a:br>
            <a:endParaRPr lang="en-GB" dirty="0"/>
          </a:p>
          <a:p>
            <a:r>
              <a:rPr lang="en-GB" dirty="0"/>
              <a:t>Which intermediaries/retailers? In other words, where can you buy a KitKat?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60182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Choice of marketing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It is important for firms to get the right mix for their product or service.</a:t>
            </a:r>
          </a:p>
          <a:p>
            <a:r>
              <a:rPr lang="en-GB" sz="2400" dirty="0"/>
              <a:t>This will be influenced by:</a:t>
            </a:r>
          </a:p>
          <a:p>
            <a:pPr lvl="1"/>
            <a:r>
              <a:rPr lang="en-GB" sz="2400" dirty="0"/>
              <a:t>Finance available</a:t>
            </a:r>
          </a:p>
          <a:p>
            <a:pPr lvl="1"/>
            <a:r>
              <a:rPr lang="en-GB" sz="2400" dirty="0"/>
              <a:t>Technological developments</a:t>
            </a:r>
          </a:p>
          <a:p>
            <a:pPr lvl="1"/>
            <a:r>
              <a:rPr lang="en-GB" sz="2400" dirty="0"/>
              <a:t>Findings of market research</a:t>
            </a:r>
          </a:p>
          <a:p>
            <a:pPr lvl="1"/>
            <a:r>
              <a:rPr lang="en-GB" sz="2400" dirty="0"/>
              <a:t>Type of product</a:t>
            </a:r>
          </a:p>
          <a:p>
            <a:pPr lvl="1"/>
            <a:r>
              <a:rPr lang="en-GB" sz="2400" dirty="0"/>
              <a:t>Who they are selling to</a:t>
            </a:r>
          </a:p>
          <a:p>
            <a:pPr lvl="1"/>
            <a:r>
              <a:rPr lang="en-GB" sz="2400" dirty="0"/>
              <a:t>Degree of competition</a:t>
            </a:r>
          </a:p>
          <a:p>
            <a:pPr lvl="1"/>
            <a:r>
              <a:rPr lang="en-GB" sz="2400" dirty="0"/>
              <a:t>The marketing mix of competitors</a:t>
            </a:r>
          </a:p>
          <a:p>
            <a:pPr lvl="1"/>
            <a:r>
              <a:rPr lang="en-GB" sz="2400" dirty="0"/>
              <a:t>Position within the industry</a:t>
            </a:r>
          </a:p>
        </p:txBody>
      </p:sp>
    </p:spTree>
    <p:extLst>
      <p:ext uri="{BB962C8B-B14F-4D97-AF65-F5344CB8AC3E}">
        <p14:creationId xmlns:p14="http://schemas.microsoft.com/office/powerpoint/2010/main" val="414037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75BAFC9-C0B3-4DAD-B352-82C4407A7E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B46002-F143-4481-8DFA-A7AA4A14AF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B49CB7-D470-40BA-BD16-1351C9433A66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314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Flow</vt:lpstr>
      <vt:lpstr>The Marketing Mix</vt:lpstr>
      <vt:lpstr>What is it?</vt:lpstr>
      <vt:lpstr>Product</vt:lpstr>
      <vt:lpstr>Price</vt:lpstr>
      <vt:lpstr>Promotion</vt:lpstr>
      <vt:lpstr>Place</vt:lpstr>
      <vt:lpstr>Choice of marketing mix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Marketing Mix</dc:title>
  <dc:creator>Morag Portwine</dc:creator>
  <cp:lastModifiedBy>Anne E Lomas</cp:lastModifiedBy>
  <cp:revision>7</cp:revision>
  <dcterms:created xsi:type="dcterms:W3CDTF">2012-11-28T15:24:20Z</dcterms:created>
  <dcterms:modified xsi:type="dcterms:W3CDTF">2021-02-16T12:12:21Z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