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1" d="100"/>
          <a:sy n="101" d="100"/>
        </p:scale>
        <p:origin x="510" y="51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D25CDF9-EC00-4886-A06A-5DEE86574432}" type="datetimeFigureOut">
              <a:rPr lang="en-US" smtClean="0"/>
              <a:pPr>
                <a:defRPr/>
              </a:pPr>
              <a:t>2/16/2021</a:t>
            </a:fld>
            <a:endParaRPr lang="en-GB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78DB7B-25AB-4141-844C-05C27A77B834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55FD523-0DFF-4293-B7AB-014B26CAD84E}" type="datetimeFigureOut">
              <a:rPr lang="en-US" smtClean="0"/>
              <a:pPr>
                <a:defRPr/>
              </a:pPr>
              <a:t>2/16/2021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257A048-A506-49D4-B7F2-6963C9D60C15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D2CD31E-49AF-45E8-8C86-B627D961EE3A}" type="datetimeFigureOut">
              <a:rPr lang="en-US" smtClean="0"/>
              <a:pPr>
                <a:defRPr/>
              </a:pPr>
              <a:t>2/16/2021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DCE91B4-E7C7-4278-AF4F-20B8DF685023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3605AEC-8FEE-4BBC-B6EC-D2CDCD3E5378}" type="datetimeFigureOut">
              <a:rPr lang="en-US" smtClean="0"/>
              <a:pPr>
                <a:defRPr/>
              </a:pPr>
              <a:t>2/16/2021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082B53F-9FA8-49DC-AAE5-F14AC6B024DF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4A0BBB3-4FE7-4462-962F-1F7C1BD0F8D5}" type="datetimeFigureOut">
              <a:rPr lang="en-US" smtClean="0"/>
              <a:pPr>
                <a:defRPr/>
              </a:pPr>
              <a:t>2/16/2021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174B8ED-B449-4526-9DD7-4EC292DDF4D8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8FC3B4E-14E0-4930-B36B-B447D8D79BAC}" type="datetimeFigureOut">
              <a:rPr lang="en-US" smtClean="0"/>
              <a:pPr>
                <a:defRPr/>
              </a:pPr>
              <a:t>2/16/2021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5B6BB89-3722-45AE-9592-7B5B8529780A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2855B70-4140-41E8-B1BC-38D9AA655679}" type="datetimeFigureOut">
              <a:rPr lang="en-US" smtClean="0"/>
              <a:pPr>
                <a:defRPr/>
              </a:pPr>
              <a:t>2/16/2021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B18878-A3E2-41CE-93A6-7E55312893A5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2483916-DB60-4937-8B2B-2B6B66D3A423}" type="datetimeFigureOut">
              <a:rPr lang="en-US" smtClean="0"/>
              <a:pPr>
                <a:defRPr/>
              </a:pPr>
              <a:t>2/16/2021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FF7027-679A-4894-90D6-1274A4CBDF02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DD94933-700A-4F9C-8081-12DA2E31997B}" type="datetimeFigureOut">
              <a:rPr lang="en-US" smtClean="0"/>
              <a:pPr>
                <a:defRPr/>
              </a:pPr>
              <a:t>2/16/2021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7B09A73-64C6-4A92-8343-6359A8E51ED1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C445147-7511-429D-91B9-C0EE4B5F4B44}" type="datetimeFigureOut">
              <a:rPr lang="en-US" smtClean="0"/>
              <a:pPr>
                <a:defRPr/>
              </a:pPr>
              <a:t>2/16/2021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CD19C3B-7E5B-46BD-A5F9-A55AB6A39997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A5E1D5A-37CF-4423-9052-FF5C1AEE414F}" type="datetimeFigureOut">
              <a:rPr lang="en-US" smtClean="0"/>
              <a:pPr>
                <a:defRPr/>
              </a:pPr>
              <a:t>2/16/2021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pPr>
              <a:defRPr/>
            </a:pPr>
            <a:fld id="{799D9151-7DDE-4345-AD3A-D0407457C05C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fld id="{F217D7BB-68F3-4981-A3D5-DA9E2EDFB610}" type="datetimeFigureOut">
              <a:rPr lang="en-US" smtClean="0"/>
              <a:pPr>
                <a:defRPr/>
              </a:pPr>
              <a:t>2/16/2021</a:t>
            </a:fld>
            <a:endParaRPr lang="en-GB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fld id="{79E2948B-345E-4660-BEC7-067D2D8E29E6}" type="slidenum">
              <a:rPr lang="en-GB" smtClean="0"/>
              <a:pPr>
                <a:defRPr/>
              </a:pPr>
              <a:t>‹#›</a:t>
            </a:fld>
            <a:endParaRPr lang="en-GB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The Marketing Mix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GB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What is it?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800" dirty="0"/>
              <a:t>The marketing  mix refers to those elements of a firm’s marketing strategy which to meet the needs of their customers.</a:t>
            </a:r>
          </a:p>
          <a:p>
            <a:endParaRPr lang="en-GB" sz="2800" dirty="0"/>
          </a:p>
          <a:p>
            <a:r>
              <a:rPr lang="en-GB" sz="2800" dirty="0"/>
              <a:t>There are four parts to the marketing mix:</a:t>
            </a:r>
          </a:p>
          <a:p>
            <a:pPr lvl="1"/>
            <a:r>
              <a:rPr lang="en-GB" dirty="0"/>
              <a:t>Product</a:t>
            </a:r>
          </a:p>
          <a:p>
            <a:pPr lvl="1"/>
            <a:r>
              <a:rPr lang="en-GB" dirty="0"/>
              <a:t>Price</a:t>
            </a:r>
          </a:p>
          <a:p>
            <a:pPr lvl="1"/>
            <a:r>
              <a:rPr lang="en-GB" dirty="0"/>
              <a:t>Place</a:t>
            </a:r>
          </a:p>
          <a:p>
            <a:pPr lvl="1"/>
            <a:r>
              <a:rPr lang="en-GB" dirty="0"/>
              <a:t>Promotion</a:t>
            </a:r>
          </a:p>
        </p:txBody>
      </p:sp>
    </p:spTree>
    <p:extLst>
      <p:ext uri="{BB962C8B-B14F-4D97-AF65-F5344CB8AC3E}">
        <p14:creationId xmlns:p14="http://schemas.microsoft.com/office/powerpoint/2010/main" val="31758611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Product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sz="2400" dirty="0"/>
              <a:t>Businesses must make sure that their products are meeting the needs of their customers.</a:t>
            </a:r>
          </a:p>
          <a:p>
            <a:r>
              <a:rPr lang="en-GB" sz="2400" dirty="0"/>
              <a:t>This means paying close attention to a number of features of the product:</a:t>
            </a:r>
            <a:br>
              <a:rPr lang="en-GB" sz="2400" dirty="0"/>
            </a:br>
            <a:endParaRPr lang="en-GB" sz="2400" dirty="0"/>
          </a:p>
          <a:p>
            <a:pPr lvl="1"/>
            <a:r>
              <a:rPr lang="en-GB" sz="2000" dirty="0"/>
              <a:t>Ingredients (Chocolate to biscuit ratio)</a:t>
            </a:r>
          </a:p>
          <a:p>
            <a:pPr lvl="1"/>
            <a:r>
              <a:rPr lang="en-GB" sz="2000" dirty="0"/>
              <a:t>Its appearance (logo, branding and colours)</a:t>
            </a:r>
          </a:p>
          <a:p>
            <a:pPr lvl="1"/>
            <a:r>
              <a:rPr lang="en-GB" sz="2000" dirty="0"/>
              <a:t>Its USP (2 fingers? 5 fingers? chunky?)</a:t>
            </a:r>
          </a:p>
          <a:p>
            <a:pPr lvl="1"/>
            <a:r>
              <a:rPr lang="en-GB" sz="2000" dirty="0"/>
              <a:t>Packaging (Plastic wrapped? Paper and tin foil?)</a:t>
            </a:r>
          </a:p>
          <a:p>
            <a:pPr lvl="1"/>
            <a:r>
              <a:rPr lang="en-GB" sz="2000" dirty="0"/>
              <a:t>Product variations (Dark chocolate? Milk chocolate? Mint? Orange? Fair Trade?)</a:t>
            </a:r>
            <a:br>
              <a:rPr lang="en-GB" sz="2000" dirty="0"/>
            </a:br>
            <a:endParaRPr lang="en-GB" sz="2000" dirty="0"/>
          </a:p>
          <a:p>
            <a:pPr marL="393192" lvl="1" indent="0">
              <a:buNone/>
            </a:pPr>
            <a:r>
              <a:rPr lang="en-GB" sz="2000" dirty="0"/>
              <a:t>WHY?</a:t>
            </a:r>
          </a:p>
        </p:txBody>
      </p:sp>
    </p:spTree>
    <p:extLst>
      <p:ext uri="{BB962C8B-B14F-4D97-AF65-F5344CB8AC3E}">
        <p14:creationId xmlns:p14="http://schemas.microsoft.com/office/powerpoint/2010/main" val="33182052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Price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The pricing policy a company chooses will reflect the target market the product is aimed at.  </a:t>
            </a:r>
          </a:p>
          <a:p>
            <a:r>
              <a:rPr lang="en-GB" dirty="0"/>
              <a:t>Is KitKat a ‘cheap’ product? Is it ‘expensive’?</a:t>
            </a:r>
            <a:br>
              <a:rPr lang="en-GB" dirty="0"/>
            </a:br>
            <a:br>
              <a:rPr lang="en-GB" dirty="0"/>
            </a:br>
            <a:r>
              <a:rPr lang="en-GB" dirty="0"/>
              <a:t>WHY?</a:t>
            </a:r>
          </a:p>
        </p:txBody>
      </p:sp>
    </p:spTree>
    <p:extLst>
      <p:ext uri="{BB962C8B-B14F-4D97-AF65-F5344CB8AC3E}">
        <p14:creationId xmlns:p14="http://schemas.microsoft.com/office/powerpoint/2010/main" val="2883429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Promotion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There a number of promotional methods that can be used:</a:t>
            </a:r>
          </a:p>
          <a:p>
            <a:r>
              <a:rPr lang="en-GB" dirty="0"/>
              <a:t>Above the line – advertising using various media such as TV, radio, newspapers, cinema</a:t>
            </a:r>
          </a:p>
          <a:p>
            <a:r>
              <a:rPr lang="en-GB" dirty="0"/>
              <a:t>Below the line – such as competitions, BOGOF’s / sales promotions, guerrilla tactics</a:t>
            </a:r>
            <a:br>
              <a:rPr lang="en-GB" dirty="0"/>
            </a:br>
            <a:br>
              <a:rPr lang="en-GB" dirty="0"/>
            </a:br>
            <a:r>
              <a:rPr lang="en-GB" dirty="0"/>
              <a:t>WHY?</a:t>
            </a:r>
          </a:p>
        </p:txBody>
      </p:sp>
    </p:spTree>
    <p:extLst>
      <p:ext uri="{BB962C8B-B14F-4D97-AF65-F5344CB8AC3E}">
        <p14:creationId xmlns:p14="http://schemas.microsoft.com/office/powerpoint/2010/main" val="25915918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Place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This refers to how the product is distributed to the consumer.</a:t>
            </a:r>
          </a:p>
          <a:p>
            <a:endParaRPr lang="en-GB" dirty="0"/>
          </a:p>
          <a:p>
            <a:r>
              <a:rPr lang="en-GB" dirty="0"/>
              <a:t>Is the product sold directly to the consumer or through an intermediary/retailer?</a:t>
            </a:r>
            <a:br>
              <a:rPr lang="en-GB" dirty="0"/>
            </a:br>
            <a:endParaRPr lang="en-GB" dirty="0"/>
          </a:p>
          <a:p>
            <a:r>
              <a:rPr lang="en-GB" dirty="0"/>
              <a:t>Which intermediaries/retailers? In other words, where can you buy a KitKat?</a:t>
            </a:r>
            <a:br>
              <a:rPr lang="en-GB" dirty="0"/>
            </a:br>
            <a:br>
              <a:rPr lang="en-GB" dirty="0"/>
            </a:br>
            <a:r>
              <a:rPr lang="en-GB" dirty="0"/>
              <a:t>WHY?</a:t>
            </a:r>
          </a:p>
        </p:txBody>
      </p:sp>
    </p:spTree>
    <p:extLst>
      <p:ext uri="{BB962C8B-B14F-4D97-AF65-F5344CB8AC3E}">
        <p14:creationId xmlns:p14="http://schemas.microsoft.com/office/powerpoint/2010/main" val="16018284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Choice of marketing mix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sz="2400" dirty="0"/>
              <a:t>It is important for firms to get the right mix for their product or service.</a:t>
            </a:r>
          </a:p>
          <a:p>
            <a:r>
              <a:rPr lang="en-GB" sz="2400" dirty="0"/>
              <a:t>This will be influenced by:</a:t>
            </a:r>
          </a:p>
          <a:p>
            <a:pPr lvl="1"/>
            <a:r>
              <a:rPr lang="en-GB" sz="2400" dirty="0"/>
              <a:t>Finance available</a:t>
            </a:r>
          </a:p>
          <a:p>
            <a:pPr lvl="1"/>
            <a:r>
              <a:rPr lang="en-GB" sz="2400" dirty="0"/>
              <a:t>Technological developments</a:t>
            </a:r>
          </a:p>
          <a:p>
            <a:pPr lvl="1"/>
            <a:r>
              <a:rPr lang="en-GB" sz="2400" dirty="0"/>
              <a:t>Findings of market research</a:t>
            </a:r>
          </a:p>
          <a:p>
            <a:pPr lvl="1"/>
            <a:r>
              <a:rPr lang="en-GB" sz="2400" dirty="0"/>
              <a:t>Type of product</a:t>
            </a:r>
          </a:p>
          <a:p>
            <a:pPr lvl="1"/>
            <a:r>
              <a:rPr lang="en-GB" sz="2400" dirty="0"/>
              <a:t>Who they are selling to</a:t>
            </a:r>
          </a:p>
          <a:p>
            <a:pPr lvl="1"/>
            <a:r>
              <a:rPr lang="en-GB" sz="2400" dirty="0"/>
              <a:t>Degree of competition</a:t>
            </a:r>
          </a:p>
          <a:p>
            <a:pPr lvl="1"/>
            <a:r>
              <a:rPr lang="en-GB" sz="2400" dirty="0"/>
              <a:t>The marketing mix of competitors</a:t>
            </a:r>
          </a:p>
          <a:p>
            <a:pPr lvl="1"/>
            <a:r>
              <a:rPr lang="en-GB" sz="2400" dirty="0"/>
              <a:t>Position within the industry</a:t>
            </a:r>
          </a:p>
        </p:txBody>
      </p:sp>
    </p:spTree>
    <p:extLst>
      <p:ext uri="{BB962C8B-B14F-4D97-AF65-F5344CB8AC3E}">
        <p14:creationId xmlns:p14="http://schemas.microsoft.com/office/powerpoint/2010/main" val="41403726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B50FD9C82C27343B0FF0DDB522586CE" ma:contentTypeVersion="1" ma:contentTypeDescription="Create a new document." ma:contentTypeScope="" ma:versionID="8a41fbb90c1d8aef20dd7e9b54020906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48c5b5cd9b8d25ff6dd15848836f4270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E75BAFC9-C0B3-4DAD-B352-82C4407A7EEB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3B46002-F143-4481-8DFA-A7AA4A14AF0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42B49CB7-D470-40BA-BD16-1351C9433A66}">
  <ds:schemaRefs>
    <ds:schemaRef ds:uri="http://purl.org/dc/elements/1.1/"/>
    <ds:schemaRef ds:uri="http://purl.org/dc/dcmitype/"/>
    <ds:schemaRef ds:uri="http://schemas.microsoft.com/office/2006/documentManagement/types"/>
    <ds:schemaRef ds:uri="http://purl.org/dc/terms/"/>
    <ds:schemaRef ds:uri="http://schemas.openxmlformats.org/package/2006/metadata/core-properties"/>
    <ds:schemaRef ds:uri="http://schemas.microsoft.com/office/2006/metadata/properties"/>
    <ds:schemaRef ds:uri="http://schemas.microsoft.com/sharepoint/v3"/>
    <ds:schemaRef ds:uri="http://schemas.microsoft.com/office/infopath/2007/PartnerControl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0</TotalTime>
  <Words>314</Words>
  <Application>Microsoft Office PowerPoint</Application>
  <PresentationFormat>On-screen Show (4:3)</PresentationFormat>
  <Paragraphs>41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Constantia</vt:lpstr>
      <vt:lpstr>Wingdings 2</vt:lpstr>
      <vt:lpstr>Flow</vt:lpstr>
      <vt:lpstr>The Marketing Mix</vt:lpstr>
      <vt:lpstr>What is it?</vt:lpstr>
      <vt:lpstr>Product</vt:lpstr>
      <vt:lpstr>Price</vt:lpstr>
      <vt:lpstr>Promotion</vt:lpstr>
      <vt:lpstr>Place</vt:lpstr>
      <vt:lpstr>Choice of marketing mix</vt:lpstr>
    </vt:vector>
  </TitlesOfParts>
  <Company>Godalming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Marketing Mix</dc:title>
  <dc:creator>Morag Portwine</dc:creator>
  <cp:lastModifiedBy>Anne E Lomas</cp:lastModifiedBy>
  <cp:revision>7</cp:revision>
  <dcterms:created xsi:type="dcterms:W3CDTF">2012-11-28T15:24:20Z</dcterms:created>
  <dcterms:modified xsi:type="dcterms:W3CDTF">2021-02-16T12:12:21Z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0x010100CB50FD9C82C27343B0FF0DDB522586CE</vt:lpwstr>
  </property>
</Properties>
</file>