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sldIdLst>
    <p:sldId id="256" r:id="rId5"/>
    <p:sldId id="283" r:id="rId6"/>
    <p:sldId id="282" r:id="rId7"/>
    <p:sldId id="278" r:id="rId8"/>
    <p:sldId id="279" r:id="rId9"/>
    <p:sldId id="267" r:id="rId10"/>
    <p:sldId id="268" r:id="rId11"/>
    <p:sldId id="281" r:id="rId12"/>
    <p:sldId id="269" r:id="rId13"/>
    <p:sldId id="275" r:id="rId14"/>
    <p:sldId id="271" r:id="rId15"/>
    <p:sldId id="272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5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1C4AC-2F0C-4009-AB60-301C58F41ED0}" type="datetimeFigureOut">
              <a:rPr lang="en-GB" smtClean="0"/>
              <a:t>16/02/2021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98FA3-D00B-4DF1-9A0B-ED7296A98E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13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2/16/2021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2/16/2021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2/16/2021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week.com/article/1487194/he-deserved-break-why-kit-kat-helped-new-customer-propose-girlfrien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xmnUSVWCO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accent3"/>
                </a:solidFill>
              </a:rPr>
              <a:t>UNIT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200" dirty="0">
                <a:solidFill>
                  <a:schemeClr val="accent3"/>
                </a:solidFill>
              </a:rPr>
              <a:t>PROMOTING </a:t>
            </a:r>
            <a:r>
              <a:rPr lang="en-GB" sz="2200">
                <a:solidFill>
                  <a:schemeClr val="accent3"/>
                </a:solidFill>
              </a:rPr>
              <a:t>A BRAND </a:t>
            </a:r>
            <a:r>
              <a:rPr lang="en-GB" sz="2200">
                <a:solidFill>
                  <a:schemeClr val="accent2"/>
                </a:solidFill>
              </a:rPr>
              <a:t>Learning </a:t>
            </a:r>
            <a:r>
              <a:rPr lang="en-GB" sz="2200" dirty="0">
                <a:solidFill>
                  <a:schemeClr val="accent2"/>
                </a:solidFill>
              </a:rPr>
              <a:t>aim a</a:t>
            </a:r>
          </a:p>
          <a:p>
            <a:pPr algn="l"/>
            <a:r>
              <a:rPr lang="en-GB" sz="2200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47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Sales promotions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BOGOF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 – Buy-One-Get-One-Free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Money Refunds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– when a customer buys a product such as a car or a mobile phone they are offered a cash refund.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Loyalty incentives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– aim is to encourage customers to buy a product over a period of time in return for a free product.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71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Public relations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2736"/>
            <a:ext cx="7520940" cy="3579849"/>
          </a:xfrm>
        </p:spPr>
        <p:txBody>
          <a:bodyPr>
            <a:normAutofit/>
          </a:bodyPr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    Promotion of a product, brand or business by placing information about it in the media without paying for the time or media space directly.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Methods: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exhibitions, sponsorship, press releases</a:t>
            </a:r>
          </a:p>
          <a:p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Example: See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this link</a:t>
            </a: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9989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Direct 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    This is when a business communicates directly with a customer, establishing an individual relationship between the business and the customer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Methods: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Direct mail (junk mail), mail order</a:t>
            </a:r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                 catalogues, magazines.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39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3402-552D-4579-A300-ADE3AE486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PERSONAL SELLING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7020-8C67-46C5-B54A-8EC1345D5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‘The personal touch’ of a sales person selling a consignment of goods, usually from one business to another. </a:t>
            </a:r>
          </a:p>
          <a:p>
            <a:endParaRPr lang="en-GB" dirty="0"/>
          </a:p>
          <a:p>
            <a:r>
              <a:rPr lang="en-GB" dirty="0"/>
              <a:t>The sales person will form bonds and links with the buyers of the business buying the goods in an effort for them to remain loyal.</a:t>
            </a:r>
          </a:p>
          <a:p>
            <a:endParaRPr lang="en-GB" dirty="0"/>
          </a:p>
          <a:p>
            <a:r>
              <a:rPr lang="en-GB" dirty="0"/>
              <a:t>The buyers often expect to be given good discounts and other perks if they are in a position of power. Often, the buyers negotiate the price down. The sales team try to develop bonds with the buyers to secure distribution and retail space. </a:t>
            </a:r>
          </a:p>
        </p:txBody>
      </p:sp>
    </p:spTree>
    <p:extLst>
      <p:ext uri="{BB962C8B-B14F-4D97-AF65-F5344CB8AC3E}">
        <p14:creationId xmlns:p14="http://schemas.microsoft.com/office/powerpoint/2010/main" val="287604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7340-4812-4BD4-BCD7-EB5BAE40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promotional mix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ACCF9-956E-4895-B25E-D2803701F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Promotion is not just advertising. Businesses have many promotional options available:</a:t>
            </a:r>
          </a:p>
          <a:p>
            <a:endParaRPr lang="en-GB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b="0" dirty="0">
              <a:solidFill>
                <a:srgbClr val="7030A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ADVERTISING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SALES PROMOTION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PERSONAL SELLING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PUBLIC RELATIONS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DIRECT MARKETING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PERSONAL SELLING</a:t>
            </a:r>
          </a:p>
        </p:txBody>
      </p:sp>
    </p:spTree>
    <p:extLst>
      <p:ext uri="{BB962C8B-B14F-4D97-AF65-F5344CB8AC3E}">
        <p14:creationId xmlns:p14="http://schemas.microsoft.com/office/powerpoint/2010/main" val="220608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1CA39-36AF-41D7-99B5-A6366052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Promotion should follow the aida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CA4D1-A38D-49E8-B872-22210ED8D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/>
              <a:t>Attention </a:t>
            </a:r>
            <a:r>
              <a:rPr lang="en-GB" sz="2000" b="0" dirty="0"/>
              <a:t>– First, the promotion has to grab the attention of the target market</a:t>
            </a:r>
          </a:p>
          <a:p>
            <a:r>
              <a:rPr lang="en-GB" sz="2000" dirty="0"/>
              <a:t>Interest – </a:t>
            </a:r>
            <a:r>
              <a:rPr lang="en-GB" sz="2000" b="0" dirty="0"/>
              <a:t>Second, the promotion should allow the target market to develop an interest in the product</a:t>
            </a:r>
          </a:p>
          <a:p>
            <a:r>
              <a:rPr lang="en-GB" sz="2000" dirty="0"/>
              <a:t>Desire – </a:t>
            </a:r>
            <a:r>
              <a:rPr lang="en-GB" sz="2000" b="0" dirty="0"/>
              <a:t>Third, the promotion should spark a desire to want the product</a:t>
            </a:r>
          </a:p>
          <a:p>
            <a:r>
              <a:rPr lang="en-GB" sz="2000" dirty="0"/>
              <a:t>Action – </a:t>
            </a:r>
            <a:r>
              <a:rPr lang="en-GB" sz="2000" b="0" dirty="0"/>
              <a:t>Fourth, the promotion should make the target market want the product so much, they go out and buy it</a:t>
            </a:r>
          </a:p>
          <a:p>
            <a:endParaRPr lang="en-GB" sz="2000" b="0" dirty="0"/>
          </a:p>
          <a:p>
            <a:pPr algn="ctr"/>
            <a:r>
              <a:rPr lang="en-GB" sz="3600" b="0" dirty="0">
                <a:solidFill>
                  <a:srgbClr val="FF0000"/>
                </a:solidFill>
              </a:rPr>
              <a:t>A.I.D.A.</a:t>
            </a:r>
          </a:p>
        </p:txBody>
      </p:sp>
    </p:spTree>
    <p:extLst>
      <p:ext uri="{BB962C8B-B14F-4D97-AF65-F5344CB8AC3E}">
        <p14:creationId xmlns:p14="http://schemas.microsoft.com/office/powerpoint/2010/main" val="376196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50F83-7E31-494C-854C-D8D250978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 was </a:t>
            </a:r>
            <a:r>
              <a:rPr lang="en-US" dirty="0" err="1"/>
              <a:t>uk’s</a:t>
            </a:r>
            <a:r>
              <a:rPr lang="en-US" dirty="0"/>
              <a:t> biggest advertiser in 2019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0ED7EB-F324-49AA-B2E9-7A235E17D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777" y="1100138"/>
            <a:ext cx="5254671" cy="35798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43F1EC-F28C-4133-A67B-DD8D4C682EB4}"/>
              </a:ext>
            </a:extLst>
          </p:cNvPr>
          <p:cNvSpPr/>
          <p:nvPr/>
        </p:nvSpPr>
        <p:spPr>
          <a:xfrm>
            <a:off x="1984185" y="4648994"/>
            <a:ext cx="6796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https://www.youtube.com/watch?v=NxmnUSVWCOk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BD5CBF-5607-47B5-9E37-2CA8EC9D2384}"/>
              </a:ext>
            </a:extLst>
          </p:cNvPr>
          <p:cNvSpPr txBox="1">
            <a:spLocks/>
          </p:cNvSpPr>
          <p:nvPr/>
        </p:nvSpPr>
        <p:spPr>
          <a:xfrm>
            <a:off x="971600" y="5757862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Think about how this ad triggers “</a:t>
            </a:r>
            <a:r>
              <a:rPr lang="en-US" dirty="0" err="1"/>
              <a:t>aida</a:t>
            </a:r>
            <a:r>
              <a:rPr lang="en-US" dirty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80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5777-8FEA-4EE7-9BF8-7208E11B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" y="5556306"/>
            <a:ext cx="7520940" cy="548640"/>
          </a:xfrm>
        </p:spPr>
        <p:txBody>
          <a:bodyPr/>
          <a:lstStyle/>
          <a:p>
            <a:r>
              <a:rPr lang="en-US" dirty="0"/>
              <a:t>Source: campaign magazine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2D9F76-84D2-456B-9936-9F6B1683E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90398"/>
            <a:ext cx="8462799" cy="50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9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Methods of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08720"/>
            <a:ext cx="7520940" cy="43204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Moving Image: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often shown on TV, cinema, DVD or video.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Print: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newspapers, magazines, billboard posters, direct mail, press releases.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Ambient: </a:t>
            </a:r>
            <a:r>
              <a:rPr lang="en-GB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(surrounding area):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bus &amp; taxi sides, reverse of parking receipts &amp; bus tickets, desktop items such as pens &amp; mouse mats.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Digital: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SMS text messages, blogs, podcasts, pop-up banners on internet, social networking sites e.g. Facebook or Twitter.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Audio: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radio, podcasts, public address systems.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3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Sales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80728"/>
            <a:ext cx="7520940" cy="41764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Sales promotions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are used over a short period of time to encourage and persuade customers to purchase a product.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They can also be used to encourage agents or sales teams to improve sales on identified products.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A business may use a sales promotion to introduce a new product onto the market or to try to increase sales on existing products.</a:t>
            </a:r>
          </a:p>
        </p:txBody>
      </p:sp>
    </p:spTree>
    <p:extLst>
      <p:ext uri="{BB962C8B-B14F-4D97-AF65-F5344CB8AC3E}">
        <p14:creationId xmlns:p14="http://schemas.microsoft.com/office/powerpoint/2010/main" val="373411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328D-8ECD-45CB-8F29-9640BE4E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 sales promotion black Friday 2019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76914-04E1-41C1-B245-F75041E07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122" y="914400"/>
            <a:ext cx="5544616" cy="44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9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98944"/>
          </a:xfrm>
        </p:spPr>
        <p:txBody>
          <a:bodyPr/>
          <a:lstStyle/>
          <a:p>
            <a:r>
              <a:rPr lang="en-GB" sz="2400" dirty="0">
                <a:solidFill>
                  <a:schemeClr val="accent2"/>
                </a:solidFill>
              </a:rPr>
              <a:t>Sales promotions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08720"/>
            <a:ext cx="7520940" cy="41044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Price promotion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– could reduce the price of a product to introduce it onto the market or reduce the price of an existing product. Can be used in B2B markets by offering a lower price for larger offer.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Coupons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 – can be used to offer a price reduction or other incentive such as a free sample.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Competitions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 – customers can win a prize when they buy a product, may include an “instant win” in package</a:t>
            </a:r>
            <a:r>
              <a:rPr lang="en-GB" sz="2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37627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B5076A0-EFFF-4E03-AD66-8D64E8F74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F362AA-4A9B-4A65-9EFF-F85BB8FFFF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A7D4A7-F3CF-4A53-982E-FE0C7552C30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639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Wingdings</vt:lpstr>
      <vt:lpstr>Angles</vt:lpstr>
      <vt:lpstr>UNIT 4</vt:lpstr>
      <vt:lpstr>The promotional mix</vt:lpstr>
      <vt:lpstr>Effective Promotion should follow the aida model</vt:lpstr>
      <vt:lpstr>Sky was uk’s biggest advertiser in 2019</vt:lpstr>
      <vt:lpstr>Source: campaign magazine</vt:lpstr>
      <vt:lpstr>Methods of advertising</vt:lpstr>
      <vt:lpstr>Sales promotion</vt:lpstr>
      <vt:lpstr>Sky sales promotion black Friday 2019</vt:lpstr>
      <vt:lpstr>Sales promotions</vt:lpstr>
      <vt:lpstr>Sales promotions</vt:lpstr>
      <vt:lpstr>Public relations activities</vt:lpstr>
      <vt:lpstr>Direct mail</vt:lpstr>
      <vt:lpstr>PERSONAL SELLING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Marion</dc:creator>
  <cp:lastModifiedBy>Anne E Lomas</cp:lastModifiedBy>
  <cp:revision>67</cp:revision>
  <dcterms:created xsi:type="dcterms:W3CDTF">2015-07-28T10:40:21Z</dcterms:created>
  <dcterms:modified xsi:type="dcterms:W3CDTF">2021-02-16T13:05:02Z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