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3"/>
  </p:notesMasterIdLst>
  <p:sldIdLst>
    <p:sldId id="256" r:id="rId5"/>
    <p:sldId id="257" r:id="rId6"/>
    <p:sldId id="258" r:id="rId7"/>
    <p:sldId id="260" r:id="rId8"/>
    <p:sldId id="259" r:id="rId9"/>
    <p:sldId id="261" r:id="rId10"/>
    <p:sldId id="279" r:id="rId11"/>
    <p:sldId id="274" r:id="rId12"/>
    <p:sldId id="262" r:id="rId13"/>
    <p:sldId id="263" r:id="rId14"/>
    <p:sldId id="264" r:id="rId15"/>
    <p:sldId id="269" r:id="rId16"/>
    <p:sldId id="277" r:id="rId17"/>
    <p:sldId id="276" r:id="rId18"/>
    <p:sldId id="271" r:id="rId19"/>
    <p:sldId id="275" r:id="rId20"/>
    <p:sldId id="278"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50" autoAdjust="0"/>
    <p:restoredTop sz="94660"/>
  </p:normalViewPr>
  <p:slideViewPr>
    <p:cSldViewPr>
      <p:cViewPr varScale="1">
        <p:scale>
          <a:sx n="62" d="100"/>
          <a:sy n="62" d="100"/>
        </p:scale>
        <p:origin x="1184"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F1C4AC-2F0C-4009-AB60-301C58F41ED0}" type="datetimeFigureOut">
              <a:rPr lang="en-GB" smtClean="0"/>
              <a:t>28/03/2022</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E98FA3-D00B-4DF1-9A0B-ED7296A98E27}" type="slidenum">
              <a:rPr lang="en-GB" smtClean="0"/>
              <a:t>‹#›</a:t>
            </a:fld>
            <a:endParaRPr lang="en-GB" dirty="0"/>
          </a:p>
        </p:txBody>
      </p:sp>
    </p:spTree>
    <p:extLst>
      <p:ext uri="{BB962C8B-B14F-4D97-AF65-F5344CB8AC3E}">
        <p14:creationId xmlns:p14="http://schemas.microsoft.com/office/powerpoint/2010/main" val="1134139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2E98FA3-D00B-4DF1-9A0B-ED7296A98E27}" type="slidenum">
              <a:rPr lang="en-GB" smtClean="0"/>
              <a:t>9</a:t>
            </a:fld>
            <a:endParaRPr lang="en-GB" dirty="0"/>
          </a:p>
        </p:txBody>
      </p:sp>
    </p:spTree>
    <p:extLst>
      <p:ext uri="{BB962C8B-B14F-4D97-AF65-F5344CB8AC3E}">
        <p14:creationId xmlns:p14="http://schemas.microsoft.com/office/powerpoint/2010/main" val="148588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3/28/2022</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kumimoji="0" lang="en-US" dirty="0">
              <a:solidFill>
                <a:schemeClr val="accent1">
                  <a:tint val="20000"/>
                </a:schemeClr>
              </a:solidFill>
            </a:endParaRPr>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3/28/2022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3/28/2022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3/28/2022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3/28/2022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3/28/2022</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3/28/2022</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3/28/2022</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3/28/2022</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3/28/2022</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kumimoji="0"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D5BBC35B-A44B-4119-B8DA-DE9E3DFADA20}" type="slidenum">
              <a:rPr kumimoji="0" lang="en-US" smtClean="0"/>
              <a:pPr eaLnBrk="1" latinLnBrk="0" hangingPunct="1"/>
              <a:t>‹#›</a:t>
            </a:fld>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a:t>Click icon to add picture</a:t>
            </a:r>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3/28/2022</a:t>
            </a:fld>
            <a:endParaRPr lang="en-US" dirty="0">
              <a:solidFill>
                <a:schemeClr val="tx1"/>
              </a:solidFill>
            </a:endParaRPr>
          </a:p>
        </p:txBody>
      </p:sp>
      <p:sp>
        <p:nvSpPr>
          <p:cNvPr id="6" name="Footer Placeholder 5"/>
          <p:cNvSpPr>
            <a:spLocks noGrp="1"/>
          </p:cNvSpPr>
          <p:nvPr>
            <p:ph type="ftr" sz="quarter" idx="11"/>
          </p:nvPr>
        </p:nvSpPr>
        <p:spPr/>
        <p:txBody>
          <a:bodyPr/>
          <a:lstStyle/>
          <a:p>
            <a:endParaRPr kumimoji="0" lang="en-US" dirty="0">
              <a:solidFill>
                <a:schemeClr val="tx1"/>
              </a:solidFill>
            </a:endParaRPr>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pPr eaLnBrk="1" latinLnBrk="0" hangingPunct="1"/>
            <a:fld id="{544213AF-26F6-41FA-8D85-E2C5388D6E58}" type="datetimeFigureOut">
              <a:rPr lang="en-US" smtClean="0"/>
              <a:pPr eaLnBrk="1" latinLnBrk="0" hangingPunct="1"/>
              <a:t>3/28/2022</a:t>
            </a:fld>
            <a:endParaRPr lang="en-US" sz="1000" dirty="0">
              <a:solidFill>
                <a:schemeClr val="tx1"/>
              </a:solidFill>
            </a:endParaRP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algn="r" eaLnBrk="1" latinLnBrk="0" hangingPunct="1"/>
            <a:endParaRPr kumimoji="0" lang="en-US" sz="1000" dirty="0">
              <a:solidFill>
                <a:schemeClr val="tx1"/>
              </a:solidFill>
            </a:endParaRP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D5BBC35B-A44B-4119-B8DA-DE9E3DFADA20}" type="slidenum">
              <a:rPr kumimoji="0" lang="en-US" smtClean="0"/>
              <a:pPr eaLnBrk="1" latinLnBrk="0" hangingPunct="1"/>
              <a:t>‹#›</a:t>
            </a:fld>
            <a:endParaRPr kumimoji="0" lang="en-US" sz="1000" b="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GB">
                <a:solidFill>
                  <a:schemeClr val="accent3"/>
                </a:solidFill>
              </a:rPr>
              <a:t>UNIT 4</a:t>
            </a:r>
            <a:endParaRPr lang="en-GB" dirty="0">
              <a:solidFill>
                <a:schemeClr val="accent3"/>
              </a:solidFill>
            </a:endParaRPr>
          </a:p>
        </p:txBody>
      </p:sp>
      <p:sp>
        <p:nvSpPr>
          <p:cNvPr id="3" name="Subtitle 2"/>
          <p:cNvSpPr>
            <a:spLocks noGrp="1"/>
          </p:cNvSpPr>
          <p:nvPr>
            <p:ph type="subTitle" idx="1"/>
          </p:nvPr>
        </p:nvSpPr>
        <p:spPr>
          <a:xfrm rot="19140000">
            <a:off x="903717" y="2442424"/>
            <a:ext cx="7193823" cy="329259"/>
          </a:xfrm>
        </p:spPr>
        <p:txBody>
          <a:bodyPr>
            <a:noAutofit/>
          </a:bodyPr>
          <a:lstStyle/>
          <a:p>
            <a:r>
              <a:rPr lang="en-GB" sz="2400" dirty="0">
                <a:solidFill>
                  <a:schemeClr val="accent3"/>
                </a:solidFill>
              </a:rPr>
              <a:t>PROMOTING A BRAND </a:t>
            </a:r>
            <a:r>
              <a:rPr lang="en-GB" sz="2400" dirty="0">
                <a:solidFill>
                  <a:schemeClr val="accent2"/>
                </a:solidFill>
              </a:rPr>
              <a:t>Learning aim a</a:t>
            </a:r>
          </a:p>
          <a:p>
            <a:pPr algn="l"/>
            <a:r>
              <a:rPr lang="en-GB" sz="2400" dirty="0">
                <a:solidFill>
                  <a:schemeClr val="accent3"/>
                </a:solidFill>
              </a:rPr>
              <a:t>  </a:t>
            </a:r>
          </a:p>
        </p:txBody>
      </p:sp>
    </p:spTree>
    <p:extLst>
      <p:ext uri="{BB962C8B-B14F-4D97-AF65-F5344CB8AC3E}">
        <p14:creationId xmlns:p14="http://schemas.microsoft.com/office/powerpoint/2010/main" val="155471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2"/>
                </a:solidFill>
              </a:rPr>
              <a:t>Example SMART objectives for a business</a:t>
            </a:r>
          </a:p>
        </p:txBody>
      </p:sp>
      <p:sp>
        <p:nvSpPr>
          <p:cNvPr id="3" name="Content Placeholder 2"/>
          <p:cNvSpPr>
            <a:spLocks noGrp="1"/>
          </p:cNvSpPr>
          <p:nvPr>
            <p:ph idx="1"/>
          </p:nvPr>
        </p:nvSpPr>
        <p:spPr>
          <a:xfrm>
            <a:off x="822960" y="1100628"/>
            <a:ext cx="7520940" cy="4344596"/>
          </a:xfrm>
        </p:spPr>
        <p:txBody>
          <a:bodyPr>
            <a:normAutofit/>
          </a:bodyPr>
          <a:lstStyle/>
          <a:p>
            <a:pPr>
              <a:buFont typeface="Arial" panose="020B0604020202020204" pitchFamily="34" charset="0"/>
              <a:buChar char="•"/>
            </a:pPr>
            <a:r>
              <a:rPr lang="en-GB" sz="2400" dirty="0">
                <a:latin typeface="Arial" panose="020B0604020202020204" pitchFamily="34" charset="0"/>
                <a:cs typeface="Arial" panose="020B0604020202020204" pitchFamily="34" charset="0"/>
              </a:rPr>
              <a:t>S</a:t>
            </a:r>
            <a:r>
              <a:rPr lang="en-GB" sz="2400" b="0" dirty="0">
                <a:latin typeface="Arial" panose="020B0604020202020204" pitchFamily="34" charset="0"/>
                <a:cs typeface="Arial" panose="020B0604020202020204" pitchFamily="34" charset="0"/>
              </a:rPr>
              <a:t>pecific –  say increase sales by 2% in 6 months</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M</a:t>
            </a:r>
            <a:r>
              <a:rPr lang="en-GB" sz="2400" b="0" dirty="0">
                <a:latin typeface="Arial" panose="020B0604020202020204" pitchFamily="34" charset="0"/>
                <a:cs typeface="Arial" panose="020B0604020202020204" pitchFamily="34" charset="0"/>
              </a:rPr>
              <a:t>easurable – they are able to measure increase in sales against current figures</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A</a:t>
            </a:r>
            <a:r>
              <a:rPr lang="en-GB" sz="2400" b="0" dirty="0">
                <a:latin typeface="Arial" panose="020B0604020202020204" pitchFamily="34" charset="0"/>
                <a:cs typeface="Arial" panose="020B0604020202020204" pitchFamily="34" charset="0"/>
              </a:rPr>
              <a:t>chievable – business will need to have assessed whether 2% is achievable in current environment</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R</a:t>
            </a:r>
            <a:r>
              <a:rPr lang="en-GB" sz="2400" b="0" dirty="0">
                <a:latin typeface="Arial" panose="020B0604020202020204" pitchFamily="34" charset="0"/>
                <a:cs typeface="Arial" panose="020B0604020202020204" pitchFamily="34" charset="0"/>
              </a:rPr>
              <a:t>ealistic – will have reviewed its resources, competition, sales figures &amp; market trends to ensure 2% is achievable</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a:t>
            </a:r>
            <a:r>
              <a:rPr lang="en-GB" sz="2400" b="0" dirty="0">
                <a:latin typeface="Arial" panose="020B0604020202020204" pitchFamily="34" charset="0"/>
                <a:cs typeface="Arial" panose="020B0604020202020204" pitchFamily="34" charset="0"/>
              </a:rPr>
              <a:t>ime-related – has identified increase sales in 6 months</a:t>
            </a:r>
          </a:p>
          <a:p>
            <a:pPr>
              <a:buFont typeface="Arial" panose="020B0604020202020204" pitchFamily="34" charset="0"/>
              <a:buChar char="•"/>
            </a:pPr>
            <a:endParaRPr lang="en-GB" sz="24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7329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04664"/>
            <a:ext cx="7520940" cy="548640"/>
          </a:xfrm>
        </p:spPr>
        <p:txBody>
          <a:bodyPr/>
          <a:lstStyle/>
          <a:p>
            <a:r>
              <a:rPr lang="en-GB" dirty="0">
                <a:solidFill>
                  <a:schemeClr val="accent2"/>
                </a:solidFill>
              </a:rPr>
              <a:t>For M2 write about </a:t>
            </a:r>
            <a:r>
              <a:rPr lang="en-GB" dirty="0" err="1">
                <a:solidFill>
                  <a:schemeClr val="accent2"/>
                </a:solidFill>
              </a:rPr>
              <a:t>kitkat’s</a:t>
            </a:r>
            <a:r>
              <a:rPr lang="en-GB" dirty="0">
                <a:solidFill>
                  <a:schemeClr val="accent2"/>
                </a:solidFill>
              </a:rPr>
              <a:t> Appropriate promotional mix – give examples of what they do for each</a:t>
            </a:r>
          </a:p>
        </p:txBody>
      </p:sp>
      <p:sp>
        <p:nvSpPr>
          <p:cNvPr id="3" name="Content Placeholder 2"/>
          <p:cNvSpPr>
            <a:spLocks noGrp="1"/>
          </p:cNvSpPr>
          <p:nvPr>
            <p:ph idx="1"/>
          </p:nvPr>
        </p:nvSpPr>
        <p:spPr>
          <a:xfrm>
            <a:off x="539552" y="1639075"/>
            <a:ext cx="7520940" cy="3579849"/>
          </a:xfrm>
        </p:spPr>
        <p:txBody>
          <a:bodyPr>
            <a:normAutofit/>
          </a:bodyPr>
          <a:lstStyle/>
          <a:p>
            <a:pPr>
              <a:buFont typeface="Arial" panose="020B0604020202020204" pitchFamily="34" charset="0"/>
              <a:buChar char="•"/>
            </a:pPr>
            <a:r>
              <a:rPr lang="en-GB" sz="2400" dirty="0">
                <a:latin typeface="Arial" panose="020B0604020202020204" pitchFamily="34" charset="0"/>
                <a:cs typeface="Arial" panose="020B0604020202020204" pitchFamily="34" charset="0"/>
              </a:rPr>
              <a:t>Advertising </a:t>
            </a:r>
            <a:r>
              <a:rPr lang="en-GB" sz="2400" b="0" dirty="0">
                <a:latin typeface="Arial" panose="020B0604020202020204" pitchFamily="34" charset="0"/>
                <a:cs typeface="Arial" panose="020B0604020202020204" pitchFamily="34" charset="0"/>
              </a:rPr>
              <a:t>– 2 elements – the message giving benefits &amp; features and the medium used – TV, radio or social network sites.</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Sales Promotions </a:t>
            </a:r>
            <a:r>
              <a:rPr lang="en-GB" sz="2400" b="0" dirty="0">
                <a:latin typeface="Arial" panose="020B0604020202020204" pitchFamily="34" charset="0"/>
                <a:cs typeface="Arial" panose="020B0604020202020204" pitchFamily="34" charset="0"/>
              </a:rPr>
              <a:t>– used to introduce new products onto the market or to remind customers about existing products. Usually short-term and could be price promotions, loyalty cards, coupons or free gifts.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4357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2"/>
                </a:solidFill>
              </a:rPr>
              <a:t>Appropriate promotional mix</a:t>
            </a:r>
            <a:endParaRPr lang="en-GB" dirty="0"/>
          </a:p>
        </p:txBody>
      </p:sp>
      <p:sp>
        <p:nvSpPr>
          <p:cNvPr id="3" name="Content Placeholder 2"/>
          <p:cNvSpPr>
            <a:spLocks noGrp="1"/>
          </p:cNvSpPr>
          <p:nvPr>
            <p:ph idx="1"/>
          </p:nvPr>
        </p:nvSpPr>
        <p:spPr>
          <a:xfrm>
            <a:off x="822960" y="1100628"/>
            <a:ext cx="7520940" cy="4128572"/>
          </a:xfrm>
        </p:spPr>
        <p:txBody>
          <a:bodyPr/>
          <a:lstStyle/>
          <a:p>
            <a:pPr>
              <a:buFont typeface="Arial" panose="020B0604020202020204" pitchFamily="34" charset="0"/>
              <a:buChar char="•"/>
            </a:pPr>
            <a:r>
              <a:rPr lang="en-GB" sz="2400" dirty="0">
                <a:latin typeface="Arial" panose="020B0604020202020204" pitchFamily="34" charset="0"/>
                <a:cs typeface="Arial" panose="020B0604020202020204" pitchFamily="34" charset="0"/>
              </a:rPr>
              <a:t>Public Relations </a:t>
            </a:r>
            <a:r>
              <a:rPr lang="en-GB" sz="2400" b="0" dirty="0">
                <a:latin typeface="Arial" panose="020B0604020202020204" pitchFamily="34" charset="0"/>
                <a:cs typeface="Arial" panose="020B0604020202020204" pitchFamily="34" charset="0"/>
              </a:rPr>
              <a:t>– Positive media articles and recognition for sponsoring local events, charities or sporting activities are all useful to create a positive image of the business.</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Direct marketing </a:t>
            </a:r>
            <a:r>
              <a:rPr lang="en-GB" sz="2400" b="0" dirty="0">
                <a:latin typeface="Arial" panose="020B0604020202020204" pitchFamily="34" charset="0"/>
                <a:cs typeface="Arial" panose="020B0604020202020204" pitchFamily="34" charset="0"/>
              </a:rPr>
              <a:t>– direct contact with the customers to inform them about products or services e.g. mail shots</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Personal Selling </a:t>
            </a:r>
            <a:r>
              <a:rPr lang="en-GB" sz="2400" b="0" dirty="0">
                <a:latin typeface="Arial" panose="020B0604020202020204" pitchFamily="34" charset="0"/>
                <a:cs typeface="Arial" panose="020B0604020202020204" pitchFamily="34" charset="0"/>
              </a:rPr>
              <a:t>– 1:1 communication between salesperson and customer.</a:t>
            </a:r>
          </a:p>
        </p:txBody>
      </p:sp>
    </p:spTree>
    <p:extLst>
      <p:ext uri="{BB962C8B-B14F-4D97-AF65-F5344CB8AC3E}">
        <p14:creationId xmlns:p14="http://schemas.microsoft.com/office/powerpoint/2010/main" val="1027427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solidFill>
                  <a:schemeClr val="accent2"/>
                </a:solidFill>
              </a:rPr>
              <a:t>For m2 you need to explain the Importance of Appropriate promotional mix for </a:t>
            </a:r>
            <a:r>
              <a:rPr lang="en-GB" sz="2400" dirty="0" err="1">
                <a:solidFill>
                  <a:schemeClr val="accent2"/>
                </a:solidFill>
              </a:rPr>
              <a:t>kitkat</a:t>
            </a:r>
            <a:endParaRPr lang="en-GB" sz="2400" dirty="0"/>
          </a:p>
        </p:txBody>
      </p:sp>
      <p:sp>
        <p:nvSpPr>
          <p:cNvPr id="3" name="Content Placeholder 2"/>
          <p:cNvSpPr>
            <a:spLocks noGrp="1"/>
          </p:cNvSpPr>
          <p:nvPr>
            <p:ph idx="1"/>
          </p:nvPr>
        </p:nvSpPr>
        <p:spPr>
          <a:xfrm>
            <a:off x="822960" y="914400"/>
            <a:ext cx="7520940" cy="4026768"/>
          </a:xfrm>
        </p:spPr>
        <p:txBody>
          <a:bodyPr>
            <a:normAutofit fontScale="92500" lnSpcReduction="10000"/>
          </a:bodyPr>
          <a:lstStyle/>
          <a:p>
            <a:pPr>
              <a:buFont typeface="Arial" panose="020B0604020202020204" pitchFamily="34" charset="0"/>
              <a:buChar char="•"/>
            </a:pPr>
            <a:r>
              <a:rPr lang="en-GB" sz="2400" b="0" dirty="0">
                <a:latin typeface="Arial" panose="020B0604020202020204" pitchFamily="34" charset="0"/>
                <a:cs typeface="Arial" panose="020B0604020202020204" pitchFamily="34" charset="0"/>
              </a:rPr>
              <a:t>Type of promotional activities selected will depend on the type of product sold and the market aimed for.</a:t>
            </a:r>
          </a:p>
          <a:p>
            <a:pPr>
              <a:buFont typeface="Arial" panose="020B0604020202020204" pitchFamily="34" charset="0"/>
              <a:buChar char="•"/>
            </a:pPr>
            <a:r>
              <a:rPr lang="en-GB" sz="2400" b="0" dirty="0">
                <a:latin typeface="Arial" panose="020B0604020202020204" pitchFamily="34" charset="0"/>
                <a:cs typeface="Arial" panose="020B0604020202020204" pitchFamily="34" charset="0"/>
              </a:rPr>
              <a:t>The promotional mix needs to create a good image of the business, provide all the relevant information to potential &amp; existing customers.</a:t>
            </a:r>
          </a:p>
          <a:p>
            <a:pPr>
              <a:buFont typeface="Arial" panose="020B0604020202020204" pitchFamily="34" charset="0"/>
              <a:buChar char="•"/>
            </a:pPr>
            <a:r>
              <a:rPr lang="en-GB" sz="2400" b="0" dirty="0">
                <a:latin typeface="Arial" panose="020B0604020202020204" pitchFamily="34" charset="0"/>
                <a:cs typeface="Arial" panose="020B0604020202020204" pitchFamily="34" charset="0"/>
              </a:rPr>
              <a:t>Appropriateness of promotional mix will also depend on the business’s target segment as it needs to reach and be understood by them. </a:t>
            </a:r>
          </a:p>
          <a:p>
            <a:pPr>
              <a:buFont typeface="Arial" panose="020B0604020202020204" pitchFamily="34" charset="0"/>
              <a:buChar char="•"/>
            </a:pPr>
            <a:r>
              <a:rPr lang="en-GB" sz="2400" b="0" dirty="0">
                <a:latin typeface="Arial" panose="020B0604020202020204" pitchFamily="34" charset="0"/>
                <a:cs typeface="Arial" panose="020B0604020202020204" pitchFamily="34" charset="0"/>
              </a:rPr>
              <a:t>Digital advertising would be more appropriate for a younger audience and radio advert more appropriate for older age group.</a:t>
            </a:r>
          </a:p>
          <a:p>
            <a:pPr>
              <a:buFont typeface="Arial" panose="020B0604020202020204" pitchFamily="34" charset="0"/>
              <a:buChar char="•"/>
            </a:pPr>
            <a:endParaRPr lang="en-GB" sz="22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2382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solidFill>
                  <a:schemeClr val="accent2"/>
                </a:solidFill>
              </a:rPr>
              <a:t>For m2 explain that </a:t>
            </a:r>
            <a:r>
              <a:rPr lang="en-GB" sz="2400" dirty="0" err="1">
                <a:solidFill>
                  <a:schemeClr val="accent2"/>
                </a:solidFill>
              </a:rPr>
              <a:t>kitkat</a:t>
            </a:r>
            <a:r>
              <a:rPr lang="en-GB" sz="2400" dirty="0">
                <a:solidFill>
                  <a:schemeClr val="accent2"/>
                </a:solidFill>
              </a:rPr>
              <a:t> Benefits by having an Appropriate promotional mix</a:t>
            </a:r>
            <a:endParaRPr lang="en-GB" sz="2400" dirty="0"/>
          </a:p>
        </p:txBody>
      </p:sp>
      <p:sp>
        <p:nvSpPr>
          <p:cNvPr id="3" name="Content Placeholder 2"/>
          <p:cNvSpPr>
            <a:spLocks noGrp="1"/>
          </p:cNvSpPr>
          <p:nvPr>
            <p:ph idx="1"/>
          </p:nvPr>
        </p:nvSpPr>
        <p:spPr>
          <a:xfrm>
            <a:off x="822960" y="1124744"/>
            <a:ext cx="7520940" cy="4104456"/>
          </a:xfrm>
        </p:spPr>
        <p:txBody>
          <a:bodyPr>
            <a:normAutofit fontScale="92500" lnSpcReduction="20000"/>
          </a:bodyPr>
          <a:lstStyle/>
          <a:p>
            <a:pPr>
              <a:buFont typeface="Arial" panose="020B0604020202020204" pitchFamily="34" charset="0"/>
              <a:buChar char="•"/>
            </a:pPr>
            <a:r>
              <a:rPr lang="en-GB" sz="2400" b="0" dirty="0">
                <a:latin typeface="Arial" panose="020B0604020202020204" pitchFamily="34" charset="0"/>
                <a:cs typeface="Arial" panose="020B0604020202020204" pitchFamily="34" charset="0"/>
              </a:rPr>
              <a:t>Selecting an appropriate promotional mix means that a business spends it money efficiently.</a:t>
            </a:r>
          </a:p>
          <a:p>
            <a:pPr>
              <a:buFont typeface="Arial" panose="020B0604020202020204" pitchFamily="34" charset="0"/>
              <a:buChar char="•"/>
            </a:pPr>
            <a:r>
              <a:rPr lang="en-GB" sz="2400" b="0" dirty="0">
                <a:latin typeface="Arial" panose="020B0604020202020204" pitchFamily="34" charset="0"/>
                <a:cs typeface="Arial" panose="020B0604020202020204" pitchFamily="34" charset="0"/>
              </a:rPr>
              <a:t>Otherwise money is wasted on activities that attract few customers.</a:t>
            </a:r>
          </a:p>
          <a:p>
            <a:pPr>
              <a:buFont typeface="Arial" panose="020B0604020202020204" pitchFamily="34" charset="0"/>
              <a:buChar char="•"/>
            </a:pPr>
            <a:r>
              <a:rPr lang="en-GB" sz="2400" b="0" dirty="0">
                <a:latin typeface="Arial" panose="020B0604020202020204" pitchFamily="34" charset="0"/>
                <a:cs typeface="Arial" panose="020B0604020202020204" pitchFamily="34" charset="0"/>
              </a:rPr>
              <a:t>Well-planned promotional activities will also make a business more competitive </a:t>
            </a:r>
          </a:p>
          <a:p>
            <a:pPr>
              <a:buFont typeface="Arial" panose="020B0604020202020204" pitchFamily="34" charset="0"/>
              <a:buChar char="•"/>
            </a:pPr>
            <a:r>
              <a:rPr lang="en-GB" sz="2400" b="0" dirty="0">
                <a:latin typeface="Arial" panose="020B0604020202020204" pitchFamily="34" charset="0"/>
                <a:cs typeface="Arial" panose="020B0604020202020204" pitchFamily="34" charset="0"/>
              </a:rPr>
              <a:t>If customers are not aware of and are not updated about the products, the business will not be able to compete with competitors and could lose sales.</a:t>
            </a:r>
          </a:p>
          <a:p>
            <a:pPr>
              <a:buFont typeface="Arial" panose="020B0604020202020204" pitchFamily="34" charset="0"/>
              <a:buChar char="•"/>
            </a:pPr>
            <a:r>
              <a:rPr lang="en-GB" sz="2400" b="0" dirty="0">
                <a:latin typeface="Arial" panose="020B0604020202020204" pitchFamily="34" charset="0"/>
                <a:cs typeface="Arial" panose="020B0604020202020204" pitchFamily="34" charset="0"/>
              </a:rPr>
              <a:t>Effective communication about the products will generate an interest thereby increasing sales &amp; profit margins.</a:t>
            </a:r>
          </a:p>
        </p:txBody>
      </p:sp>
    </p:spTree>
    <p:extLst>
      <p:ext uri="{BB962C8B-B14F-4D97-AF65-F5344CB8AC3E}">
        <p14:creationId xmlns:p14="http://schemas.microsoft.com/office/powerpoint/2010/main" val="3556697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614968"/>
          </a:xfrm>
        </p:spPr>
        <p:txBody>
          <a:bodyPr/>
          <a:lstStyle/>
          <a:p>
            <a:r>
              <a:rPr lang="en-GB" sz="2400" dirty="0">
                <a:solidFill>
                  <a:schemeClr val="accent2"/>
                </a:solidFill>
              </a:rPr>
              <a:t>Communicating with market segment using the </a:t>
            </a:r>
            <a:r>
              <a:rPr lang="en-GB" sz="2400" b="1" dirty="0">
                <a:solidFill>
                  <a:schemeClr val="accent2"/>
                </a:solidFill>
              </a:rPr>
              <a:t>AIDA </a:t>
            </a:r>
            <a:r>
              <a:rPr lang="en-GB" sz="2400" dirty="0">
                <a:solidFill>
                  <a:schemeClr val="accent2"/>
                </a:solidFill>
              </a:rPr>
              <a:t>Model </a:t>
            </a:r>
          </a:p>
        </p:txBody>
      </p:sp>
      <p:sp>
        <p:nvSpPr>
          <p:cNvPr id="3" name="Content Placeholder 2"/>
          <p:cNvSpPr>
            <a:spLocks noGrp="1"/>
          </p:cNvSpPr>
          <p:nvPr>
            <p:ph idx="1"/>
          </p:nvPr>
        </p:nvSpPr>
        <p:spPr>
          <a:xfrm>
            <a:off x="822960" y="1124744"/>
            <a:ext cx="7520940" cy="3555733"/>
          </a:xfrm>
        </p:spPr>
        <p:txBody>
          <a:bodyPr>
            <a:normAutofit/>
          </a:bodyPr>
          <a:lstStyle/>
          <a:p>
            <a:pPr>
              <a:buFont typeface="Arial" panose="020B0604020202020204" pitchFamily="34" charset="0"/>
              <a:buChar char="•"/>
            </a:pPr>
            <a:r>
              <a:rPr lang="en-GB" sz="2400" b="0" dirty="0">
                <a:latin typeface="Arial" panose="020B0604020202020204" pitchFamily="34" charset="0"/>
                <a:cs typeface="Arial" panose="020B0604020202020204" pitchFamily="34" charset="0"/>
              </a:rPr>
              <a:t>This describes the  4 steps a business needs to use to encourage customers to buy its products.</a:t>
            </a:r>
          </a:p>
          <a:p>
            <a:pPr>
              <a:buFont typeface="Arial" panose="020B0604020202020204" pitchFamily="34" charset="0"/>
              <a:buChar char="•"/>
            </a:pPr>
            <a:r>
              <a:rPr lang="en-GB" sz="2400" b="0" dirty="0">
                <a:latin typeface="Arial" panose="020B0604020202020204" pitchFamily="34" charset="0"/>
                <a:cs typeface="Arial" panose="020B0604020202020204" pitchFamily="34" charset="0"/>
              </a:rPr>
              <a:t>If a business understands the AIDA model it will know what customers want and expects from its products</a:t>
            </a:r>
          </a:p>
          <a:p>
            <a:pPr>
              <a:buFont typeface="Arial" panose="020B0604020202020204" pitchFamily="34" charset="0"/>
              <a:buChar char="•"/>
            </a:pPr>
            <a:r>
              <a:rPr lang="en-GB" sz="2400" b="0" dirty="0">
                <a:latin typeface="Arial" panose="020B0604020202020204" pitchFamily="34" charset="0"/>
                <a:cs typeface="Arial" panose="020B0604020202020204" pitchFamily="34" charset="0"/>
              </a:rPr>
              <a:t>The business will be able to meet and satisfy customers’ needs and expectations.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0885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accent2"/>
                </a:solidFill>
              </a:rPr>
              <a:t>AIDA </a:t>
            </a:r>
            <a:r>
              <a:rPr lang="en-GB" dirty="0">
                <a:solidFill>
                  <a:schemeClr val="accent2"/>
                </a:solidFill>
              </a:rPr>
              <a:t>Model</a:t>
            </a:r>
            <a:endParaRPr lang="en-GB" dirty="0"/>
          </a:p>
        </p:txBody>
      </p:sp>
      <p:sp>
        <p:nvSpPr>
          <p:cNvPr id="3" name="Content Placeholder 2"/>
          <p:cNvSpPr>
            <a:spLocks noGrp="1"/>
          </p:cNvSpPr>
          <p:nvPr>
            <p:ph idx="1"/>
          </p:nvPr>
        </p:nvSpPr>
        <p:spPr/>
        <p:txBody>
          <a:bodyPr>
            <a:normAutofit fontScale="85000" lnSpcReduction="10000"/>
          </a:bodyPr>
          <a:lstStyle/>
          <a:p>
            <a:pPr>
              <a:buFont typeface="Arial" panose="020B0604020202020204" pitchFamily="34" charset="0"/>
              <a:buChar char="•"/>
            </a:pPr>
            <a:r>
              <a:rPr lang="en-GB" sz="2400" dirty="0">
                <a:latin typeface="Arial" panose="020B0604020202020204" pitchFamily="34" charset="0"/>
                <a:cs typeface="Arial" panose="020B0604020202020204" pitchFamily="34" charset="0"/>
              </a:rPr>
              <a:t>A</a:t>
            </a:r>
            <a:r>
              <a:rPr lang="en-GB" sz="2400" b="0" dirty="0">
                <a:latin typeface="Arial" panose="020B0604020202020204" pitchFamily="34" charset="0"/>
                <a:cs typeface="Arial" panose="020B0604020202020204" pitchFamily="34" charset="0"/>
              </a:rPr>
              <a:t>ttention/awareness</a:t>
            </a:r>
            <a:r>
              <a:rPr lang="en-GB" sz="2400" dirty="0">
                <a:latin typeface="Arial" panose="020B0604020202020204" pitchFamily="34" charset="0"/>
                <a:cs typeface="Arial" panose="020B0604020202020204" pitchFamily="34" charset="0"/>
              </a:rPr>
              <a:t> </a:t>
            </a:r>
            <a:r>
              <a:rPr lang="en-GB" sz="2400" b="0" dirty="0">
                <a:latin typeface="Arial" panose="020B0604020202020204" pitchFamily="34" charset="0"/>
                <a:cs typeface="Arial" panose="020B0604020202020204" pitchFamily="34" charset="0"/>
              </a:rPr>
              <a:t>– Good promotional material needs to attract attention of customers</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I</a:t>
            </a:r>
            <a:r>
              <a:rPr lang="en-GB" sz="2400" b="0" dirty="0">
                <a:latin typeface="Arial" panose="020B0604020202020204" pitchFamily="34" charset="0"/>
                <a:cs typeface="Arial" panose="020B0604020202020204" pitchFamily="34" charset="0"/>
              </a:rPr>
              <a:t>nterest –The features of the product need to be communicated in an interesting way with a focus on benefits &amp; advantages of product</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D</a:t>
            </a:r>
            <a:r>
              <a:rPr lang="en-GB" sz="2400" b="0" dirty="0">
                <a:latin typeface="Arial" panose="020B0604020202020204" pitchFamily="34" charset="0"/>
                <a:cs typeface="Arial" panose="020B0604020202020204" pitchFamily="34" charset="0"/>
              </a:rPr>
              <a:t>esire –  It needs to be able to persuade customer that they want the product e.g. by highlighting the price &amp; any special offers</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A</a:t>
            </a:r>
            <a:r>
              <a:rPr lang="en-GB" sz="2400" b="0" dirty="0">
                <a:latin typeface="Arial" panose="020B0604020202020204" pitchFamily="34" charset="0"/>
                <a:cs typeface="Arial" panose="020B0604020202020204" pitchFamily="34" charset="0"/>
              </a:rPr>
              <a:t>ction – Once a business has created desire for the product  they must give the customer an opportunity to  in purchase it by stating how they can buy it &amp; where from.</a:t>
            </a:r>
          </a:p>
          <a:p>
            <a:endParaRPr lang="en-GB" sz="2400" dirty="0"/>
          </a:p>
        </p:txBody>
      </p:sp>
    </p:spTree>
    <p:extLst>
      <p:ext uri="{BB962C8B-B14F-4D97-AF65-F5344CB8AC3E}">
        <p14:creationId xmlns:p14="http://schemas.microsoft.com/office/powerpoint/2010/main" val="194755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GB" dirty="0">
                <a:solidFill>
                  <a:schemeClr val="accent2"/>
                </a:solidFill>
              </a:rPr>
            </a:br>
            <a:r>
              <a:rPr lang="en-GB" dirty="0">
                <a:solidFill>
                  <a:schemeClr val="accent2"/>
                </a:solidFill>
              </a:rPr>
              <a:t>Activity 5 – M2</a:t>
            </a:r>
            <a:br>
              <a:rPr lang="en-GB" dirty="0"/>
            </a:br>
            <a:endParaRPr lang="en-GB" dirty="0"/>
          </a:p>
        </p:txBody>
      </p:sp>
      <p:sp>
        <p:nvSpPr>
          <p:cNvPr id="3" name="Content Placeholder 2"/>
          <p:cNvSpPr>
            <a:spLocks noGrp="1"/>
          </p:cNvSpPr>
          <p:nvPr>
            <p:ph idx="1"/>
          </p:nvPr>
        </p:nvSpPr>
        <p:spPr>
          <a:xfrm>
            <a:off x="822960" y="1100628"/>
            <a:ext cx="7520940" cy="4128572"/>
          </a:xfrm>
        </p:spPr>
        <p:txBody>
          <a:bodyPr>
            <a:normAutofit fontScale="92500" lnSpcReduction="20000"/>
          </a:bodyPr>
          <a:lstStyle/>
          <a:p>
            <a:r>
              <a:rPr lang="en-GB" sz="2600" dirty="0">
                <a:latin typeface="Arial" panose="020B0604020202020204" pitchFamily="34" charset="0"/>
                <a:cs typeface="Arial" panose="020B0604020202020204" pitchFamily="34" charset="0"/>
              </a:rPr>
              <a:t>    Explain the importance of selecting an appropriate promotional mix for a selected branded product. </a:t>
            </a:r>
          </a:p>
          <a:p>
            <a:r>
              <a:rPr lang="en-GB" dirty="0"/>
              <a:t>     </a:t>
            </a:r>
            <a:r>
              <a:rPr lang="en-GB" sz="2400" dirty="0">
                <a:latin typeface="Arial" panose="020B0604020202020204" pitchFamily="34" charset="0"/>
                <a:cs typeface="Arial" panose="020B0604020202020204" pitchFamily="34" charset="0"/>
              </a:rPr>
              <a:t> </a:t>
            </a:r>
            <a:r>
              <a:rPr lang="en-GB" sz="2400" b="0" dirty="0">
                <a:latin typeface="Arial" panose="020B0604020202020204" pitchFamily="34" charset="0"/>
                <a:cs typeface="Arial" panose="020B0604020202020204" pitchFamily="34" charset="0"/>
              </a:rPr>
              <a:t>You will need to explain the importance of selecting an appropriate promotional mix for the brand you have used. You will need to look at how the brand identifies the target market including the setting of SMART objectives and explain why it is important to select an appropriate promotional mix for the identified target market.  You will need to explain the benefits of selecting an appropriate promotional mix and communicating with the selected market segment using the AIDA model.</a:t>
            </a:r>
          </a:p>
          <a:p>
            <a:endParaRPr lang="en-GB" dirty="0"/>
          </a:p>
        </p:txBody>
      </p:sp>
    </p:spTree>
    <p:extLst>
      <p:ext uri="{BB962C8B-B14F-4D97-AF65-F5344CB8AC3E}">
        <p14:creationId xmlns:p14="http://schemas.microsoft.com/office/powerpoint/2010/main" val="719679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332656"/>
            <a:ext cx="7520940" cy="548640"/>
          </a:xfrm>
        </p:spPr>
        <p:txBody>
          <a:bodyPr/>
          <a:lstStyle/>
          <a:p>
            <a:r>
              <a:rPr lang="en-GB" dirty="0">
                <a:solidFill>
                  <a:schemeClr val="accent2"/>
                </a:solidFill>
              </a:rPr>
              <a:t>Activity 6– D1</a:t>
            </a:r>
            <a:endParaRPr lang="en-GB" dirty="0"/>
          </a:p>
        </p:txBody>
      </p:sp>
      <p:sp>
        <p:nvSpPr>
          <p:cNvPr id="3" name="Content Placeholder 2"/>
          <p:cNvSpPr>
            <a:spLocks noGrp="1"/>
          </p:cNvSpPr>
          <p:nvPr>
            <p:ph idx="1"/>
          </p:nvPr>
        </p:nvSpPr>
        <p:spPr/>
        <p:txBody>
          <a:bodyPr>
            <a:normAutofit/>
          </a:bodyPr>
          <a:lstStyle/>
          <a:p>
            <a:r>
              <a:rPr lang="en-GB" sz="2400" dirty="0">
                <a:latin typeface="Arial" panose="020B0604020202020204" pitchFamily="34" charset="0"/>
                <a:cs typeface="Arial" panose="020B0604020202020204" pitchFamily="34" charset="0"/>
              </a:rPr>
              <a:t>    Evaluate the effectiveness of the promotional mix for a selected branded product.</a:t>
            </a:r>
          </a:p>
          <a:p>
            <a:r>
              <a:rPr lang="en-GB" sz="2400" b="0" dirty="0">
                <a:latin typeface="Arial" panose="020B0604020202020204" pitchFamily="34" charset="0"/>
                <a:cs typeface="Arial" panose="020B0604020202020204" pitchFamily="34" charset="0"/>
              </a:rPr>
              <a:t>    In the final part of your information booklet you must evaluate the effectiveness of the promotional mix for your selected brand. To do this you need to review the evidence you have produced, look at the strengths and weaknesses of the promotional mix for your selected brand and then form a detailed conclusion</a:t>
            </a:r>
            <a:r>
              <a:rPr lang="en-GB" b="0" dirty="0"/>
              <a:t>.</a:t>
            </a:r>
          </a:p>
          <a:p>
            <a:endParaRPr lang="en-GB" dirty="0"/>
          </a:p>
        </p:txBody>
      </p:sp>
    </p:spTree>
    <p:extLst>
      <p:ext uri="{BB962C8B-B14F-4D97-AF65-F5344CB8AC3E}">
        <p14:creationId xmlns:p14="http://schemas.microsoft.com/office/powerpoint/2010/main" val="3988553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04664"/>
            <a:ext cx="7520940" cy="792088"/>
          </a:xfrm>
        </p:spPr>
        <p:txBody>
          <a:bodyPr/>
          <a:lstStyle/>
          <a:p>
            <a:r>
              <a:rPr lang="en-GB" dirty="0">
                <a:solidFill>
                  <a:schemeClr val="accent2"/>
                </a:solidFill>
              </a:rPr>
              <a:t>Topic A4 PROMOTIONAL ACTIVITIES IN business</a:t>
            </a:r>
          </a:p>
        </p:txBody>
      </p:sp>
      <p:sp>
        <p:nvSpPr>
          <p:cNvPr id="3" name="Content Placeholder 2"/>
          <p:cNvSpPr>
            <a:spLocks noGrp="1"/>
          </p:cNvSpPr>
          <p:nvPr>
            <p:ph idx="1"/>
          </p:nvPr>
        </p:nvSpPr>
        <p:spPr/>
        <p:txBody>
          <a:bodyPr>
            <a:normAutofit/>
          </a:bodyPr>
          <a:lstStyle/>
          <a:p>
            <a:r>
              <a:rPr lang="en-GB" sz="2800" b="0" dirty="0">
                <a:latin typeface="Arial" panose="020B0604020202020204" pitchFamily="34" charset="0"/>
                <a:cs typeface="Arial" panose="020B0604020202020204" pitchFamily="34" charset="0"/>
              </a:rPr>
              <a:t>   </a:t>
            </a:r>
            <a:r>
              <a:rPr lang="en-GB" sz="2400" b="0" dirty="0">
                <a:latin typeface="Arial" panose="020B0604020202020204" pitchFamily="34" charset="0"/>
                <a:cs typeface="Arial" panose="020B0604020202020204" pitchFamily="34" charset="0"/>
              </a:rPr>
              <a:t>How business identify which customers their promotions will target?</a:t>
            </a:r>
          </a:p>
          <a:p>
            <a:endParaRPr lang="en-GB" sz="2400" b="0" dirty="0">
              <a:latin typeface="Arial" panose="020B0604020202020204" pitchFamily="34" charset="0"/>
              <a:cs typeface="Arial" panose="020B0604020202020204" pitchFamily="34" charset="0"/>
            </a:endParaRPr>
          </a:p>
          <a:p>
            <a:r>
              <a:rPr lang="en-GB" sz="2400" b="0" dirty="0">
                <a:latin typeface="Arial" panose="020B0604020202020204" pitchFamily="34" charset="0"/>
                <a:cs typeface="Arial" panose="020B0604020202020204" pitchFamily="34" charset="0"/>
              </a:rPr>
              <a:t>   There are 2 main types of market that need to be identified: What do you think these stand for?</a:t>
            </a:r>
          </a:p>
          <a:p>
            <a:pPr marL="457200" indent="-457200">
              <a:buFont typeface="Arial" panose="020B0604020202020204" pitchFamily="34" charset="0"/>
              <a:buChar char="•"/>
            </a:pPr>
            <a:r>
              <a:rPr lang="en-GB" sz="2400" dirty="0">
                <a:latin typeface="Arial" panose="020B0604020202020204" pitchFamily="34" charset="0"/>
                <a:cs typeface="Arial" panose="020B0604020202020204" pitchFamily="34" charset="0"/>
              </a:rPr>
              <a:t>B2B</a:t>
            </a:r>
          </a:p>
          <a:p>
            <a:pPr marL="457200" indent="-457200">
              <a:buFont typeface="Arial" panose="020B0604020202020204" pitchFamily="34" charset="0"/>
              <a:buChar char="•"/>
            </a:pPr>
            <a:r>
              <a:rPr lang="en-GB" sz="2400" dirty="0">
                <a:latin typeface="Arial" panose="020B0604020202020204" pitchFamily="34" charset="0"/>
                <a:cs typeface="Arial" panose="020B0604020202020204" pitchFamily="34" charset="0"/>
              </a:rPr>
              <a:t>B2C</a:t>
            </a:r>
          </a:p>
        </p:txBody>
      </p:sp>
    </p:spTree>
    <p:extLst>
      <p:ext uri="{BB962C8B-B14F-4D97-AF65-F5344CB8AC3E}">
        <p14:creationId xmlns:p14="http://schemas.microsoft.com/office/powerpoint/2010/main" val="738996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2"/>
                </a:solidFill>
              </a:rPr>
              <a:t>Types of Business</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GB" sz="2800" b="0" dirty="0"/>
              <a:t>Business to business </a:t>
            </a:r>
            <a:r>
              <a:rPr lang="en-GB" sz="2800" dirty="0"/>
              <a:t>(B2B) </a:t>
            </a:r>
            <a:r>
              <a:rPr lang="en-GB" sz="2800" b="0" dirty="0"/>
              <a:t>– one business marketing and selling to another business such as a supplier or retailer.</a:t>
            </a:r>
          </a:p>
          <a:p>
            <a:pPr marL="0" indent="0"/>
            <a:endParaRPr lang="en-GB" sz="2800" b="0" dirty="0"/>
          </a:p>
          <a:p>
            <a:pPr>
              <a:buFont typeface="Arial" panose="020B0604020202020204" pitchFamily="34" charset="0"/>
              <a:buChar char="•"/>
            </a:pPr>
            <a:r>
              <a:rPr lang="en-GB" sz="2800" b="0" dirty="0"/>
              <a:t>Business to consumer </a:t>
            </a:r>
            <a:r>
              <a:rPr lang="en-GB" sz="2800" dirty="0"/>
              <a:t>(B2C) </a:t>
            </a:r>
            <a:r>
              <a:rPr lang="en-GB" sz="2800" b="0" dirty="0"/>
              <a:t>– this is where a business sells directly to the customer.</a:t>
            </a:r>
          </a:p>
          <a:p>
            <a:pPr marL="0" indent="0"/>
            <a:endParaRPr lang="en-GB" sz="2400" dirty="0"/>
          </a:p>
          <a:p>
            <a:pPr marL="0" indent="0"/>
            <a:endParaRPr lang="en-GB" sz="2400" dirty="0"/>
          </a:p>
        </p:txBody>
      </p:sp>
    </p:spTree>
    <p:extLst>
      <p:ext uri="{BB962C8B-B14F-4D97-AF65-F5344CB8AC3E}">
        <p14:creationId xmlns:p14="http://schemas.microsoft.com/office/powerpoint/2010/main" val="3795284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2"/>
                </a:solidFill>
              </a:rPr>
              <a:t>Business to business (B2B)</a:t>
            </a:r>
          </a:p>
        </p:txBody>
      </p:sp>
      <p:sp>
        <p:nvSpPr>
          <p:cNvPr id="3" name="Content Placeholder 2"/>
          <p:cNvSpPr>
            <a:spLocks noGrp="1"/>
          </p:cNvSpPr>
          <p:nvPr>
            <p:ph idx="1"/>
          </p:nvPr>
        </p:nvSpPr>
        <p:spPr>
          <a:xfrm>
            <a:off x="822960" y="764704"/>
            <a:ext cx="7520940" cy="3915773"/>
          </a:xfrm>
        </p:spPr>
        <p:txBody>
          <a:bodyPr>
            <a:normAutofit fontScale="85000" lnSpcReduction="10000"/>
          </a:bodyPr>
          <a:lstStyle/>
          <a:p>
            <a:pPr>
              <a:buFont typeface="Wingdings" panose="05000000000000000000" pitchFamily="2" charset="2"/>
              <a:buChar char="§"/>
            </a:pPr>
            <a:r>
              <a:rPr lang="en-GB" sz="2400" b="0" dirty="0">
                <a:latin typeface="Arial" panose="020B0604020202020204" pitchFamily="34" charset="0"/>
                <a:cs typeface="Arial" panose="020B0604020202020204" pitchFamily="34" charset="0"/>
              </a:rPr>
              <a:t>Transactions between B2B are much larger.</a:t>
            </a:r>
          </a:p>
          <a:p>
            <a:pPr>
              <a:buFont typeface="Wingdings" panose="05000000000000000000" pitchFamily="2" charset="2"/>
              <a:buChar char="§"/>
            </a:pPr>
            <a:r>
              <a:rPr lang="en-GB" sz="2400" b="0" dirty="0">
                <a:latin typeface="Arial" panose="020B0604020202020204" pitchFamily="34" charset="0"/>
                <a:cs typeface="Arial" panose="020B0604020202020204" pitchFamily="34" charset="0"/>
              </a:rPr>
              <a:t>A business will want to focus its promotional activity on building good relationships to secure repeat business.</a:t>
            </a:r>
          </a:p>
          <a:p>
            <a:pPr>
              <a:buFont typeface="Wingdings" panose="05000000000000000000" pitchFamily="2" charset="2"/>
              <a:buChar char="§"/>
            </a:pPr>
            <a:r>
              <a:rPr lang="en-GB" sz="2400" b="0" dirty="0">
                <a:latin typeface="Arial" panose="020B0604020202020204" pitchFamily="34" charset="0"/>
                <a:cs typeface="Arial" panose="020B0604020202020204" pitchFamily="34" charset="0"/>
              </a:rPr>
              <a:t>Companies in B2B markets will use promotional market mix methods such as advertising directly to consumers and personal selling to sell their products to shops.</a:t>
            </a:r>
          </a:p>
          <a:p>
            <a:pPr>
              <a:buFont typeface="Wingdings" panose="05000000000000000000" pitchFamily="2" charset="2"/>
              <a:buChar char="§"/>
            </a:pPr>
            <a:r>
              <a:rPr lang="en-GB" sz="2400" b="0" dirty="0">
                <a:latin typeface="Arial" panose="020B0604020202020204" pitchFamily="34" charset="0"/>
                <a:cs typeface="Arial" panose="020B0604020202020204" pitchFamily="34" charset="0"/>
              </a:rPr>
              <a:t>When purchasing from a supplier a retailer will be looking for quality goods but will also want to save money.</a:t>
            </a:r>
          </a:p>
          <a:p>
            <a:pPr>
              <a:buFont typeface="Wingdings" panose="05000000000000000000" pitchFamily="2" charset="2"/>
              <a:buChar char="§"/>
            </a:pPr>
            <a:r>
              <a:rPr lang="en-GB" sz="2400" b="0" dirty="0">
                <a:latin typeface="Arial" panose="020B0604020202020204" pitchFamily="34" charset="0"/>
                <a:cs typeface="Arial" panose="020B0604020202020204" pitchFamily="34" charset="0"/>
              </a:rPr>
              <a:t>Focus of retailer needs to match that of supplier either cheap products where quality is secondary or high quality where price is secondary, such as luxury goods market.</a:t>
            </a:r>
          </a:p>
        </p:txBody>
      </p:sp>
      <p:pic>
        <p:nvPicPr>
          <p:cNvPr id="1026" name="Picture 2" descr="Image result for kitkat logo">
            <a:extLst>
              <a:ext uri="{FF2B5EF4-FFF2-40B4-BE49-F238E27FC236}">
                <a16:creationId xmlns:a16="http://schemas.microsoft.com/office/drawing/2014/main" id="{B4053954-CB21-44C5-9F8A-D181117CD8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4685025"/>
            <a:ext cx="2600325"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1334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2"/>
                </a:solidFill>
              </a:rPr>
              <a:t>Business to consumer (B2C)</a:t>
            </a:r>
          </a:p>
        </p:txBody>
      </p:sp>
      <p:sp>
        <p:nvSpPr>
          <p:cNvPr id="3" name="Content Placeholder 2"/>
          <p:cNvSpPr>
            <a:spLocks noGrp="1"/>
          </p:cNvSpPr>
          <p:nvPr>
            <p:ph idx="1"/>
          </p:nvPr>
        </p:nvSpPr>
        <p:spPr/>
        <p:txBody>
          <a:bodyPr>
            <a:normAutofit fontScale="70000" lnSpcReduction="20000"/>
          </a:bodyPr>
          <a:lstStyle/>
          <a:p>
            <a:pPr>
              <a:buFont typeface="Arial" panose="020B0604020202020204" pitchFamily="34" charset="0"/>
              <a:buChar char="•"/>
            </a:pPr>
            <a:r>
              <a:rPr lang="en-GB" sz="2400" b="0" dirty="0">
                <a:latin typeface="Arial" panose="020B0604020202020204" pitchFamily="34" charset="0"/>
                <a:cs typeface="Arial" panose="020B0604020202020204" pitchFamily="34" charset="0"/>
              </a:rPr>
              <a:t>Promotional activities need to persuade the customer who are consumers to buy the product.</a:t>
            </a:r>
          </a:p>
          <a:p>
            <a:pPr>
              <a:buFont typeface="Arial" panose="020B0604020202020204" pitchFamily="34" charset="0"/>
              <a:buChar char="•"/>
            </a:pPr>
            <a:r>
              <a:rPr lang="en-GB" sz="2400" b="0" dirty="0">
                <a:latin typeface="Arial" panose="020B0604020202020204" pitchFamily="34" charset="0"/>
                <a:cs typeface="Arial" panose="020B0604020202020204" pitchFamily="34" charset="0"/>
              </a:rPr>
              <a:t>A business will use different methods of sales promotions to entice the customers to buy.</a:t>
            </a:r>
          </a:p>
          <a:p>
            <a:pPr>
              <a:buFont typeface="Arial" panose="020B0604020202020204" pitchFamily="34" charset="0"/>
              <a:buChar char="•"/>
            </a:pPr>
            <a:r>
              <a:rPr lang="en-GB" sz="2400" b="0" dirty="0">
                <a:latin typeface="Arial" panose="020B0604020202020204" pitchFamily="34" charset="0"/>
                <a:cs typeface="Arial" panose="020B0604020202020204" pitchFamily="34" charset="0"/>
              </a:rPr>
              <a:t>Businesses may use loyalty cards to return to the store or adverts to create awareness of latest product.</a:t>
            </a:r>
          </a:p>
          <a:p>
            <a:pPr>
              <a:buFont typeface="Arial" panose="020B0604020202020204" pitchFamily="34" charset="0"/>
              <a:buChar char="•"/>
            </a:pPr>
            <a:r>
              <a:rPr lang="en-GB" sz="2400" b="0" dirty="0">
                <a:latin typeface="Arial" panose="020B0604020202020204" pitchFamily="34" charset="0"/>
                <a:cs typeface="Arial" panose="020B0604020202020204" pitchFamily="34" charset="0"/>
              </a:rPr>
              <a:t>The customer will review prices against those of competitors</a:t>
            </a:r>
          </a:p>
          <a:p>
            <a:pPr>
              <a:buFont typeface="Arial" panose="020B0604020202020204" pitchFamily="34" charset="0"/>
              <a:buChar char="•"/>
            </a:pPr>
            <a:r>
              <a:rPr lang="en-GB" sz="2400" b="0" dirty="0">
                <a:latin typeface="Arial" panose="020B0604020202020204" pitchFamily="34" charset="0"/>
                <a:cs typeface="Arial" panose="020B0604020202020204" pitchFamily="34" charset="0"/>
              </a:rPr>
              <a:t>Customers will also choose to buy from an outlet that they know or trust</a:t>
            </a:r>
          </a:p>
          <a:p>
            <a:pPr marL="0" indent="0"/>
            <a:endParaRPr lang="en-GB" sz="2400" b="0" dirty="0">
              <a:latin typeface="Arial" panose="020B0604020202020204" pitchFamily="34" charset="0"/>
              <a:cs typeface="Arial" panose="020B0604020202020204" pitchFamily="34" charset="0"/>
            </a:endParaRPr>
          </a:p>
          <a:p>
            <a:pPr marL="0" indent="0"/>
            <a:r>
              <a:rPr lang="en-GB" sz="2400" b="0" dirty="0">
                <a:solidFill>
                  <a:srgbClr val="FF0000"/>
                </a:solidFill>
                <a:latin typeface="Arial" panose="020B0604020202020204" pitchFamily="34" charset="0"/>
                <a:cs typeface="Arial" panose="020B0604020202020204" pitchFamily="34" charset="0"/>
              </a:rPr>
              <a:t>Remember, KITKAT is B2B AND B2C. </a:t>
            </a:r>
            <a:r>
              <a:rPr lang="en-GB" sz="2400" b="0" dirty="0" err="1">
                <a:solidFill>
                  <a:srgbClr val="FF0000"/>
                </a:solidFill>
                <a:latin typeface="Arial" panose="020B0604020202020204" pitchFamily="34" charset="0"/>
                <a:cs typeface="Arial" panose="020B0604020202020204" pitchFamily="34" charset="0"/>
              </a:rPr>
              <a:t>Kitkat</a:t>
            </a:r>
            <a:r>
              <a:rPr lang="en-GB" sz="2400" b="0" dirty="0">
                <a:solidFill>
                  <a:srgbClr val="FF0000"/>
                </a:solidFill>
                <a:latin typeface="Arial" panose="020B0604020202020204" pitchFamily="34" charset="0"/>
                <a:cs typeface="Arial" panose="020B0604020202020204" pitchFamily="34" charset="0"/>
              </a:rPr>
              <a:t> promotes itself direct to customers – creating demand direct from consumers – as well as marketing itself to businesses such as supermarkets and vending machine companies.  </a:t>
            </a:r>
          </a:p>
        </p:txBody>
      </p:sp>
    </p:spTree>
    <p:extLst>
      <p:ext uri="{BB962C8B-B14F-4D97-AF65-F5344CB8AC3E}">
        <p14:creationId xmlns:p14="http://schemas.microsoft.com/office/powerpoint/2010/main" val="4198349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2"/>
                </a:solidFill>
              </a:rPr>
              <a:t>For M2, you need to write about How </a:t>
            </a:r>
            <a:r>
              <a:rPr lang="en-GB" dirty="0" err="1">
                <a:solidFill>
                  <a:schemeClr val="accent2"/>
                </a:solidFill>
              </a:rPr>
              <a:t>kitkat</a:t>
            </a:r>
            <a:r>
              <a:rPr lang="en-GB" dirty="0">
                <a:solidFill>
                  <a:schemeClr val="accent2"/>
                </a:solidFill>
              </a:rPr>
              <a:t> identifies their target market? What is their Market segmentation</a:t>
            </a:r>
          </a:p>
        </p:txBody>
      </p:sp>
      <p:sp>
        <p:nvSpPr>
          <p:cNvPr id="3" name="Content Placeholder 2"/>
          <p:cNvSpPr>
            <a:spLocks noGrp="1"/>
          </p:cNvSpPr>
          <p:nvPr>
            <p:ph idx="1"/>
          </p:nvPr>
        </p:nvSpPr>
        <p:spPr>
          <a:xfrm>
            <a:off x="822960" y="1484784"/>
            <a:ext cx="7520940" cy="3888432"/>
          </a:xfrm>
        </p:spPr>
        <p:txBody>
          <a:bodyPr>
            <a:normAutofit/>
          </a:bodyPr>
          <a:lstStyle/>
          <a:p>
            <a:pPr marL="0" indent="0"/>
            <a:r>
              <a:rPr lang="en-GB" sz="2000" b="0" dirty="0">
                <a:latin typeface="Arial" panose="020B0604020202020204" pitchFamily="34" charset="0"/>
                <a:cs typeface="Arial" panose="020B0604020202020204" pitchFamily="34" charset="0"/>
              </a:rPr>
              <a:t>Involves dividing customers into groups according to their:</a:t>
            </a:r>
          </a:p>
          <a:p>
            <a:pPr>
              <a:buFont typeface="Arial" panose="020B0604020202020204" pitchFamily="34" charset="0"/>
              <a:buChar char="•"/>
            </a:pPr>
            <a:r>
              <a:rPr lang="en-GB" sz="2000" dirty="0">
                <a:latin typeface="Arial" panose="020B0604020202020204" pitchFamily="34" charset="0"/>
                <a:cs typeface="Arial" panose="020B0604020202020204" pitchFamily="34" charset="0"/>
              </a:rPr>
              <a:t>Age</a:t>
            </a:r>
            <a:r>
              <a:rPr lang="en-GB" sz="2000" b="0" dirty="0">
                <a:latin typeface="Arial" panose="020B0604020202020204" pitchFamily="34" charset="0"/>
                <a:cs typeface="Arial" panose="020B0604020202020204" pitchFamily="34" charset="0"/>
              </a:rPr>
              <a:t> - people have different needs at different ages</a:t>
            </a:r>
          </a:p>
          <a:p>
            <a:pPr>
              <a:buFont typeface="Arial" panose="020B0604020202020204" pitchFamily="34" charset="0"/>
              <a:buChar char="•"/>
            </a:pPr>
            <a:r>
              <a:rPr lang="en-GB" sz="2000" dirty="0">
                <a:latin typeface="Arial" panose="020B0604020202020204" pitchFamily="34" charset="0"/>
                <a:cs typeface="Arial" panose="020B0604020202020204" pitchFamily="34" charset="0"/>
              </a:rPr>
              <a:t>Family Status </a:t>
            </a:r>
            <a:r>
              <a:rPr lang="en-GB" sz="2000" b="0" dirty="0">
                <a:latin typeface="Arial" panose="020B0604020202020204" pitchFamily="34" charset="0"/>
                <a:cs typeface="Arial" panose="020B0604020202020204" pitchFamily="34" charset="0"/>
              </a:rPr>
              <a:t>- people have different needs if they are married, in couples, single &amp; if they have children</a:t>
            </a:r>
            <a:endParaRPr lang="en-GB" sz="2000" dirty="0">
              <a:latin typeface="Arial" panose="020B0604020202020204" pitchFamily="34" charset="0"/>
              <a:cs typeface="Arial" panose="020B0604020202020204" pitchFamily="34" charset="0"/>
            </a:endParaRPr>
          </a:p>
          <a:p>
            <a:pPr>
              <a:buFont typeface="Arial" panose="020B0604020202020204" pitchFamily="34" charset="0"/>
              <a:buChar char="•"/>
            </a:pPr>
            <a:r>
              <a:rPr lang="en-GB" sz="2000" dirty="0">
                <a:latin typeface="Arial" panose="020B0604020202020204" pitchFamily="34" charset="0"/>
                <a:cs typeface="Arial" panose="020B0604020202020204" pitchFamily="34" charset="0"/>
              </a:rPr>
              <a:t>Gender </a:t>
            </a:r>
            <a:r>
              <a:rPr lang="en-GB" sz="2000" b="0" dirty="0">
                <a:latin typeface="Arial" panose="020B0604020202020204" pitchFamily="34" charset="0"/>
                <a:cs typeface="Arial" panose="020B0604020202020204" pitchFamily="34" charset="0"/>
              </a:rPr>
              <a:t>- certain goods such as hair products &amp; clothes are promoted differently</a:t>
            </a:r>
          </a:p>
          <a:p>
            <a:pPr>
              <a:buFont typeface="Arial" panose="020B0604020202020204" pitchFamily="34" charset="0"/>
              <a:buChar char="•"/>
            </a:pPr>
            <a:r>
              <a:rPr lang="en-GB" sz="2000" dirty="0">
                <a:latin typeface="Arial" panose="020B0604020202020204" pitchFamily="34" charset="0"/>
                <a:cs typeface="Arial" panose="020B0604020202020204" pitchFamily="34" charset="0"/>
              </a:rPr>
              <a:t>Income </a:t>
            </a:r>
            <a:r>
              <a:rPr lang="en-GB" sz="2000" b="0" dirty="0">
                <a:latin typeface="Arial" panose="020B0604020202020204" pitchFamily="34" charset="0"/>
                <a:cs typeface="Arial" panose="020B0604020202020204" pitchFamily="34" charset="0"/>
              </a:rPr>
              <a:t>– consumers can be divided up according to how much they earn e.g. premium goods compared to basic range of more affordable items.</a:t>
            </a:r>
          </a:p>
          <a:p>
            <a:pPr>
              <a:buFont typeface="Arial" panose="020B0604020202020204" pitchFamily="34" charset="0"/>
              <a:buChar char="•"/>
            </a:pPr>
            <a:endParaRPr lang="en-GB" sz="2000" b="0" dirty="0">
              <a:latin typeface="Arial" panose="020B0604020202020204" pitchFamily="34" charset="0"/>
              <a:cs typeface="Arial" panose="020B0604020202020204" pitchFamily="34" charset="0"/>
            </a:endParaRPr>
          </a:p>
          <a:p>
            <a:pPr>
              <a:buFont typeface="Arial" panose="020B0604020202020204" pitchFamily="34" charset="0"/>
              <a:buChar char="•"/>
            </a:pPr>
            <a:endParaRPr lang="en-GB" sz="24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4051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CCACB-EEA4-4057-92F6-B661B5477440}"/>
              </a:ext>
            </a:extLst>
          </p:cNvPr>
          <p:cNvSpPr>
            <a:spLocks noGrp="1"/>
          </p:cNvSpPr>
          <p:nvPr>
            <p:ph type="title"/>
          </p:nvPr>
        </p:nvSpPr>
        <p:spPr/>
        <p:txBody>
          <a:bodyPr/>
          <a:lstStyle/>
          <a:p>
            <a:r>
              <a:rPr lang="en-US" dirty="0"/>
              <a:t>Who buys </a:t>
            </a:r>
            <a:r>
              <a:rPr lang="en-US" dirty="0" err="1"/>
              <a:t>kitkat</a:t>
            </a:r>
            <a:r>
              <a:rPr lang="en-US" dirty="0"/>
              <a:t> – 2011 market research</a:t>
            </a:r>
            <a:endParaRPr lang="en-GB" dirty="0"/>
          </a:p>
        </p:txBody>
      </p:sp>
      <p:pic>
        <p:nvPicPr>
          <p:cNvPr id="4" name="Picture 3">
            <a:extLst>
              <a:ext uri="{FF2B5EF4-FFF2-40B4-BE49-F238E27FC236}">
                <a16:creationId xmlns:a16="http://schemas.microsoft.com/office/drawing/2014/main" id="{7FE6AB4A-A820-4D5C-B73D-0213BEDCE807}"/>
              </a:ext>
            </a:extLst>
          </p:cNvPr>
          <p:cNvPicPr>
            <a:picLocks noChangeAspect="1"/>
          </p:cNvPicPr>
          <p:nvPr/>
        </p:nvPicPr>
        <p:blipFill>
          <a:blip r:embed="rId2"/>
          <a:stretch>
            <a:fillRect/>
          </a:stretch>
        </p:blipFill>
        <p:spPr>
          <a:xfrm>
            <a:off x="1081087" y="1988840"/>
            <a:ext cx="6981825" cy="4503400"/>
          </a:xfrm>
          <a:prstGeom prst="rect">
            <a:avLst/>
          </a:prstGeom>
        </p:spPr>
      </p:pic>
      <p:sp>
        <p:nvSpPr>
          <p:cNvPr id="5" name="TextBox 4">
            <a:extLst>
              <a:ext uri="{FF2B5EF4-FFF2-40B4-BE49-F238E27FC236}">
                <a16:creationId xmlns:a16="http://schemas.microsoft.com/office/drawing/2014/main" id="{C4A16C5A-6AA4-4645-964B-F65EC60FDAB0}"/>
              </a:ext>
            </a:extLst>
          </p:cNvPr>
          <p:cNvSpPr txBox="1"/>
          <p:nvPr/>
        </p:nvSpPr>
        <p:spPr>
          <a:xfrm>
            <a:off x="935595" y="895938"/>
            <a:ext cx="7272808" cy="923330"/>
          </a:xfrm>
          <a:prstGeom prst="rect">
            <a:avLst/>
          </a:prstGeom>
          <a:noFill/>
        </p:spPr>
        <p:txBody>
          <a:bodyPr wrap="square" rtlCol="0">
            <a:spAutoFit/>
          </a:bodyPr>
          <a:lstStyle/>
          <a:p>
            <a:r>
              <a:rPr lang="en-US" dirty="0"/>
              <a:t>Market research shows </a:t>
            </a:r>
            <a:r>
              <a:rPr lang="en-US" dirty="0" err="1"/>
              <a:t>Kitkat’s</a:t>
            </a:r>
            <a:r>
              <a:rPr lang="en-US" dirty="0"/>
              <a:t> biggest consumer segment is middle aged adults with children still at home – in other words Millennials, Gen X and their children</a:t>
            </a:r>
            <a:endParaRPr lang="en-GB" dirty="0"/>
          </a:p>
        </p:txBody>
      </p:sp>
    </p:spTree>
    <p:extLst>
      <p:ext uri="{BB962C8B-B14F-4D97-AF65-F5344CB8AC3E}">
        <p14:creationId xmlns:p14="http://schemas.microsoft.com/office/powerpoint/2010/main" val="230493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2"/>
                </a:solidFill>
              </a:rPr>
              <a:t>Market segmentation continued</a:t>
            </a:r>
            <a:endParaRPr lang="en-GB" dirty="0"/>
          </a:p>
        </p:txBody>
      </p:sp>
      <p:sp>
        <p:nvSpPr>
          <p:cNvPr id="3" name="Content Placeholder 2"/>
          <p:cNvSpPr>
            <a:spLocks noGrp="1"/>
          </p:cNvSpPr>
          <p:nvPr>
            <p:ph idx="1"/>
          </p:nvPr>
        </p:nvSpPr>
        <p:spPr/>
        <p:txBody>
          <a:bodyPr>
            <a:normAutofit lnSpcReduction="10000"/>
          </a:bodyPr>
          <a:lstStyle/>
          <a:p>
            <a:endParaRPr lang="en-GB" dirty="0"/>
          </a:p>
          <a:p>
            <a:pPr>
              <a:buFont typeface="Arial" panose="020B0604020202020204" pitchFamily="34" charset="0"/>
              <a:buChar char="•"/>
            </a:pPr>
            <a:r>
              <a:rPr lang="en-GB" sz="2400" dirty="0">
                <a:latin typeface="Arial" panose="020B0604020202020204" pitchFamily="34" charset="0"/>
                <a:cs typeface="Arial" panose="020B0604020202020204" pitchFamily="34" charset="0"/>
              </a:rPr>
              <a:t>Attitudes </a:t>
            </a:r>
            <a:r>
              <a:rPr lang="en-GB" sz="2400" b="0" dirty="0">
                <a:latin typeface="Arial" panose="020B0604020202020204" pitchFamily="34" charset="0"/>
                <a:cs typeface="Arial" panose="020B0604020202020204" pitchFamily="34" charset="0"/>
              </a:rPr>
              <a:t>- some people are interested in ethical goods such as “Fairtrade” goods. Newspapers such as The Times are targeted at a different market to The Sun for instance.</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Interests </a:t>
            </a:r>
            <a:r>
              <a:rPr lang="en-GB" sz="2400" b="0" dirty="0">
                <a:latin typeface="Arial" panose="020B0604020202020204" pitchFamily="34" charset="0"/>
                <a:cs typeface="Arial" panose="020B0604020202020204" pitchFamily="34" charset="0"/>
              </a:rPr>
              <a:t>- markets can be segmented according to peoples interests &amp; hobbies. </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Lifestyles</a:t>
            </a:r>
            <a:r>
              <a:rPr lang="en-GB" dirty="0">
                <a:latin typeface="Arial" panose="020B0604020202020204" pitchFamily="34" charset="0"/>
                <a:cs typeface="Arial" panose="020B0604020202020204" pitchFamily="34" charset="0"/>
              </a:rPr>
              <a:t> </a:t>
            </a:r>
            <a:r>
              <a:rPr lang="en-GB" b="0" dirty="0">
                <a:latin typeface="Arial" panose="020B0604020202020204" pitchFamily="34" charset="0"/>
                <a:cs typeface="Arial" panose="020B0604020202020204" pitchFamily="34" charset="0"/>
              </a:rPr>
              <a:t>– </a:t>
            </a:r>
            <a:r>
              <a:rPr lang="en-GB" sz="2400" b="0" dirty="0">
                <a:latin typeface="Arial" panose="020B0604020202020204" pitchFamily="34" charset="0"/>
                <a:cs typeface="Arial" panose="020B0604020202020204" pitchFamily="34" charset="0"/>
              </a:rPr>
              <a:t>some services are aimed specifically to people who have busy lifestyles such as house clearing, shirt-ironing, window cleaning</a:t>
            </a:r>
            <a:r>
              <a:rPr lang="en-GB" b="0" dirty="0">
                <a:latin typeface="Arial" panose="020B0604020202020204" pitchFamily="34" charset="0"/>
                <a:cs typeface="Arial" panose="020B0604020202020204" pitchFamily="34" charset="0"/>
              </a:rPr>
              <a:t>.</a:t>
            </a:r>
            <a:endParaRPr lang="en-GB" dirty="0"/>
          </a:p>
        </p:txBody>
      </p:sp>
      <p:sp>
        <p:nvSpPr>
          <p:cNvPr id="4" name="TextBox 3">
            <a:extLst>
              <a:ext uri="{FF2B5EF4-FFF2-40B4-BE49-F238E27FC236}">
                <a16:creationId xmlns:a16="http://schemas.microsoft.com/office/drawing/2014/main" id="{544BEC90-919D-46F7-820D-AE8C3B11B9BF}"/>
              </a:ext>
            </a:extLst>
          </p:cNvPr>
          <p:cNvSpPr txBox="1"/>
          <p:nvPr/>
        </p:nvSpPr>
        <p:spPr>
          <a:xfrm>
            <a:off x="3419872" y="5373216"/>
            <a:ext cx="4824536" cy="830997"/>
          </a:xfrm>
          <a:prstGeom prst="rect">
            <a:avLst/>
          </a:prstGeom>
          <a:noFill/>
        </p:spPr>
        <p:txBody>
          <a:bodyPr wrap="square" rtlCol="0">
            <a:spAutoFit/>
          </a:bodyPr>
          <a:lstStyle/>
          <a:p>
            <a:r>
              <a:rPr lang="en-GB" sz="2400" dirty="0"/>
              <a:t>Who is KitKat’s target market? Why?</a:t>
            </a:r>
          </a:p>
        </p:txBody>
      </p:sp>
    </p:spTree>
    <p:extLst>
      <p:ext uri="{BB962C8B-B14F-4D97-AF65-F5344CB8AC3E}">
        <p14:creationId xmlns:p14="http://schemas.microsoft.com/office/powerpoint/2010/main" val="2190932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2"/>
                </a:solidFill>
              </a:rPr>
              <a:t>Using promotional activities in business</a:t>
            </a:r>
          </a:p>
        </p:txBody>
      </p:sp>
      <p:sp>
        <p:nvSpPr>
          <p:cNvPr id="3" name="Content Placeholder 2"/>
          <p:cNvSpPr>
            <a:spLocks noGrp="1"/>
          </p:cNvSpPr>
          <p:nvPr>
            <p:ph idx="1"/>
          </p:nvPr>
        </p:nvSpPr>
        <p:spPr>
          <a:xfrm>
            <a:off x="822960" y="980728"/>
            <a:ext cx="7520940" cy="3699749"/>
          </a:xfrm>
        </p:spPr>
        <p:txBody>
          <a:bodyPr>
            <a:normAutofit/>
          </a:bodyPr>
          <a:lstStyle/>
          <a:p>
            <a:pPr marL="0" indent="0"/>
            <a:r>
              <a:rPr lang="en-GB" sz="2000" b="0" dirty="0">
                <a:latin typeface="Arial" panose="020B0604020202020204" pitchFamily="34" charset="0"/>
                <a:cs typeface="Arial" panose="020B0604020202020204" pitchFamily="34" charset="0"/>
              </a:rPr>
              <a:t>To achieve its marketing and promotional objectives a business will need to set SMART objectives. </a:t>
            </a:r>
            <a:r>
              <a:rPr lang="en-GB" sz="2000" b="0" dirty="0">
                <a:solidFill>
                  <a:srgbClr val="FF0000"/>
                </a:solidFill>
                <a:latin typeface="Arial" panose="020B0604020202020204" pitchFamily="34" charset="0"/>
                <a:cs typeface="Arial" panose="020B0604020202020204" pitchFamily="34" charset="0"/>
              </a:rPr>
              <a:t>To answer M2, suggest what </a:t>
            </a:r>
            <a:r>
              <a:rPr lang="en-GB" sz="2000" b="0" dirty="0" err="1">
                <a:solidFill>
                  <a:srgbClr val="FF0000"/>
                </a:solidFill>
                <a:latin typeface="Arial" panose="020B0604020202020204" pitchFamily="34" charset="0"/>
                <a:cs typeface="Arial" panose="020B0604020202020204" pitchFamily="34" charset="0"/>
              </a:rPr>
              <a:t>Kitkat’s</a:t>
            </a:r>
            <a:r>
              <a:rPr lang="en-GB" sz="2000" b="0" dirty="0">
                <a:solidFill>
                  <a:srgbClr val="FF0000"/>
                </a:solidFill>
                <a:latin typeface="Arial" panose="020B0604020202020204" pitchFamily="34" charset="0"/>
                <a:cs typeface="Arial" panose="020B0604020202020204" pitchFamily="34" charset="0"/>
              </a:rPr>
              <a:t> SMART objectives might be for their promotion</a:t>
            </a:r>
          </a:p>
          <a:p>
            <a:pPr marL="0" indent="0"/>
            <a:endParaRPr lang="en-GB" sz="2000" b="0" dirty="0">
              <a:latin typeface="Arial" panose="020B0604020202020204" pitchFamily="34" charset="0"/>
              <a:cs typeface="Arial" panose="020B0604020202020204" pitchFamily="34" charset="0"/>
            </a:endParaRPr>
          </a:p>
          <a:p>
            <a:pPr marL="0" indent="0"/>
            <a:endParaRPr lang="en-GB" sz="2000" b="0" dirty="0">
              <a:latin typeface="Arial" panose="020B0604020202020204" pitchFamily="34" charset="0"/>
              <a:cs typeface="Arial" panose="020B0604020202020204" pitchFamily="34" charset="0"/>
            </a:endParaRPr>
          </a:p>
          <a:p>
            <a:pPr marL="0" indent="0"/>
            <a:endParaRPr lang="en-GB" sz="2400" b="0"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665493352"/>
              </p:ext>
            </p:extLst>
          </p:nvPr>
        </p:nvGraphicFramePr>
        <p:xfrm>
          <a:off x="1115616" y="1916831"/>
          <a:ext cx="7560840" cy="3024337"/>
        </p:xfrm>
        <a:graphic>
          <a:graphicData uri="http://schemas.openxmlformats.org/drawingml/2006/table">
            <a:tbl>
              <a:tblPr firstRow="1" bandRow="1">
                <a:tableStyleId>{5C22544A-7EE6-4342-B048-85BDC9FD1C3A}</a:tableStyleId>
              </a:tblPr>
              <a:tblGrid>
                <a:gridCol w="2077154">
                  <a:extLst>
                    <a:ext uri="{9D8B030D-6E8A-4147-A177-3AD203B41FA5}">
                      <a16:colId xmlns:a16="http://schemas.microsoft.com/office/drawing/2014/main" val="20000"/>
                    </a:ext>
                  </a:extLst>
                </a:gridCol>
                <a:gridCol w="5483686">
                  <a:extLst>
                    <a:ext uri="{9D8B030D-6E8A-4147-A177-3AD203B41FA5}">
                      <a16:colId xmlns:a16="http://schemas.microsoft.com/office/drawing/2014/main" val="20001"/>
                    </a:ext>
                  </a:extLst>
                </a:gridCol>
              </a:tblGrid>
              <a:tr h="593032">
                <a:tc>
                  <a:txBody>
                    <a:bodyPr/>
                    <a:lstStyle/>
                    <a:p>
                      <a:r>
                        <a:rPr lang="en-GB" b="1" dirty="0"/>
                        <a:t>Specific</a:t>
                      </a:r>
                    </a:p>
                  </a:txBody>
                  <a:tcPr>
                    <a:solidFill>
                      <a:schemeClr val="accent6">
                        <a:lumMod val="60000"/>
                        <a:lumOff val="40000"/>
                      </a:schemeClr>
                    </a:solidFill>
                  </a:tcPr>
                </a:tc>
                <a:tc>
                  <a:txBody>
                    <a:bodyPr/>
                    <a:lstStyle/>
                    <a:p>
                      <a:r>
                        <a:rPr lang="en-GB" b="1" dirty="0"/>
                        <a:t>What they want to achieve from their promotional</a:t>
                      </a:r>
                      <a:r>
                        <a:rPr lang="en-GB" b="1" baseline="0" dirty="0"/>
                        <a:t> activity? More customers</a:t>
                      </a:r>
                      <a:r>
                        <a:rPr lang="en-GB" b="1" dirty="0"/>
                        <a:t> ? Extra</a:t>
                      </a:r>
                      <a:r>
                        <a:rPr lang="en-GB" b="1" baseline="0" dirty="0"/>
                        <a:t> revenue?</a:t>
                      </a:r>
                      <a:r>
                        <a:rPr lang="en-GB" b="1" dirty="0"/>
                        <a:t>                   </a:t>
                      </a:r>
                    </a:p>
                  </a:txBody>
                  <a:tcPr>
                    <a:solidFill>
                      <a:schemeClr val="accent6">
                        <a:lumMod val="60000"/>
                        <a:lumOff val="40000"/>
                      </a:schemeClr>
                    </a:solidFill>
                  </a:tcPr>
                </a:tc>
                <a:extLst>
                  <a:ext uri="{0D108BD9-81ED-4DB2-BD59-A6C34878D82A}">
                    <a16:rowId xmlns:a16="http://schemas.microsoft.com/office/drawing/2014/main" val="10000"/>
                  </a:ext>
                </a:extLst>
              </a:tr>
              <a:tr h="593032">
                <a:tc>
                  <a:txBody>
                    <a:bodyPr/>
                    <a:lstStyle/>
                    <a:p>
                      <a:r>
                        <a:rPr lang="en-GB" sz="1800" b="1" dirty="0">
                          <a:solidFill>
                            <a:schemeClr val="bg1"/>
                          </a:solidFill>
                          <a:latin typeface="Arial" panose="020B0604020202020204" pitchFamily="34" charset="0"/>
                          <a:cs typeface="Arial" panose="020B0604020202020204" pitchFamily="34" charset="0"/>
                        </a:rPr>
                        <a:t>Measurable</a:t>
                      </a:r>
                      <a:endParaRPr lang="en-GB" b="1" dirty="0">
                        <a:solidFill>
                          <a:schemeClr val="bg1"/>
                        </a:solidFill>
                      </a:endParaRPr>
                    </a:p>
                  </a:txBody>
                  <a:tcPr>
                    <a:solidFill>
                      <a:schemeClr val="accent6">
                        <a:lumMod val="60000"/>
                        <a:lumOff val="40000"/>
                      </a:schemeClr>
                    </a:solidFill>
                  </a:tcPr>
                </a:tc>
                <a:tc>
                  <a:txBody>
                    <a:bodyPr/>
                    <a:lstStyle/>
                    <a:p>
                      <a:r>
                        <a:rPr lang="en-GB" b="1" dirty="0">
                          <a:solidFill>
                            <a:schemeClr val="bg1"/>
                          </a:solidFill>
                        </a:rPr>
                        <a:t>How many customers do you want to attract? How much more market share or revenue do you want?</a:t>
                      </a:r>
                    </a:p>
                  </a:txBody>
                  <a:tcPr>
                    <a:solidFill>
                      <a:schemeClr val="accent6">
                        <a:lumMod val="60000"/>
                        <a:lumOff val="40000"/>
                      </a:schemeClr>
                    </a:solidFill>
                  </a:tcPr>
                </a:tc>
                <a:extLst>
                  <a:ext uri="{0D108BD9-81ED-4DB2-BD59-A6C34878D82A}">
                    <a16:rowId xmlns:a16="http://schemas.microsoft.com/office/drawing/2014/main" val="10001"/>
                  </a:ext>
                </a:extLst>
              </a:tr>
              <a:tr h="593032">
                <a:tc>
                  <a:txBody>
                    <a:bodyPr/>
                    <a:lstStyle/>
                    <a:p>
                      <a:r>
                        <a:rPr lang="en-GB" sz="1800" b="1" dirty="0">
                          <a:solidFill>
                            <a:schemeClr val="bg1"/>
                          </a:solidFill>
                          <a:latin typeface="Arial" panose="020B0604020202020204" pitchFamily="34" charset="0"/>
                          <a:cs typeface="Arial" panose="020B0604020202020204" pitchFamily="34" charset="0"/>
                        </a:rPr>
                        <a:t>Achievable</a:t>
                      </a:r>
                      <a:endParaRPr lang="en-GB" b="1" dirty="0">
                        <a:solidFill>
                          <a:schemeClr val="bg1"/>
                        </a:solidFill>
                      </a:endParaRPr>
                    </a:p>
                  </a:txBody>
                  <a:tcPr>
                    <a:solidFill>
                      <a:schemeClr val="accent6">
                        <a:lumMod val="60000"/>
                        <a:lumOff val="40000"/>
                      </a:schemeClr>
                    </a:solidFill>
                  </a:tcPr>
                </a:tc>
                <a:tc>
                  <a:txBody>
                    <a:bodyPr/>
                    <a:lstStyle/>
                    <a:p>
                      <a:r>
                        <a:rPr lang="en-GB" b="1" dirty="0">
                          <a:solidFill>
                            <a:schemeClr val="bg1"/>
                          </a:solidFill>
                        </a:rPr>
                        <a:t>Is it possible to meet the objective? Is</a:t>
                      </a:r>
                      <a:r>
                        <a:rPr lang="en-GB" b="1" baseline="0" dirty="0">
                          <a:solidFill>
                            <a:schemeClr val="bg1"/>
                          </a:solidFill>
                        </a:rPr>
                        <a:t> there enough demand?</a:t>
                      </a:r>
                      <a:endParaRPr lang="en-GB" b="1" dirty="0">
                        <a:solidFill>
                          <a:schemeClr val="bg1"/>
                        </a:solidFill>
                      </a:endParaRPr>
                    </a:p>
                  </a:txBody>
                  <a:tcPr>
                    <a:solidFill>
                      <a:schemeClr val="accent6">
                        <a:lumMod val="60000"/>
                        <a:lumOff val="40000"/>
                      </a:schemeClr>
                    </a:solidFill>
                  </a:tcPr>
                </a:tc>
                <a:extLst>
                  <a:ext uri="{0D108BD9-81ED-4DB2-BD59-A6C34878D82A}">
                    <a16:rowId xmlns:a16="http://schemas.microsoft.com/office/drawing/2014/main" val="10002"/>
                  </a:ext>
                </a:extLst>
              </a:tr>
              <a:tr h="350809">
                <a:tc>
                  <a:txBody>
                    <a:bodyPr/>
                    <a:lstStyle/>
                    <a:p>
                      <a:r>
                        <a:rPr lang="en-GB" sz="1800" b="1" dirty="0">
                          <a:solidFill>
                            <a:schemeClr val="bg1"/>
                          </a:solidFill>
                          <a:latin typeface="Arial" panose="020B0604020202020204" pitchFamily="34" charset="0"/>
                          <a:cs typeface="Arial" panose="020B0604020202020204" pitchFamily="34" charset="0"/>
                        </a:rPr>
                        <a:t>Realistic </a:t>
                      </a:r>
                      <a:endParaRPr lang="en-GB" b="1" dirty="0">
                        <a:solidFill>
                          <a:schemeClr val="bg1"/>
                        </a:solidFill>
                      </a:endParaRPr>
                    </a:p>
                  </a:txBody>
                  <a:tcPr>
                    <a:solidFill>
                      <a:schemeClr val="accent6">
                        <a:lumMod val="60000"/>
                        <a:lumOff val="40000"/>
                      </a:schemeClr>
                    </a:solidFill>
                  </a:tcPr>
                </a:tc>
                <a:tc>
                  <a:txBody>
                    <a:bodyPr/>
                    <a:lstStyle/>
                    <a:p>
                      <a:r>
                        <a:rPr lang="en-GB" b="1" dirty="0">
                          <a:solidFill>
                            <a:schemeClr val="bg1"/>
                          </a:solidFill>
                        </a:rPr>
                        <a:t>Do you</a:t>
                      </a:r>
                      <a:r>
                        <a:rPr lang="en-GB" b="1" baseline="0" dirty="0">
                          <a:solidFill>
                            <a:schemeClr val="bg1"/>
                          </a:solidFill>
                        </a:rPr>
                        <a:t> have the capacity to meet the objective?</a:t>
                      </a:r>
                      <a:endParaRPr lang="en-GB" b="1" dirty="0">
                        <a:solidFill>
                          <a:schemeClr val="bg1"/>
                        </a:solidFill>
                      </a:endParaRPr>
                    </a:p>
                  </a:txBody>
                  <a:tcPr>
                    <a:solidFill>
                      <a:schemeClr val="accent6">
                        <a:lumMod val="60000"/>
                        <a:lumOff val="40000"/>
                      </a:schemeClr>
                    </a:solidFill>
                  </a:tcPr>
                </a:tc>
                <a:extLst>
                  <a:ext uri="{0D108BD9-81ED-4DB2-BD59-A6C34878D82A}">
                    <a16:rowId xmlns:a16="http://schemas.microsoft.com/office/drawing/2014/main" val="10003"/>
                  </a:ext>
                </a:extLst>
              </a:tr>
              <a:tr h="738337">
                <a:tc>
                  <a:txBody>
                    <a:bodyPr/>
                    <a:lstStyle/>
                    <a:p>
                      <a:r>
                        <a:rPr lang="en-GB" sz="1800" b="1" dirty="0">
                          <a:solidFill>
                            <a:schemeClr val="bg1"/>
                          </a:solidFill>
                          <a:latin typeface="Arial" panose="020B0604020202020204" pitchFamily="34" charset="0"/>
                          <a:cs typeface="Arial" panose="020B0604020202020204" pitchFamily="34" charset="0"/>
                        </a:rPr>
                        <a:t>Time-related</a:t>
                      </a:r>
                      <a:r>
                        <a:rPr lang="en-GB" sz="1800" b="1" dirty="0">
                          <a:latin typeface="Arial" panose="020B0604020202020204" pitchFamily="34" charset="0"/>
                          <a:cs typeface="Arial" panose="020B0604020202020204" pitchFamily="34" charset="0"/>
                        </a:rPr>
                        <a:t> </a:t>
                      </a:r>
                      <a:endParaRPr lang="en-GB" b="1" dirty="0">
                        <a:solidFill>
                          <a:schemeClr val="bg1"/>
                        </a:solidFill>
                      </a:endParaRPr>
                    </a:p>
                  </a:txBody>
                  <a:tcPr>
                    <a:solidFill>
                      <a:schemeClr val="accent6">
                        <a:lumMod val="60000"/>
                        <a:lumOff val="40000"/>
                      </a:schemeClr>
                    </a:solidFill>
                  </a:tcPr>
                </a:tc>
                <a:tc>
                  <a:txBody>
                    <a:bodyPr/>
                    <a:lstStyle/>
                    <a:p>
                      <a:r>
                        <a:rPr lang="en-GB" b="1" dirty="0">
                          <a:solidFill>
                            <a:schemeClr val="bg1"/>
                          </a:solidFill>
                        </a:rPr>
                        <a:t>When do you want to achieve the objective by? In a month, 6 months or a year?</a:t>
                      </a:r>
                    </a:p>
                  </a:txBody>
                  <a:tcPr>
                    <a:solidFill>
                      <a:schemeClr val="accent6">
                        <a:lumMod val="60000"/>
                        <a:lumOff val="4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6948059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2BC000C-AC28-406F-9D7A-4A0D4D5C87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B53905-1BBD-4160-BE4D-F293D7FFBBFD}">
  <ds:schemaRefs>
    <ds:schemaRef ds:uri="http://schemas.microsoft.com/sharepoint/v3/contenttype/forms"/>
  </ds:schemaRefs>
</ds:datastoreItem>
</file>

<file path=customXml/itemProps3.xml><?xml version="1.0" encoding="utf-8"?>
<ds:datastoreItem xmlns:ds="http://schemas.openxmlformats.org/officeDocument/2006/customXml" ds:itemID="{4BB8C854-10B1-4E16-8674-9442B1CA14B5}">
  <ds:schemaRefs>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Angles</Template>
  <TotalTime>22</TotalTime>
  <Words>1395</Words>
  <Application>Microsoft Office PowerPoint</Application>
  <PresentationFormat>On-screen Show (4:3)</PresentationFormat>
  <Paragraphs>94</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Franklin Gothic Book</vt:lpstr>
      <vt:lpstr>Franklin Gothic Medium</vt:lpstr>
      <vt:lpstr>Wingdings</vt:lpstr>
      <vt:lpstr>Angles</vt:lpstr>
      <vt:lpstr>UNIT 4</vt:lpstr>
      <vt:lpstr>Topic A4 PROMOTIONAL ACTIVITIES IN business</vt:lpstr>
      <vt:lpstr>Types of Business</vt:lpstr>
      <vt:lpstr>Business to business (B2B)</vt:lpstr>
      <vt:lpstr>Business to consumer (B2C)</vt:lpstr>
      <vt:lpstr>For M2, you need to write about How kitkat identifies their target market? What is their Market segmentation</vt:lpstr>
      <vt:lpstr>Who buys kitkat – 2011 market research</vt:lpstr>
      <vt:lpstr>Market segmentation continued</vt:lpstr>
      <vt:lpstr>Using promotional activities in business</vt:lpstr>
      <vt:lpstr>Example SMART objectives for a business</vt:lpstr>
      <vt:lpstr>For M2 write about kitkat’s Appropriate promotional mix – give examples of what they do for each</vt:lpstr>
      <vt:lpstr>Appropriate promotional mix</vt:lpstr>
      <vt:lpstr>For m2 you need to explain the Importance of Appropriate promotional mix for kitkat</vt:lpstr>
      <vt:lpstr>For m2 explain that kitkat Benefits by having an Appropriate promotional mix</vt:lpstr>
      <vt:lpstr>Communicating with market segment using the AIDA Model </vt:lpstr>
      <vt:lpstr>AIDA Model</vt:lpstr>
      <vt:lpstr> Activity 5 – M2 </vt:lpstr>
      <vt:lpstr>Activity 6– D1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dc:title>
  <dc:creator>Marion</dc:creator>
  <cp:lastModifiedBy>Ilse Howling</cp:lastModifiedBy>
  <cp:revision>59</cp:revision>
  <dcterms:created xsi:type="dcterms:W3CDTF">2015-07-28T10:40:21Z</dcterms:created>
  <dcterms:modified xsi:type="dcterms:W3CDTF">2022-03-28T09:13:49Z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