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Lst>
  <p:notesMasterIdLst>
    <p:notesMasterId r:id="rId23"/>
  </p:notesMasterIdLst>
  <p:handoutMasterIdLst>
    <p:handoutMasterId r:id="rId24"/>
  </p:handoutMasterIdLst>
  <p:sldIdLst>
    <p:sldId id="257" r:id="rId5"/>
    <p:sldId id="256" r:id="rId6"/>
    <p:sldId id="258" r:id="rId7"/>
    <p:sldId id="296" r:id="rId8"/>
    <p:sldId id="297" r:id="rId9"/>
    <p:sldId id="264" r:id="rId10"/>
    <p:sldId id="265" r:id="rId11"/>
    <p:sldId id="286" r:id="rId12"/>
    <p:sldId id="293" r:id="rId13"/>
    <p:sldId id="287" r:id="rId14"/>
    <p:sldId id="301" r:id="rId15"/>
    <p:sldId id="298" r:id="rId16"/>
    <p:sldId id="290" r:id="rId17"/>
    <p:sldId id="291" r:id="rId18"/>
    <p:sldId id="299" r:id="rId19"/>
    <p:sldId id="300" r:id="rId20"/>
    <p:sldId id="289" r:id="rId21"/>
    <p:sldId id="302" r:id="rId22"/>
  </p:sldIdLst>
  <p:sldSz cx="9144000" cy="5143500" type="screen16x9"/>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B85FB9-3C30-4A53-93C1-508123063149}">
  <a:tblStyle styleId="{CDB85FB9-3C30-4A53-93C1-50812306314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0" autoAdjust="0"/>
  </p:normalViewPr>
  <p:slideViewPr>
    <p:cSldViewPr snapToGrid="0">
      <p:cViewPr varScale="1">
        <p:scale>
          <a:sx n="120" d="100"/>
          <a:sy n="120" d="100"/>
        </p:scale>
        <p:origin x="114" y="102"/>
      </p:cViewPr>
      <p:guideLst/>
    </p:cSldViewPr>
  </p:slideViewPr>
  <p:outlineViewPr>
    <p:cViewPr>
      <p:scale>
        <a:sx n="33" d="100"/>
        <a:sy n="33" d="100"/>
      </p:scale>
      <p:origin x="0" y="-3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769A8F16-85FE-48BB-9489-582963FCC819}" type="datetimeFigureOut">
              <a:rPr lang="en-GB" smtClean="0"/>
              <a:t>12/03/2020</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357CF9FA-76CE-4576-8B70-B85B84532307}" type="slidenum">
              <a:rPr lang="en-GB" smtClean="0"/>
              <a:t>‹#›</a:t>
            </a:fld>
            <a:endParaRPr lang="en-GB"/>
          </a:p>
        </p:txBody>
      </p:sp>
    </p:spTree>
    <p:extLst>
      <p:ext uri="{BB962C8B-B14F-4D97-AF65-F5344CB8AC3E}">
        <p14:creationId xmlns:p14="http://schemas.microsoft.com/office/powerpoint/2010/main" val="357705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92665" y="3228896"/>
            <a:ext cx="7941309" cy="305895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886292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041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997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046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738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146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105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480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864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879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5450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786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697163" y="509588"/>
            <a:ext cx="4532312"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04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cxnSp>
        <p:nvCxnSpPr>
          <p:cNvPr id="14" name="Shape 14"/>
          <p:cNvCxnSpPr/>
          <p:nvPr/>
        </p:nvCxnSpPr>
        <p:spPr>
          <a:xfrm>
            <a:off x="-6025" y="2571761"/>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0" y="228825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cxnSp>
        <p:nvCxnSpPr>
          <p:cNvPr id="17" name="Shape 17"/>
          <p:cNvCxnSpPr/>
          <p:nvPr/>
        </p:nvCxnSpPr>
        <p:spPr>
          <a:xfrm>
            <a:off x="5898975" y="257175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381250"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2" name="Shape 32"/>
          <p:cNvSpPr txBox="1">
            <a:spLocks noGrp="1"/>
          </p:cNvSpPr>
          <p:nvPr>
            <p:ph type="body" idx="2"/>
          </p:nvPr>
        </p:nvSpPr>
        <p:spPr>
          <a:xfrm>
            <a:off x="5012916"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33" name="Shape 33"/>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381250"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3834911"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6288573"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6A780255-9FEC-4310-A75B-65C60C50D33E}" type="slidenum">
              <a:rPr lang="en-GB" altLang="en-US"/>
              <a:pPr>
                <a:defRPr/>
              </a:pPr>
              <a:t>‹#›</a:t>
            </a:fld>
            <a:endParaRPr lang="en-GB" altLang="en-US"/>
          </a:p>
        </p:txBody>
      </p:sp>
    </p:spTree>
    <p:extLst>
      <p:ext uri="{BB962C8B-B14F-4D97-AF65-F5344CB8AC3E}">
        <p14:creationId xmlns:p14="http://schemas.microsoft.com/office/powerpoint/2010/main" val="883215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7"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What are your values?</a:t>
            </a:r>
            <a:endParaRPr lang="en-GB" dirty="0">
              <a:latin typeface="Calibri" panose="020F0502020204030204" pitchFamily="34" charset="0"/>
            </a:endParaRPr>
          </a:p>
        </p:txBody>
      </p:sp>
      <p:sp>
        <p:nvSpPr>
          <p:cNvPr id="3" name="TextBox 2"/>
          <p:cNvSpPr txBox="1"/>
          <p:nvPr/>
        </p:nvSpPr>
        <p:spPr>
          <a:xfrm>
            <a:off x="893852" y="1561673"/>
            <a:ext cx="6318607" cy="2954655"/>
          </a:xfrm>
          <a:prstGeom prst="rect">
            <a:avLst/>
          </a:prstGeom>
          <a:noFill/>
        </p:spPr>
        <p:txBody>
          <a:bodyPr wrap="square" rtlCol="0">
            <a:spAutoFit/>
          </a:bodyPr>
          <a:lstStyle/>
          <a:p>
            <a:pPr marL="342900" indent="-342900">
              <a:buAutoNum type="arabicParenR"/>
            </a:pPr>
            <a:r>
              <a:rPr lang="en-GB" dirty="0" smtClean="0">
                <a:latin typeface="Calibri" panose="020F0502020204030204" pitchFamily="34" charset="0"/>
              </a:rPr>
              <a:t>What do you understand by the term </a:t>
            </a:r>
            <a:r>
              <a:rPr lang="en-GB" sz="1800" b="1" dirty="0" smtClean="0">
                <a:latin typeface="Calibri" panose="020F0502020204030204" pitchFamily="34" charset="0"/>
              </a:rPr>
              <a:t>‘values’</a:t>
            </a:r>
            <a:r>
              <a:rPr lang="en-GB" dirty="0" smtClean="0">
                <a:latin typeface="Calibri" panose="020F0502020204030204" pitchFamily="34" charset="0"/>
              </a:rPr>
              <a:t>?</a:t>
            </a:r>
          </a:p>
          <a:p>
            <a:pPr marL="342900" indent="-342900">
              <a:buAutoNum type="arabicParenR"/>
            </a:pPr>
            <a:endParaRPr lang="en-GB" dirty="0" smtClean="0">
              <a:latin typeface="Calibri" panose="020F0502020204030204" pitchFamily="34" charset="0"/>
            </a:endParaRPr>
          </a:p>
          <a:p>
            <a:pPr marL="342900" indent="-342900">
              <a:buAutoNum type="arabicParenR"/>
            </a:pPr>
            <a:r>
              <a:rPr lang="en-GB" b="1" dirty="0" smtClean="0">
                <a:latin typeface="Calibri" panose="020F0502020204030204" pitchFamily="34" charset="0"/>
              </a:rPr>
              <a:t>Compare</a:t>
            </a:r>
            <a:r>
              <a:rPr lang="en-GB" dirty="0" smtClean="0">
                <a:latin typeface="Calibri" panose="020F0502020204030204" pitchFamily="34" charset="0"/>
              </a:rPr>
              <a:t> this with the person next to you.</a:t>
            </a:r>
          </a:p>
          <a:p>
            <a:pPr marL="342900" indent="-342900">
              <a:buAutoNum type="arabicParenR"/>
            </a:pPr>
            <a:endParaRPr lang="en-GB" dirty="0" smtClean="0">
              <a:latin typeface="Calibri" panose="020F0502020204030204" pitchFamily="34" charset="0"/>
            </a:endParaRPr>
          </a:p>
          <a:p>
            <a:pPr marL="342900" indent="-342900">
              <a:buAutoNum type="arabicParenR"/>
            </a:pPr>
            <a:r>
              <a:rPr lang="en-GB" dirty="0" smtClean="0">
                <a:latin typeface="Calibri" panose="020F0502020204030204" pitchFamily="34" charset="0"/>
              </a:rPr>
              <a:t>Write down something you </a:t>
            </a:r>
            <a:r>
              <a:rPr lang="en-GB" b="1" dirty="0" smtClean="0">
                <a:latin typeface="Calibri" panose="020F0502020204030204" pitchFamily="34" charset="0"/>
              </a:rPr>
              <a:t>care about</a:t>
            </a:r>
            <a:r>
              <a:rPr lang="en-GB" dirty="0" smtClean="0">
                <a:latin typeface="Calibri" panose="020F0502020204030204" pitchFamily="34" charset="0"/>
              </a:rPr>
              <a:t>, something you </a:t>
            </a:r>
            <a:r>
              <a:rPr lang="en-GB" b="1" dirty="0" smtClean="0">
                <a:latin typeface="Calibri" panose="020F0502020204030204" pitchFamily="34" charset="0"/>
              </a:rPr>
              <a:t>would like to change </a:t>
            </a:r>
            <a:r>
              <a:rPr lang="en-GB" dirty="0" smtClean="0">
                <a:latin typeface="Calibri" panose="020F0502020204030204" pitchFamily="34" charset="0"/>
              </a:rPr>
              <a:t>(global warming, media representation of women, animal cruelty).</a:t>
            </a:r>
          </a:p>
          <a:p>
            <a:pPr marL="342900" indent="-342900">
              <a:buAutoNum type="arabicParenR"/>
            </a:pPr>
            <a:endParaRPr lang="en-GB" dirty="0" smtClean="0">
              <a:latin typeface="Calibri" panose="020F0502020204030204" pitchFamily="34" charset="0"/>
            </a:endParaRPr>
          </a:p>
          <a:p>
            <a:pPr marL="342900" indent="-342900">
              <a:buAutoNum type="arabicParenR"/>
            </a:pPr>
            <a:r>
              <a:rPr lang="en-GB" dirty="0" smtClean="0">
                <a:latin typeface="Calibri" panose="020F0502020204030204" pitchFamily="34" charset="0"/>
              </a:rPr>
              <a:t>Discuss how you would go about </a:t>
            </a:r>
            <a:r>
              <a:rPr lang="en-GB" b="1" dirty="0" smtClean="0">
                <a:latin typeface="Calibri" panose="020F0502020204030204" pitchFamily="34" charset="0"/>
              </a:rPr>
              <a:t>researching</a:t>
            </a:r>
            <a:r>
              <a:rPr lang="en-GB" dirty="0" smtClean="0">
                <a:latin typeface="Calibri" panose="020F0502020204030204" pitchFamily="34" charset="0"/>
              </a:rPr>
              <a:t> this area in order to make a change.</a:t>
            </a:r>
          </a:p>
          <a:p>
            <a:pPr marL="342900" indent="-342900">
              <a:buAutoNum type="arabicParenR"/>
            </a:pPr>
            <a:r>
              <a:rPr lang="en-GB" dirty="0" smtClean="0">
                <a:latin typeface="Calibri" panose="020F0502020204030204" pitchFamily="34" charset="0"/>
              </a:rPr>
              <a:t>What values do you associate with </a:t>
            </a:r>
            <a:r>
              <a:rPr lang="en-GB" b="1" dirty="0" smtClean="0">
                <a:latin typeface="Calibri" panose="020F0502020204030204" pitchFamily="34" charset="0"/>
              </a:rPr>
              <a:t>a) feminists</a:t>
            </a:r>
            <a:r>
              <a:rPr lang="en-GB" dirty="0" smtClean="0">
                <a:latin typeface="Calibri" panose="020F0502020204030204" pitchFamily="34" charset="0"/>
              </a:rPr>
              <a:t>; </a:t>
            </a:r>
            <a:r>
              <a:rPr lang="en-GB" b="1" dirty="0" smtClean="0">
                <a:latin typeface="Calibri" panose="020F0502020204030204" pitchFamily="34" charset="0"/>
              </a:rPr>
              <a:t>b) Marxists</a:t>
            </a:r>
            <a:r>
              <a:rPr lang="en-GB" dirty="0" smtClean="0">
                <a:latin typeface="Calibri" panose="020F0502020204030204" pitchFamily="34" charset="0"/>
              </a:rPr>
              <a:t>; </a:t>
            </a:r>
            <a:r>
              <a:rPr lang="en-GB" b="1" dirty="0" smtClean="0">
                <a:latin typeface="Calibri" panose="020F0502020204030204" pitchFamily="34" charset="0"/>
              </a:rPr>
              <a:t>c) Functionalists</a:t>
            </a:r>
            <a:r>
              <a:rPr lang="en-GB" dirty="0" smtClean="0">
                <a:latin typeface="Calibri" panose="020F0502020204030204" pitchFamily="34" charset="0"/>
              </a:rPr>
              <a:t>; </a:t>
            </a:r>
            <a:r>
              <a:rPr lang="en-GB" b="1" dirty="0" smtClean="0">
                <a:latin typeface="Calibri" panose="020F0502020204030204" pitchFamily="34" charset="0"/>
              </a:rPr>
              <a:t>d) New Right</a:t>
            </a:r>
          </a:p>
          <a:p>
            <a:pPr marL="342900" indent="-342900">
              <a:buAutoNum type="arabicParenR"/>
            </a:pPr>
            <a:r>
              <a:rPr lang="en-GB" dirty="0" smtClean="0">
                <a:latin typeface="Calibri" panose="020F0502020204030204" pitchFamily="34" charset="0"/>
              </a:rPr>
              <a:t>How might </a:t>
            </a:r>
            <a:r>
              <a:rPr lang="en-GB" b="1" dirty="0" smtClean="0">
                <a:latin typeface="Calibri" panose="020F0502020204030204" pitchFamily="34" charset="0"/>
              </a:rPr>
              <a:t>their values affect </a:t>
            </a:r>
            <a:r>
              <a:rPr lang="en-GB" dirty="0" smtClean="0">
                <a:latin typeface="Calibri" panose="020F0502020204030204" pitchFamily="34" charset="0"/>
              </a:rPr>
              <a:t>what their research finds or the conclusions they draw from their research?</a:t>
            </a:r>
            <a:endParaRPr lang="en-GB" dirty="0">
              <a:latin typeface="Calibri" panose="020F0502020204030204" pitchFamily="34" charset="0"/>
            </a:endParaRPr>
          </a:p>
        </p:txBody>
      </p:sp>
      <p:sp>
        <p:nvSpPr>
          <p:cNvPr id="4" name="Rectangle 3"/>
          <p:cNvSpPr/>
          <p:nvPr/>
        </p:nvSpPr>
        <p:spPr>
          <a:xfrm>
            <a:off x="771609" y="23602"/>
            <a:ext cx="2319866"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Starter</a:t>
            </a:r>
            <a:r>
              <a:rPr lang="en-US" sz="5400" b="0" cap="none" spc="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60" y="147730"/>
            <a:ext cx="1230060" cy="1549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066" y="147730"/>
            <a:ext cx="1485719" cy="85041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4320" y="1020592"/>
            <a:ext cx="2067198" cy="105993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4548" y="142736"/>
            <a:ext cx="711966" cy="71196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5318" y="147730"/>
            <a:ext cx="1171952" cy="123081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1988" y="3398682"/>
            <a:ext cx="876728" cy="87672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5256" y="2110092"/>
            <a:ext cx="1813465" cy="1088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022225" y="1693523"/>
            <a:ext cx="4253585" cy="1159799"/>
          </a:xfrm>
          <a:prstGeom prst="rect">
            <a:avLst/>
          </a:prstGeom>
        </p:spPr>
        <p:txBody>
          <a:bodyPr lIns="91425" tIns="91425" rIns="91425" bIns="91425" anchor="b" anchorCtr="0">
            <a:noAutofit/>
          </a:bodyPr>
          <a:lstStyle/>
          <a:p>
            <a:pPr lvl="0" rtl="0">
              <a:spcBef>
                <a:spcPts val="0"/>
              </a:spcBef>
              <a:buNone/>
            </a:pPr>
            <a:r>
              <a:rPr lang="en" dirty="0" smtClean="0">
                <a:latin typeface="Calibri" panose="020F0502020204030204" pitchFamily="34" charset="0"/>
              </a:rPr>
              <a:t>Value freedom a</a:t>
            </a:r>
            <a:r>
              <a:rPr lang="en-GB" dirty="0" err="1" smtClean="0">
                <a:latin typeface="Calibri" panose="020F0502020204030204" pitchFamily="34" charset="0"/>
              </a:rPr>
              <a:t>nd</a:t>
            </a:r>
            <a:r>
              <a:rPr lang="en" dirty="0" smtClean="0">
                <a:latin typeface="Calibri" panose="020F0502020204030204" pitchFamily="34" charset="0"/>
              </a:rPr>
              <a:t> commitment</a:t>
            </a:r>
            <a:endParaRPr lang="en" dirty="0">
              <a:latin typeface="Calibri" panose="020F0502020204030204" pitchFamily="34" charset="0"/>
            </a:endParaRPr>
          </a:p>
        </p:txBody>
      </p:sp>
      <p:sp>
        <p:nvSpPr>
          <p:cNvPr id="100" name="Shape 100"/>
          <p:cNvSpPr txBox="1">
            <a:spLocks noGrp="1"/>
          </p:cNvSpPr>
          <p:nvPr>
            <p:ph type="subTitle" idx="1"/>
          </p:nvPr>
        </p:nvSpPr>
        <p:spPr>
          <a:xfrm>
            <a:off x="2022300" y="2815923"/>
            <a:ext cx="5591400" cy="784799"/>
          </a:xfrm>
          <a:prstGeom prst="rect">
            <a:avLst/>
          </a:prstGeom>
        </p:spPr>
        <p:txBody>
          <a:bodyPr lIns="91425" tIns="91425" rIns="91425" bIns="91425" anchor="t" anchorCtr="0">
            <a:noAutofit/>
          </a:bodyPr>
          <a:lstStyle/>
          <a:p>
            <a:pPr lvl="0" rtl="0">
              <a:spcBef>
                <a:spcPts val="0"/>
              </a:spcBef>
              <a:buNone/>
            </a:pPr>
            <a:r>
              <a:rPr lang="en" dirty="0">
                <a:latin typeface="Calibri" panose="020F0502020204030204" pitchFamily="34" charset="0"/>
              </a:rPr>
              <a:t>Some sociologists argue for a </a:t>
            </a:r>
            <a:r>
              <a:rPr lang="en" b="1" dirty="0">
                <a:latin typeface="Calibri" panose="020F0502020204030204" pitchFamily="34" charset="0"/>
              </a:rPr>
              <a:t>‘committed sociology’ </a:t>
            </a:r>
            <a:r>
              <a:rPr lang="en" dirty="0">
                <a:latin typeface="Calibri" panose="020F0502020204030204" pitchFamily="34" charset="0"/>
              </a:rPr>
              <a:t>in which the sociologist spells out the importance of the</a:t>
            </a:r>
            <a:r>
              <a:rPr lang="en-GB" dirty="0" err="1">
                <a:latin typeface="Calibri" panose="020F0502020204030204" pitchFamily="34" charset="0"/>
              </a:rPr>
              <a:t>ir</a:t>
            </a:r>
            <a:r>
              <a:rPr lang="en" dirty="0">
                <a:latin typeface="Calibri" panose="020F0502020204030204" pitchFamily="34" charset="0"/>
              </a:rPr>
              <a:t> values to their research</a:t>
            </a:r>
          </a:p>
        </p:txBody>
      </p:sp>
      <p:sp>
        <p:nvSpPr>
          <p:cNvPr id="101" name="Shape 101"/>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a:spcBef>
                <a:spcPts val="0"/>
              </a:spcBef>
              <a:buNone/>
            </a:pPr>
            <a:endParaRPr lang="en" sz="2400" dirty="0">
              <a:solidFill>
                <a:schemeClr val="dk1"/>
              </a:solidFill>
              <a:latin typeface="Lora"/>
              <a:ea typeface="Lora"/>
              <a:cs typeface="Lora"/>
              <a:sym typeface="Lora"/>
            </a:endParaRPr>
          </a:p>
        </p:txBody>
      </p:sp>
    </p:spTree>
    <p:extLst>
      <p:ext uri="{BB962C8B-B14F-4D97-AF65-F5344CB8AC3E}">
        <p14:creationId xmlns:p14="http://schemas.microsoft.com/office/powerpoint/2010/main" val="465049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07281" y="912393"/>
            <a:ext cx="3878399"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The key arguments:</a:t>
            </a:r>
            <a:endParaRPr lang="en" sz="3200" dirty="0">
              <a:latin typeface="Calibri" panose="020F0502020204030204" pitchFamily="34" charset="0"/>
            </a:endParaRPr>
          </a:p>
        </p:txBody>
      </p:sp>
      <p:sp>
        <p:nvSpPr>
          <p:cNvPr id="155" name="Shape 155"/>
          <p:cNvSpPr txBox="1">
            <a:spLocks noGrp="1"/>
          </p:cNvSpPr>
          <p:nvPr>
            <p:ph type="body" idx="1"/>
          </p:nvPr>
        </p:nvSpPr>
        <p:spPr>
          <a:xfrm>
            <a:off x="473581" y="1790725"/>
            <a:ext cx="2333999" cy="3122399"/>
          </a:xfrm>
          <a:prstGeom prst="rect">
            <a:avLst/>
          </a:prstGeom>
        </p:spPr>
        <p:txBody>
          <a:bodyPr lIns="91425" tIns="91425" rIns="91425" bIns="91425" anchor="t" anchorCtr="0">
            <a:noAutofit/>
          </a:bodyPr>
          <a:lstStyle/>
          <a:p>
            <a:pPr lvl="0" rtl="0">
              <a:spcBef>
                <a:spcPts val="0"/>
              </a:spcBef>
              <a:buNone/>
            </a:pPr>
            <a:r>
              <a:rPr lang="en" sz="2400" b="1" u="sng" dirty="0" smtClean="0">
                <a:effectLst>
                  <a:outerShdw blurRad="38100" dist="38100" dir="2700000" algn="tl">
                    <a:srgbClr val="000000">
                      <a:alpha val="43137"/>
                    </a:srgbClr>
                  </a:outerShdw>
                </a:effectLst>
                <a:latin typeface="Bradley Hand ITC" panose="03070402050302030203" pitchFamily="66" charset="0"/>
              </a:rPr>
              <a:t>Yes- </a:t>
            </a:r>
            <a:r>
              <a:rPr lang="en-GB" sz="2400" b="1" u="sng" dirty="0" smtClean="0">
                <a:solidFill>
                  <a:srgbClr val="FF0000"/>
                </a:solidFill>
                <a:effectLst>
                  <a:outerShdw blurRad="38100" dist="38100" dir="2700000" algn="tl">
                    <a:srgbClr val="000000">
                      <a:alpha val="43137"/>
                    </a:srgbClr>
                  </a:outerShdw>
                </a:effectLst>
                <a:latin typeface="Bradley Hand ITC" panose="03070402050302030203" pitchFamily="66" charset="0"/>
              </a:rPr>
              <a:t>Value</a:t>
            </a:r>
            <a:r>
              <a:rPr lang="en" sz="2400" b="1" u="sng" dirty="0" smtClean="0">
                <a:solidFill>
                  <a:srgbClr val="FF0000"/>
                </a:solidFill>
                <a:effectLst>
                  <a:outerShdw blurRad="38100" dist="38100" dir="2700000" algn="tl">
                    <a:srgbClr val="000000">
                      <a:alpha val="43137"/>
                    </a:srgbClr>
                  </a:outerShdw>
                </a:effectLst>
                <a:latin typeface="Bradley Hand ITC" panose="03070402050302030203" pitchFamily="66" charset="0"/>
              </a:rPr>
              <a:t> Free </a:t>
            </a:r>
            <a:endParaRPr lang="en" sz="2400" b="1" u="sng" dirty="0">
              <a:solidFill>
                <a:srgbClr val="FF0000"/>
              </a:solidFill>
              <a:effectLst>
                <a:outerShdw blurRad="38100" dist="38100" dir="2700000" algn="tl">
                  <a:srgbClr val="000000">
                    <a:alpha val="43137"/>
                  </a:srgbClr>
                </a:outerShdw>
              </a:effectLst>
              <a:latin typeface="Bradley Hand ITC" panose="03070402050302030203" pitchFamily="66" charset="0"/>
            </a:endParaRPr>
          </a:p>
          <a:p>
            <a:pPr lvl="0" rtl="0">
              <a:spcBef>
                <a:spcPts val="0"/>
              </a:spcBef>
              <a:buNone/>
            </a:pPr>
            <a:r>
              <a:rPr lang="en" dirty="0">
                <a:latin typeface="Calibri" panose="020F0502020204030204" pitchFamily="34" charset="0"/>
              </a:rPr>
              <a:t>Some sociologists believe that </a:t>
            </a:r>
            <a:r>
              <a:rPr lang="en" b="1" dirty="0">
                <a:latin typeface="Calibri" panose="020F0502020204030204" pitchFamily="34" charset="0"/>
              </a:rPr>
              <a:t>it is possible </a:t>
            </a:r>
            <a:r>
              <a:rPr lang="en" dirty="0">
                <a:latin typeface="Calibri" panose="020F0502020204030204" pitchFamily="34" charset="0"/>
              </a:rPr>
              <a:t>to </a:t>
            </a:r>
            <a:r>
              <a:rPr lang="en" b="1" dirty="0">
                <a:latin typeface="Calibri" panose="020F0502020204030204" pitchFamily="34" charset="0"/>
              </a:rPr>
              <a:t>keep opinion and </a:t>
            </a:r>
            <a:r>
              <a:rPr lang="en" b="1" dirty="0" smtClean="0">
                <a:latin typeface="Calibri" panose="020F0502020204030204" pitchFamily="34" charset="0"/>
              </a:rPr>
              <a:t>values </a:t>
            </a:r>
            <a:r>
              <a:rPr lang="en" b="1" dirty="0">
                <a:latin typeface="Calibri" panose="020F0502020204030204" pitchFamily="34" charset="0"/>
              </a:rPr>
              <a:t>out of research</a:t>
            </a:r>
            <a:r>
              <a:rPr lang="en" dirty="0">
                <a:latin typeface="Calibri" panose="020F0502020204030204" pitchFamily="34" charset="0"/>
              </a:rPr>
              <a:t>, in fact they believe this is preferable</a:t>
            </a:r>
            <a:r>
              <a:rPr lang="en" dirty="0" smtClean="0">
                <a:latin typeface="Calibri" panose="020F0502020204030204" pitchFamily="34" charset="0"/>
              </a:rPr>
              <a:t>!</a:t>
            </a:r>
          </a:p>
          <a:p>
            <a:pPr lvl="0" rtl="0">
              <a:spcBef>
                <a:spcPts val="0"/>
              </a:spcBef>
              <a:buNone/>
            </a:pPr>
            <a:r>
              <a:rPr lang="en" dirty="0" smtClean="0">
                <a:solidFill>
                  <a:srgbClr val="FF0000"/>
                </a:solidFill>
                <a:latin typeface="Calibri" panose="020F0502020204030204" pitchFamily="34" charset="0"/>
              </a:rPr>
              <a:t>Postivisits and functionalists</a:t>
            </a:r>
            <a:endParaRPr lang="en" dirty="0">
              <a:solidFill>
                <a:srgbClr val="FF0000"/>
              </a:solidFill>
              <a:latin typeface="Calibri" panose="020F0502020204030204" pitchFamily="34" charset="0"/>
            </a:endParaRPr>
          </a:p>
        </p:txBody>
      </p:sp>
      <p:sp>
        <p:nvSpPr>
          <p:cNvPr id="156" name="Shape 156"/>
          <p:cNvSpPr txBox="1">
            <a:spLocks noGrp="1"/>
          </p:cNvSpPr>
          <p:nvPr>
            <p:ph type="body" idx="2"/>
          </p:nvPr>
        </p:nvSpPr>
        <p:spPr>
          <a:xfrm>
            <a:off x="3151681" y="1790724"/>
            <a:ext cx="2333999" cy="3122399"/>
          </a:xfrm>
          <a:prstGeom prst="rect">
            <a:avLst/>
          </a:prstGeom>
        </p:spPr>
        <p:txBody>
          <a:bodyPr lIns="91425" tIns="91425" rIns="91425" bIns="91425" anchor="t" anchorCtr="0">
            <a:noAutofit/>
          </a:bodyPr>
          <a:lstStyle/>
          <a:p>
            <a:pPr lvl="0" rtl="0">
              <a:spcBef>
                <a:spcPts val="0"/>
              </a:spcBef>
              <a:buNone/>
            </a:pPr>
            <a:r>
              <a:rPr lang="en" sz="2400" b="1" u="sng" dirty="0">
                <a:latin typeface="Bradley Hand ITC" panose="03070402050302030203" pitchFamily="66" charset="0"/>
              </a:rPr>
              <a:t>‘On the fence</a:t>
            </a:r>
            <a:r>
              <a:rPr lang="en" sz="2400" b="1" u="sng" dirty="0" smtClean="0">
                <a:latin typeface="Bradley Hand ITC" panose="03070402050302030203" pitchFamily="66" charset="0"/>
              </a:rPr>
              <a:t>’ and </a:t>
            </a:r>
            <a:r>
              <a:rPr lang="en" sz="2400" b="1" u="sng" dirty="0" smtClean="0">
                <a:solidFill>
                  <a:srgbClr val="FF0000"/>
                </a:solidFill>
                <a:latin typeface="Bradley Hand ITC" panose="03070402050302030203" pitchFamily="66" charset="0"/>
              </a:rPr>
              <a:t>value laden</a:t>
            </a:r>
            <a:endParaRPr lang="en" sz="2400" b="1" u="sng" dirty="0">
              <a:solidFill>
                <a:srgbClr val="FF0000"/>
              </a:solidFill>
              <a:latin typeface="Bradley Hand ITC" panose="03070402050302030203" pitchFamily="66" charset="0"/>
            </a:endParaRPr>
          </a:p>
          <a:p>
            <a:pPr lvl="0" rtl="0">
              <a:spcBef>
                <a:spcPts val="0"/>
              </a:spcBef>
              <a:buNone/>
            </a:pPr>
            <a:r>
              <a:rPr lang="en" dirty="0">
                <a:latin typeface="Calibri" panose="020F0502020204030204" pitchFamily="34" charset="0"/>
              </a:rPr>
              <a:t>So</a:t>
            </a:r>
            <a:r>
              <a:rPr lang="en-GB" dirty="0">
                <a:latin typeface="Calibri" panose="020F0502020204030204" pitchFamily="34" charset="0"/>
              </a:rPr>
              <a:t>me</a:t>
            </a:r>
            <a:r>
              <a:rPr lang="en" dirty="0">
                <a:latin typeface="Calibri" panose="020F0502020204030204" pitchFamily="34" charset="0"/>
              </a:rPr>
              <a:t> sociologists agree that there is a </a:t>
            </a:r>
            <a:r>
              <a:rPr lang="en" b="1" dirty="0">
                <a:latin typeface="Calibri" panose="020F0502020204030204" pitchFamily="34" charset="0"/>
              </a:rPr>
              <a:t>distinction</a:t>
            </a:r>
            <a:r>
              <a:rPr lang="en" dirty="0">
                <a:latin typeface="Calibri" panose="020F0502020204030204" pitchFamily="34" charset="0"/>
              </a:rPr>
              <a:t> between facts (objectivity) and values, however, they argue that </a:t>
            </a:r>
            <a:r>
              <a:rPr lang="en" b="1" dirty="0">
                <a:latin typeface="Calibri" panose="020F0502020204030204" pitchFamily="34" charset="0"/>
              </a:rPr>
              <a:t>values are important </a:t>
            </a:r>
            <a:r>
              <a:rPr lang="en" dirty="0">
                <a:latin typeface="Calibri" panose="020F0502020204030204" pitchFamily="34" charset="0"/>
              </a:rPr>
              <a:t>in many areas of sociological </a:t>
            </a:r>
            <a:r>
              <a:rPr lang="en" dirty="0" smtClean="0">
                <a:latin typeface="Calibri" panose="020F0502020204030204" pitchFamily="34" charset="0"/>
              </a:rPr>
              <a:t>research  </a:t>
            </a:r>
            <a:r>
              <a:rPr lang="en" dirty="0" smtClean="0">
                <a:solidFill>
                  <a:srgbClr val="FF0000"/>
                </a:solidFill>
                <a:latin typeface="Calibri" panose="020F0502020204030204" pitchFamily="34" charset="0"/>
              </a:rPr>
              <a:t>Weber </a:t>
            </a:r>
            <a:endParaRPr lang="en" dirty="0">
              <a:solidFill>
                <a:srgbClr val="FF0000"/>
              </a:solidFill>
              <a:latin typeface="Calibri" panose="020F0502020204030204" pitchFamily="34" charset="0"/>
            </a:endParaRPr>
          </a:p>
        </p:txBody>
      </p:sp>
      <p:sp>
        <p:nvSpPr>
          <p:cNvPr id="157" name="Shape 157"/>
          <p:cNvSpPr txBox="1">
            <a:spLocks noGrp="1"/>
          </p:cNvSpPr>
          <p:nvPr>
            <p:ph type="body" idx="3"/>
          </p:nvPr>
        </p:nvSpPr>
        <p:spPr>
          <a:xfrm>
            <a:off x="6280260" y="1790723"/>
            <a:ext cx="2333999" cy="3122399"/>
          </a:xfrm>
          <a:prstGeom prst="rect">
            <a:avLst/>
          </a:prstGeom>
        </p:spPr>
        <p:txBody>
          <a:bodyPr lIns="91425" tIns="91425" rIns="91425" bIns="91425" anchor="t" anchorCtr="0">
            <a:noAutofit/>
          </a:bodyPr>
          <a:lstStyle/>
          <a:p>
            <a:pPr lvl="0" rtl="0">
              <a:spcBef>
                <a:spcPts val="0"/>
              </a:spcBef>
              <a:buNone/>
            </a:pPr>
            <a:r>
              <a:rPr lang="en" sz="2400" b="1" u="sng" dirty="0" smtClean="0">
                <a:latin typeface="Bradley Hand ITC" panose="03070402050302030203" pitchFamily="66" charset="0"/>
                <a:cs typeface="Arial" panose="020B0604020202020204" pitchFamily="34" charset="0"/>
              </a:rPr>
              <a:t>No- </a:t>
            </a:r>
            <a:r>
              <a:rPr lang="en" sz="2400" b="1" u="sng" dirty="0" smtClean="0">
                <a:solidFill>
                  <a:srgbClr val="FF0000"/>
                </a:solidFill>
                <a:latin typeface="Bradley Hand ITC" panose="03070402050302030203" pitchFamily="66" charset="0"/>
                <a:cs typeface="Arial" panose="020B0604020202020204" pitchFamily="34" charset="0"/>
              </a:rPr>
              <a:t>committed </a:t>
            </a:r>
            <a:endParaRPr lang="en" sz="2400" b="1" u="sng" dirty="0">
              <a:solidFill>
                <a:srgbClr val="FF0000"/>
              </a:solidFill>
              <a:latin typeface="Bradley Hand ITC" panose="03070402050302030203" pitchFamily="66" charset="0"/>
              <a:cs typeface="Arial" panose="020B0604020202020204" pitchFamily="34" charset="0"/>
            </a:endParaRPr>
          </a:p>
          <a:p>
            <a:pPr lvl="0" rtl="0">
              <a:spcBef>
                <a:spcPts val="0"/>
              </a:spcBef>
              <a:buNone/>
            </a:pPr>
            <a:r>
              <a:rPr lang="en" dirty="0">
                <a:latin typeface="Calibri" panose="020F0502020204030204" pitchFamily="34" charset="0"/>
              </a:rPr>
              <a:t>Some sociologists </a:t>
            </a:r>
            <a:r>
              <a:rPr lang="en" dirty="0" smtClean="0">
                <a:latin typeface="Calibri" panose="020F0502020204030204" pitchFamily="34" charset="0"/>
              </a:rPr>
              <a:t>argue </a:t>
            </a:r>
            <a:r>
              <a:rPr lang="en" dirty="0">
                <a:latin typeface="Calibri" panose="020F0502020204030204" pitchFamily="34" charset="0"/>
              </a:rPr>
              <a:t>that it is </a:t>
            </a:r>
            <a:r>
              <a:rPr lang="en" b="1" dirty="0">
                <a:latin typeface="Calibri" panose="020F0502020204030204" pitchFamily="34" charset="0"/>
              </a:rPr>
              <a:t>impossible to keep values separate </a:t>
            </a:r>
            <a:r>
              <a:rPr lang="en" dirty="0">
                <a:latin typeface="Calibri" panose="020F0502020204030204" pitchFamily="34" charset="0"/>
              </a:rPr>
              <a:t>from sociological research, and that this is </a:t>
            </a:r>
            <a:r>
              <a:rPr lang="en" b="1" dirty="0">
                <a:latin typeface="Calibri" panose="020F0502020204030204" pitchFamily="34" charset="0"/>
              </a:rPr>
              <a:t>not desireable</a:t>
            </a:r>
            <a:r>
              <a:rPr lang="en" dirty="0" smtClean="0">
                <a:latin typeface="Calibri" panose="020F0502020204030204" pitchFamily="34" charset="0"/>
              </a:rPr>
              <a:t>!</a:t>
            </a:r>
          </a:p>
          <a:p>
            <a:pPr lvl="0" rtl="0">
              <a:spcBef>
                <a:spcPts val="0"/>
              </a:spcBef>
              <a:buNone/>
            </a:pPr>
            <a:r>
              <a:rPr lang="en-GB" dirty="0" smtClean="0">
                <a:solidFill>
                  <a:srgbClr val="FF0000"/>
                </a:solidFill>
                <a:latin typeface="Calibri" panose="020F0502020204030204" pitchFamily="34" charset="0"/>
              </a:rPr>
              <a:t>Howard Becker </a:t>
            </a:r>
            <a:endParaRPr lang="en" dirty="0" smtClean="0">
              <a:solidFill>
                <a:srgbClr val="FF0000"/>
              </a:solidFill>
              <a:latin typeface="Calibri" panose="020F0502020204030204" pitchFamily="34" charset="0"/>
            </a:endParaRPr>
          </a:p>
          <a:p>
            <a:pPr lvl="0">
              <a:spcBef>
                <a:spcPts val="0"/>
              </a:spcBef>
              <a:buNone/>
            </a:pPr>
            <a:endParaRPr dirty="0"/>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473581" y="752292"/>
            <a:ext cx="1133700" cy="755800"/>
          </a:xfrm>
          <a:prstGeom prst="ellipse">
            <a:avLst/>
          </a:prstGeom>
          <a:noFill/>
          <a:ln>
            <a:noFill/>
          </a:ln>
        </p:spPr>
      </p:pic>
    </p:spTree>
    <p:extLst>
      <p:ext uri="{BB962C8B-B14F-4D97-AF65-F5344CB8AC3E}">
        <p14:creationId xmlns:p14="http://schemas.microsoft.com/office/powerpoint/2010/main" val="8283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P spid="156" grpId="0" build="p"/>
      <p:bldP spid="15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143000" y="0"/>
            <a:ext cx="6858000"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700" dirty="0">
                <a:latin typeface="Calibri" panose="020F0502020204030204" pitchFamily="34" charset="0"/>
              </a:rPr>
              <a:t>This is HOWARD BECKER. </a:t>
            </a:r>
          </a:p>
          <a:p>
            <a:pPr eaLnBrk="1" hangingPunct="1">
              <a:spcBef>
                <a:spcPct val="50000"/>
              </a:spcBef>
              <a:buFontTx/>
              <a:buNone/>
            </a:pPr>
            <a:r>
              <a:rPr lang="en-GB" altLang="en-US" sz="2700" dirty="0">
                <a:latin typeface="Calibri" panose="020F0502020204030204" pitchFamily="34" charset="0"/>
              </a:rPr>
              <a:t>He says it’s </a:t>
            </a:r>
            <a:r>
              <a:rPr lang="en-GB" altLang="en-US" sz="2700" i="1" dirty="0">
                <a:latin typeface="Calibri" panose="020F0502020204030204" pitchFamily="34" charset="0"/>
              </a:rPr>
              <a:t>impossible</a:t>
            </a:r>
            <a:r>
              <a:rPr lang="en-GB" altLang="en-US" sz="2700" dirty="0">
                <a:latin typeface="Calibri" panose="020F0502020204030204" pitchFamily="34" charset="0"/>
              </a:rPr>
              <a:t> to study anything without using your personal and political beliefs to understand and judge it. </a:t>
            </a:r>
          </a:p>
        </p:txBody>
      </p:sp>
      <p:pic>
        <p:nvPicPr>
          <p:cNvPr id="92164" name="Picture 4" descr="Be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756" y="1924050"/>
            <a:ext cx="20859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406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20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2162">
                                            <p:txEl>
                                              <p:pRg st="0" end="0"/>
                                            </p:txEl>
                                          </p:spTgt>
                                        </p:tgtEl>
                                        <p:attrNameLst>
                                          <p:attrName>style.visibility</p:attrName>
                                        </p:attrNameLst>
                                      </p:cBhvr>
                                      <p:to>
                                        <p:strVal val="visible"/>
                                      </p:to>
                                    </p:set>
                                    <p:anim calcmode="discrete" valueType="clr">
                                      <p:cBhvr override="childStyle">
                                        <p:cTn id="12" dur="80"/>
                                        <p:tgtEl>
                                          <p:spTgt spid="921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16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162">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92162">
                                            <p:txEl>
                                              <p:pRg st="1" end="1"/>
                                            </p:txEl>
                                          </p:spTgt>
                                        </p:tgtEl>
                                        <p:attrNameLst>
                                          <p:attrName>style.visibility</p:attrName>
                                        </p:attrNameLst>
                                      </p:cBhvr>
                                      <p:to>
                                        <p:strVal val="visible"/>
                                      </p:to>
                                    </p:set>
                                    <p:anim calcmode="discrete" valueType="clr">
                                      <p:cBhvr override="childStyle">
                                        <p:cTn id="19" dur="80"/>
                                        <p:tgtEl>
                                          <p:spTgt spid="9216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162">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9216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07281" y="912393"/>
            <a:ext cx="3878399"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Committed </a:t>
            </a:r>
            <a:r>
              <a:rPr lang="en" sz="3200" dirty="0">
                <a:latin typeface="Calibri" panose="020F0502020204030204" pitchFamily="34" charset="0"/>
              </a:rPr>
              <a:t>S</a:t>
            </a:r>
            <a:r>
              <a:rPr lang="en" sz="3200" dirty="0" smtClean="0">
                <a:latin typeface="Calibri" panose="020F0502020204030204" pitchFamily="34" charset="0"/>
              </a:rPr>
              <a:t>ociology</a:t>
            </a:r>
            <a:endParaRPr lang="en" sz="3200" dirty="0">
              <a:latin typeface="Calibri" panose="020F0502020204030204" pitchFamily="34" charset="0"/>
            </a:endParaRPr>
          </a:p>
        </p:txBody>
      </p:sp>
      <p:sp>
        <p:nvSpPr>
          <p:cNvPr id="155" name="Shape 155"/>
          <p:cNvSpPr txBox="1">
            <a:spLocks noGrp="1"/>
          </p:cNvSpPr>
          <p:nvPr>
            <p:ph type="body" idx="1"/>
          </p:nvPr>
        </p:nvSpPr>
        <p:spPr>
          <a:xfrm>
            <a:off x="1374888" y="1347992"/>
            <a:ext cx="6736299" cy="3122399"/>
          </a:xfrm>
          <a:prstGeom prst="rect">
            <a:avLst/>
          </a:prstGeom>
        </p:spPr>
        <p:txBody>
          <a:bodyPr lIns="91425" tIns="91425" rIns="91425" bIns="91425" anchor="t" anchorCtr="0">
            <a:noAutofit/>
          </a:bodyPr>
          <a:lstStyle/>
          <a:p>
            <a:pPr marL="285750" lvl="1" indent="-285750">
              <a:lnSpc>
                <a:spcPct val="90000"/>
              </a:lnSpc>
              <a:buFont typeface="Arial" panose="020B0604020202020204" pitchFamily="34" charset="0"/>
              <a:buChar char="•"/>
            </a:pPr>
            <a:r>
              <a:rPr lang="en-GB" altLang="en-US" sz="1600" dirty="0">
                <a:latin typeface="Calibri" panose="020F0502020204030204" pitchFamily="34" charset="0"/>
              </a:rPr>
              <a:t>The third view comes from critical sociological perspectives such as feminists and Marxists, and sociologists considering research on disability or discrimination.  </a:t>
            </a:r>
            <a:endParaRPr lang="en-GB" altLang="en-US" sz="1600" dirty="0" smtClean="0">
              <a:latin typeface="Calibri" panose="020F0502020204030204" pitchFamily="34" charset="0"/>
            </a:endParaRPr>
          </a:p>
          <a:p>
            <a:pPr eaLnBrk="1" hangingPunct="1">
              <a:lnSpc>
                <a:spcPct val="90000"/>
              </a:lnSpc>
            </a:pPr>
            <a:endParaRPr lang="en-GB" altLang="en-US" sz="1600" dirty="0">
              <a:latin typeface="Calibri" panose="020F0502020204030204" pitchFamily="34" charset="0"/>
            </a:endParaRPr>
          </a:p>
          <a:p>
            <a:pPr marL="285750" indent="-285750">
              <a:lnSpc>
                <a:spcPct val="90000"/>
              </a:lnSpc>
            </a:pPr>
            <a:r>
              <a:rPr lang="en-GB" altLang="en-US" sz="1600" dirty="0">
                <a:latin typeface="Calibri" panose="020F0502020204030204" pitchFamily="34" charset="0"/>
              </a:rPr>
              <a:t>They claim that sociology </a:t>
            </a:r>
            <a:r>
              <a:rPr lang="en-GB" altLang="en-US" sz="1600" b="1" dirty="0">
                <a:latin typeface="Calibri" panose="020F0502020204030204" pitchFamily="34" charset="0"/>
              </a:rPr>
              <a:t>should not be value free </a:t>
            </a:r>
            <a:r>
              <a:rPr lang="en-GB" altLang="en-US" sz="1600" dirty="0">
                <a:latin typeface="Calibri" panose="020F0502020204030204" pitchFamily="34" charset="0"/>
              </a:rPr>
              <a:t>and that values should </a:t>
            </a:r>
            <a:r>
              <a:rPr lang="en-GB" altLang="en-US" sz="1600" b="1" dirty="0">
                <a:latin typeface="Calibri" panose="020F0502020204030204" pitchFamily="34" charset="0"/>
              </a:rPr>
              <a:t>guide the approach </a:t>
            </a:r>
            <a:r>
              <a:rPr lang="en-GB" altLang="en-US" sz="1600" dirty="0">
                <a:latin typeface="Calibri" panose="020F0502020204030204" pitchFamily="34" charset="0"/>
              </a:rPr>
              <a:t>of what is being studied - in other words research should be </a:t>
            </a:r>
            <a:r>
              <a:rPr lang="en-GB" altLang="en-US" sz="1600" b="1" dirty="0">
                <a:latin typeface="Calibri" panose="020F0502020204030204" pitchFamily="34" charset="0"/>
              </a:rPr>
              <a:t>committed</a:t>
            </a:r>
            <a:r>
              <a:rPr lang="en-GB" altLang="en-US" sz="1600" dirty="0">
                <a:latin typeface="Calibri" panose="020F0502020204030204" pitchFamily="34" charset="0"/>
              </a:rPr>
              <a:t> to it’s cause. </a:t>
            </a:r>
            <a:endParaRPr lang="en-GB" altLang="en-US" sz="1600" dirty="0" smtClean="0">
              <a:latin typeface="Calibri" panose="020F0502020204030204" pitchFamily="34" charset="0"/>
            </a:endParaRPr>
          </a:p>
          <a:p>
            <a:pPr marL="285750" indent="-285750">
              <a:lnSpc>
                <a:spcPct val="90000"/>
              </a:lnSpc>
            </a:pPr>
            <a:endParaRPr lang="en-GB" altLang="en-US" sz="1600" dirty="0">
              <a:latin typeface="Calibri" panose="020F0502020204030204" pitchFamily="34" charset="0"/>
            </a:endParaRPr>
          </a:p>
          <a:p>
            <a:pPr marL="285750" indent="-285750">
              <a:lnSpc>
                <a:spcPct val="90000"/>
              </a:lnSpc>
            </a:pPr>
            <a:r>
              <a:rPr lang="en-GB" altLang="en-US" sz="1600" dirty="0" smtClean="0">
                <a:latin typeface="Calibri" panose="020F0502020204030204" pitchFamily="34" charset="0"/>
              </a:rPr>
              <a:t>It is not possible or desirable to keep values out of research</a:t>
            </a:r>
          </a:p>
          <a:p>
            <a:pPr>
              <a:lnSpc>
                <a:spcPct val="90000"/>
              </a:lnSpc>
              <a:buNone/>
            </a:pPr>
            <a:endParaRPr lang="en-GB" altLang="en-US" sz="1600" b="1" u="sng" dirty="0" smtClean="0">
              <a:latin typeface="Calibri" panose="020F0502020204030204" pitchFamily="34" charset="0"/>
            </a:endParaRPr>
          </a:p>
          <a:p>
            <a:pPr>
              <a:lnSpc>
                <a:spcPct val="90000"/>
              </a:lnSpc>
              <a:buNone/>
            </a:pPr>
            <a:r>
              <a:rPr lang="en-GB" altLang="en-US" sz="1600" b="1" u="sng" dirty="0" smtClean="0">
                <a:latin typeface="Calibri" panose="020F0502020204030204" pitchFamily="34" charset="0"/>
              </a:rPr>
              <a:t>In </a:t>
            </a:r>
            <a:r>
              <a:rPr lang="en-GB" altLang="en-US" sz="1600" b="1" u="sng" dirty="0" err="1" smtClean="0">
                <a:latin typeface="Calibri" panose="020F0502020204030204" pitchFamily="34" charset="0"/>
              </a:rPr>
              <a:t>Gouldner’s</a:t>
            </a:r>
            <a:r>
              <a:rPr lang="en-GB" altLang="en-US" sz="1600" b="1" u="sng" dirty="0" smtClean="0">
                <a:latin typeface="Calibri" panose="020F0502020204030204" pitchFamily="34" charset="0"/>
              </a:rPr>
              <a:t> (1975) view, value-free sociology is:</a:t>
            </a:r>
          </a:p>
          <a:p>
            <a:pPr>
              <a:lnSpc>
                <a:spcPct val="90000"/>
              </a:lnSpc>
              <a:buNone/>
            </a:pPr>
            <a:endParaRPr lang="en-GB" altLang="en-US" sz="1600" b="1" u="sng" dirty="0" smtClean="0">
              <a:latin typeface="Calibri" panose="020F0502020204030204" pitchFamily="34" charset="0"/>
            </a:endParaRPr>
          </a:p>
          <a:p>
            <a:pPr>
              <a:lnSpc>
                <a:spcPct val="90000"/>
              </a:lnSpc>
              <a:buNone/>
            </a:pPr>
            <a:r>
              <a:rPr lang="en-GB" altLang="en-US" sz="1600" b="1" dirty="0" smtClean="0">
                <a:latin typeface="Calibri" panose="020F0502020204030204" pitchFamily="34" charset="0"/>
              </a:rPr>
              <a:t>Impossible: </a:t>
            </a:r>
            <a:r>
              <a:rPr lang="en-GB" altLang="en-US" sz="1600" dirty="0" smtClean="0">
                <a:latin typeface="Calibri" panose="020F0502020204030204" pitchFamily="34" charset="0"/>
              </a:rPr>
              <a:t>because either the sociologist’s own values, or those of their paymasters, are bound to be reflected in their work</a:t>
            </a:r>
          </a:p>
          <a:p>
            <a:pPr>
              <a:lnSpc>
                <a:spcPct val="90000"/>
              </a:lnSpc>
              <a:buNone/>
            </a:pPr>
            <a:r>
              <a:rPr lang="en-GB" altLang="en-US" sz="1600" b="1" dirty="0" smtClean="0">
                <a:latin typeface="Calibri" panose="020F0502020204030204" pitchFamily="34" charset="0"/>
              </a:rPr>
              <a:t>Undesirable: </a:t>
            </a:r>
            <a:r>
              <a:rPr lang="en-GB" altLang="en-US" sz="1600" dirty="0" smtClean="0">
                <a:latin typeface="Calibri" panose="020F0502020204030204" pitchFamily="34" charset="0"/>
              </a:rPr>
              <a:t>since without values to guide research, sociologists are merely selling their services to the highest bidder</a:t>
            </a:r>
          </a:p>
          <a:p>
            <a:pPr eaLnBrk="1" hangingPunct="1">
              <a:lnSpc>
                <a:spcPct val="90000"/>
              </a:lnSpc>
            </a:pPr>
            <a:endParaRPr lang="en-GB" altLang="en-US" dirty="0">
              <a:latin typeface="Calibri" panose="020F0502020204030204" pitchFamily="34" charset="0"/>
            </a:endParaRPr>
          </a:p>
          <a:p>
            <a:pPr lvl="0" rtl="0">
              <a:spcBef>
                <a:spcPts val="0"/>
              </a:spcBef>
              <a:buNone/>
            </a:pPr>
            <a:endParaRPr lang="en" dirty="0">
              <a:latin typeface="Calibri" panose="020F0502020204030204" pitchFamily="34" charset="0"/>
            </a:endParaRPr>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473581" y="752292"/>
            <a:ext cx="1133700" cy="755800"/>
          </a:xfrm>
          <a:prstGeom prst="ellipse">
            <a:avLst/>
          </a:prstGeom>
          <a:noFill/>
          <a:ln>
            <a:noFill/>
          </a:ln>
        </p:spPr>
      </p:pic>
    </p:spTree>
    <p:extLst>
      <p:ext uri="{BB962C8B-B14F-4D97-AF65-F5344CB8AC3E}">
        <p14:creationId xmlns:p14="http://schemas.microsoft.com/office/powerpoint/2010/main" val="14843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07281" y="912393"/>
            <a:ext cx="3878399"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Becker: </a:t>
            </a:r>
            <a:br>
              <a:rPr lang="en" sz="3200" dirty="0" smtClean="0">
                <a:latin typeface="Calibri" panose="020F0502020204030204" pitchFamily="34" charset="0"/>
              </a:rPr>
            </a:br>
            <a:r>
              <a:rPr lang="en" i="1" dirty="0" smtClean="0">
                <a:latin typeface="Calibri" panose="020F0502020204030204" pitchFamily="34" charset="0"/>
              </a:rPr>
              <a:t>whose side are we on?</a:t>
            </a:r>
            <a:endParaRPr lang="en" i="1" dirty="0">
              <a:latin typeface="Calibri" panose="020F0502020204030204" pitchFamily="34" charset="0"/>
            </a:endParaRPr>
          </a:p>
        </p:txBody>
      </p:sp>
      <p:sp>
        <p:nvSpPr>
          <p:cNvPr id="155" name="Shape 155"/>
          <p:cNvSpPr txBox="1">
            <a:spLocks noGrp="1"/>
          </p:cNvSpPr>
          <p:nvPr>
            <p:ph type="body" idx="1"/>
          </p:nvPr>
        </p:nvSpPr>
        <p:spPr>
          <a:xfrm>
            <a:off x="1381249" y="1508092"/>
            <a:ext cx="6144460" cy="3122399"/>
          </a:xfrm>
          <a:prstGeom prst="rect">
            <a:avLst/>
          </a:prstGeom>
        </p:spPr>
        <p:txBody>
          <a:bodyPr lIns="91425" tIns="91425" rIns="91425" bIns="91425" anchor="t" anchorCtr="0">
            <a:noAutofit/>
          </a:bodyPr>
          <a:lstStyle/>
          <a:p>
            <a:pPr lvl="0" rtl="0">
              <a:spcBef>
                <a:spcPts val="0"/>
              </a:spcBef>
              <a:buNone/>
            </a:pPr>
            <a:r>
              <a:rPr lang="en" sz="1600" dirty="0" smtClean="0">
                <a:latin typeface="Calibri" panose="020F0502020204030204" pitchFamily="34" charset="0"/>
              </a:rPr>
              <a:t>Becker argues that values are always present in sociology and therefore the issue is – </a:t>
            </a:r>
            <a:r>
              <a:rPr lang="en" sz="1600" i="1" dirty="0" smtClean="0">
                <a:latin typeface="Calibri" panose="020F0502020204030204" pitchFamily="34" charset="0"/>
              </a:rPr>
              <a:t>whose side are we on?</a:t>
            </a:r>
          </a:p>
          <a:p>
            <a:pPr lvl="0" rtl="0">
              <a:spcBef>
                <a:spcPts val="0"/>
              </a:spcBef>
              <a:buNone/>
            </a:pPr>
            <a:endParaRPr lang="en" sz="1600" i="1" dirty="0">
              <a:latin typeface="Calibri" panose="020F0502020204030204" pitchFamily="34" charset="0"/>
            </a:endParaRPr>
          </a:p>
          <a:p>
            <a:pPr lvl="0" rtl="0">
              <a:spcBef>
                <a:spcPts val="0"/>
              </a:spcBef>
              <a:buNone/>
            </a:pPr>
            <a:endParaRPr lang="en" sz="1600" dirty="0">
              <a:latin typeface="Calibri" panose="020F0502020204030204" pitchFamily="34" charset="0"/>
            </a:endParaRPr>
          </a:p>
          <a:p>
            <a:pPr marL="171450" indent="-171450"/>
            <a:r>
              <a:rPr lang="en" sz="1600" dirty="0" smtClean="0">
                <a:latin typeface="Calibri" panose="020F0502020204030204" pitchFamily="34" charset="0"/>
              </a:rPr>
              <a:t>Becker argues that sociologists should adopt a compassionate stance and take the side of t</a:t>
            </a:r>
            <a:r>
              <a:rPr lang="en-GB" sz="1600" dirty="0" smtClean="0">
                <a:latin typeface="Calibri" panose="020F0502020204030204" pitchFamily="34" charset="0"/>
              </a:rPr>
              <a:t>he</a:t>
            </a:r>
            <a:r>
              <a:rPr lang="en" sz="1600" dirty="0" smtClean="0">
                <a:latin typeface="Calibri" panose="020F0502020204030204" pitchFamily="34" charset="0"/>
              </a:rPr>
              <a:t> underdogs – the criminals, mental patients and other powerless groups</a:t>
            </a:r>
          </a:p>
          <a:p>
            <a:pPr lvl="0" rtl="0">
              <a:spcBef>
                <a:spcPts val="0"/>
              </a:spcBef>
              <a:buNone/>
            </a:pPr>
            <a:endParaRPr lang="en" sz="1600" dirty="0">
              <a:latin typeface="Calibri" panose="020F0502020204030204" pitchFamily="34" charset="0"/>
            </a:endParaRPr>
          </a:p>
          <a:p>
            <a:pPr marL="171450" indent="-171450"/>
            <a:r>
              <a:rPr lang="en" sz="1600" dirty="0" smtClean="0">
                <a:latin typeface="Calibri" panose="020F0502020204030204" pitchFamily="34" charset="0"/>
              </a:rPr>
              <a:t>This is to give them a voice, and a previously hidden side of social reality can be revealed</a:t>
            </a:r>
          </a:p>
          <a:p>
            <a:pPr marL="171450" indent="-171450"/>
            <a:endParaRPr lang="en" sz="1600" dirty="0" smtClean="0">
              <a:latin typeface="Calibri" panose="020F0502020204030204" pitchFamily="34" charset="0"/>
            </a:endParaRPr>
          </a:p>
          <a:p>
            <a:pPr marL="171450" indent="-171450"/>
            <a:r>
              <a:rPr lang="en" sz="1600" dirty="0" smtClean="0">
                <a:latin typeface="Calibri" panose="020F0502020204030204" pitchFamily="34" charset="0"/>
              </a:rPr>
              <a:t>Taking the side of the powerless rather than the powerful</a:t>
            </a:r>
          </a:p>
          <a:p>
            <a:pPr lvl="0" rtl="0">
              <a:spcBef>
                <a:spcPts val="0"/>
              </a:spcBef>
              <a:buNone/>
            </a:pPr>
            <a:endParaRPr lang="en" sz="1200" dirty="0">
              <a:latin typeface="Calibri" panose="020F0502020204030204" pitchFamily="34" charset="0"/>
            </a:endParaRPr>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473581" y="752292"/>
            <a:ext cx="1133700" cy="755800"/>
          </a:xfrm>
          <a:prstGeom prst="ellipse">
            <a:avLst/>
          </a:prstGeom>
          <a:noFill/>
          <a:ln>
            <a:noFill/>
          </a:ln>
        </p:spPr>
      </p:pic>
    </p:spTree>
    <p:extLst>
      <p:ext uri="{BB962C8B-B14F-4D97-AF65-F5344CB8AC3E}">
        <p14:creationId xmlns:p14="http://schemas.microsoft.com/office/powerpoint/2010/main" val="344413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712338" y="912392"/>
            <a:ext cx="4471177" cy="754677"/>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Objectivity and Relativism </a:t>
            </a:r>
            <a:endParaRPr lang="en" sz="3200" dirty="0">
              <a:latin typeface="Calibri" panose="020F0502020204030204" pitchFamily="34" charset="0"/>
            </a:endParaRPr>
          </a:p>
        </p:txBody>
      </p:sp>
      <p:sp>
        <p:nvSpPr>
          <p:cNvPr id="155" name="Shape 155"/>
          <p:cNvSpPr txBox="1">
            <a:spLocks noGrp="1"/>
          </p:cNvSpPr>
          <p:nvPr>
            <p:ph type="body" idx="1"/>
          </p:nvPr>
        </p:nvSpPr>
        <p:spPr>
          <a:xfrm>
            <a:off x="1664121" y="1751494"/>
            <a:ext cx="6479960" cy="3122399"/>
          </a:xfrm>
          <a:prstGeom prst="rect">
            <a:avLst/>
          </a:prstGeom>
        </p:spPr>
        <p:txBody>
          <a:bodyPr lIns="91425" tIns="91425" rIns="91425" bIns="91425" anchor="t" anchorCtr="0">
            <a:noAutofit/>
          </a:bodyPr>
          <a:lstStyle/>
          <a:p>
            <a:pPr marL="285750" indent="-285750"/>
            <a:r>
              <a:rPr lang="en-US" altLang="en-US" dirty="0" smtClean="0">
                <a:latin typeface="Calibri" panose="020F0502020204030204" pitchFamily="34" charset="0"/>
              </a:rPr>
              <a:t>Are all research findings, just a reflection of the researchers values rather than a true picture of what is actually occurring? </a:t>
            </a:r>
          </a:p>
          <a:p>
            <a:pPr marL="285750" indent="-285750"/>
            <a:endParaRPr lang="en-US" altLang="en-US" dirty="0">
              <a:latin typeface="Calibri" panose="020F0502020204030204" pitchFamily="34" charset="0"/>
            </a:endParaRPr>
          </a:p>
          <a:p>
            <a:pPr marL="285750" indent="-285750"/>
            <a:r>
              <a:rPr lang="en-US" altLang="en-US" dirty="0" smtClean="0">
                <a:latin typeface="Calibri" panose="020F0502020204030204" pitchFamily="34" charset="0"/>
              </a:rPr>
              <a:t>Relativism suggests that we all have different views as to what is true, and there is no scientific way of proving people right or wrong.</a:t>
            </a:r>
          </a:p>
          <a:p>
            <a:pPr marL="285750" indent="-285750"/>
            <a:r>
              <a:rPr lang="en-US" altLang="en-US" dirty="0" smtClean="0">
                <a:latin typeface="Calibri" panose="020F0502020204030204" pitchFamily="34" charset="0"/>
              </a:rPr>
              <a:t>Relativism argues that there is no one truth… just lots of truths, what you believe to be true, is true….to you….So people that believe the world if flat, that is the absolute truth to them. </a:t>
            </a:r>
            <a:endParaRPr lang="en-US" altLang="en-US" dirty="0">
              <a:latin typeface="Calibri" panose="020F0502020204030204" pitchFamily="34" charset="0"/>
            </a:endParaRPr>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473581" y="752292"/>
            <a:ext cx="1133700" cy="755800"/>
          </a:xfrm>
          <a:prstGeom prst="ellipse">
            <a:avLst/>
          </a:prstGeom>
          <a:noFill/>
          <a:ln>
            <a:noFill/>
          </a:ln>
        </p:spPr>
      </p:pic>
    </p:spTree>
    <p:extLst>
      <p:ext uri="{BB962C8B-B14F-4D97-AF65-F5344CB8AC3E}">
        <p14:creationId xmlns:p14="http://schemas.microsoft.com/office/powerpoint/2010/main" val="10161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affecting Values </a:t>
            </a:r>
            <a:endParaRPr lang="en-GB" dirty="0"/>
          </a:p>
        </p:txBody>
      </p:sp>
      <p:sp>
        <p:nvSpPr>
          <p:cNvPr id="3" name="Text Placeholder 2"/>
          <p:cNvSpPr>
            <a:spLocks noGrp="1"/>
          </p:cNvSpPr>
          <p:nvPr>
            <p:ph type="body" idx="1"/>
          </p:nvPr>
        </p:nvSpPr>
        <p:spPr>
          <a:xfrm>
            <a:off x="1144874" y="1358267"/>
            <a:ext cx="3184530" cy="3122399"/>
          </a:xfrm>
        </p:spPr>
        <p:txBody>
          <a:bodyPr/>
          <a:lstStyle/>
          <a:p>
            <a:pPr>
              <a:buNone/>
            </a:pPr>
            <a:r>
              <a:rPr lang="en-GB" sz="1400" dirty="0" smtClean="0">
                <a:solidFill>
                  <a:srgbClr val="FF0000"/>
                </a:solidFill>
              </a:rPr>
              <a:t>Funding and career goals </a:t>
            </a:r>
          </a:p>
          <a:p>
            <a:pPr marL="285750" indent="-285750"/>
            <a:r>
              <a:rPr lang="en-GB" sz="1200" dirty="0" smtClean="0"/>
              <a:t>Most research is funded by someone other than the researcher themselves e.g Government funded/ businesses – therefore the values of the research will be a reflection of the way it is funded. </a:t>
            </a:r>
          </a:p>
          <a:p>
            <a:pPr marL="285750" indent="-285750"/>
            <a:r>
              <a:rPr lang="en-GB" sz="1200" dirty="0" smtClean="0"/>
              <a:t>The sociologists research will embody the values and interests of the paymaster.</a:t>
            </a:r>
          </a:p>
          <a:p>
            <a:pPr marL="285750" indent="-285750"/>
            <a:r>
              <a:rPr lang="en-GB" sz="1200" dirty="0" smtClean="0"/>
              <a:t>Sociologists who wish to further their careers may choose  “fashionable topics” as they are more likely to get published </a:t>
            </a:r>
          </a:p>
          <a:p>
            <a:endParaRPr lang="en-GB" sz="1400" dirty="0"/>
          </a:p>
        </p:txBody>
      </p:sp>
      <p:sp>
        <p:nvSpPr>
          <p:cNvPr id="4" name="Text Placeholder 3"/>
          <p:cNvSpPr>
            <a:spLocks noGrp="1"/>
          </p:cNvSpPr>
          <p:nvPr>
            <p:ph type="body" idx="2"/>
          </p:nvPr>
        </p:nvSpPr>
        <p:spPr>
          <a:xfrm>
            <a:off x="5085213" y="1414699"/>
            <a:ext cx="2333999" cy="3122399"/>
          </a:xfrm>
        </p:spPr>
        <p:txBody>
          <a:bodyPr/>
          <a:lstStyle/>
          <a:p>
            <a:pPr>
              <a:buNone/>
            </a:pPr>
            <a:r>
              <a:rPr lang="en-GB" sz="1400" dirty="0" smtClean="0">
                <a:solidFill>
                  <a:srgbClr val="FF0000"/>
                </a:solidFill>
              </a:rPr>
              <a:t>Perspectives and methods</a:t>
            </a:r>
          </a:p>
          <a:p>
            <a:pPr marL="285750" indent="-285750"/>
            <a:r>
              <a:rPr lang="en-GB" sz="1400" dirty="0" smtClean="0"/>
              <a:t>Different perspectives embody different values about how society is, or should be.</a:t>
            </a:r>
          </a:p>
          <a:p>
            <a:pPr marL="285750" indent="-285750"/>
            <a:r>
              <a:rPr lang="en-GB" sz="1400" dirty="0" smtClean="0"/>
              <a:t>This will effect the topics they research, the methods they use and their analysis of the findings   </a:t>
            </a:r>
            <a:endParaRPr lang="en-GB" sz="1400" dirty="0"/>
          </a:p>
        </p:txBody>
      </p:sp>
    </p:spTree>
    <p:extLst>
      <p:ext uri="{BB962C8B-B14F-4D97-AF65-F5344CB8AC3E}">
        <p14:creationId xmlns:p14="http://schemas.microsoft.com/office/powerpoint/2010/main" val="3686238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07281" y="912393"/>
            <a:ext cx="3878399"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Exam question</a:t>
            </a:r>
            <a:endParaRPr lang="en" sz="3200" dirty="0">
              <a:latin typeface="Calibri" panose="020F0502020204030204" pitchFamily="34" charset="0"/>
            </a:endParaRPr>
          </a:p>
        </p:txBody>
      </p:sp>
      <p:sp>
        <p:nvSpPr>
          <p:cNvPr id="155" name="Shape 155"/>
          <p:cNvSpPr txBox="1">
            <a:spLocks noGrp="1"/>
          </p:cNvSpPr>
          <p:nvPr>
            <p:ph type="body" idx="1"/>
          </p:nvPr>
        </p:nvSpPr>
        <p:spPr>
          <a:xfrm>
            <a:off x="1381249" y="1508092"/>
            <a:ext cx="6341813" cy="3122399"/>
          </a:xfrm>
          <a:prstGeom prst="rect">
            <a:avLst/>
          </a:prstGeom>
        </p:spPr>
        <p:txBody>
          <a:bodyPr lIns="91425" tIns="91425" rIns="91425" bIns="91425" anchor="t" anchorCtr="0">
            <a:noAutofit/>
          </a:bodyPr>
          <a:lstStyle/>
          <a:p>
            <a:pPr lvl="0" rtl="0">
              <a:spcBef>
                <a:spcPts val="0"/>
              </a:spcBef>
              <a:buNone/>
            </a:pPr>
            <a:r>
              <a:rPr lang="en" dirty="0" smtClean="0">
                <a:latin typeface="Calibri" panose="020F0502020204030204" pitchFamily="34" charset="0"/>
              </a:rPr>
              <a:t>Evaluate the view that sociology should be studied value-free </a:t>
            </a:r>
          </a:p>
          <a:p>
            <a:pPr lvl="0" rtl="0">
              <a:spcBef>
                <a:spcPts val="0"/>
              </a:spcBef>
              <a:buNone/>
            </a:pPr>
            <a:r>
              <a:rPr lang="en" dirty="0" smtClean="0">
                <a:latin typeface="Calibri" panose="020F0502020204030204" pitchFamily="34" charset="0"/>
              </a:rPr>
              <a:t>(20 marks)</a:t>
            </a:r>
          </a:p>
          <a:p>
            <a:pPr lvl="0" rtl="0">
              <a:spcBef>
                <a:spcPts val="0"/>
              </a:spcBef>
              <a:buNone/>
            </a:pPr>
            <a:endParaRPr lang="en" dirty="0">
              <a:latin typeface="Calibri" panose="020F0502020204030204" pitchFamily="34" charset="0"/>
            </a:endParaRPr>
          </a:p>
          <a:p>
            <a:pPr lvl="0" rtl="0">
              <a:spcBef>
                <a:spcPts val="0"/>
              </a:spcBef>
              <a:buNone/>
            </a:pPr>
            <a:r>
              <a:rPr lang="en" dirty="0" smtClean="0">
                <a:latin typeface="Calibri" panose="020F0502020204030204" pitchFamily="34" charset="0"/>
              </a:rPr>
              <a:t>Create</a:t>
            </a:r>
            <a:r>
              <a:rPr lang="en" dirty="0" smtClean="0">
                <a:solidFill>
                  <a:schemeClr val="tx1"/>
                </a:solidFill>
                <a:latin typeface="Calibri" panose="020F0502020204030204" pitchFamily="34" charset="0"/>
              </a:rPr>
              <a:t> three </a:t>
            </a:r>
            <a:r>
              <a:rPr lang="en" dirty="0" smtClean="0">
                <a:solidFill>
                  <a:srgbClr val="FF0000"/>
                </a:solidFill>
                <a:latin typeface="Calibri" panose="020F0502020204030204" pitchFamily="34" charset="0"/>
              </a:rPr>
              <a:t>PEEL </a:t>
            </a:r>
            <a:r>
              <a:rPr lang="en" dirty="0" smtClean="0">
                <a:latin typeface="Calibri" panose="020F0502020204030204" pitchFamily="34" charset="0"/>
              </a:rPr>
              <a:t>paragraghs  one to support this argument and one against it.</a:t>
            </a:r>
          </a:p>
          <a:p>
            <a:pPr lvl="0" rtl="0">
              <a:spcBef>
                <a:spcPts val="0"/>
              </a:spcBef>
              <a:buNone/>
            </a:pPr>
            <a:endParaRPr lang="en" dirty="0" smtClean="0">
              <a:latin typeface="Calibri" panose="020F0502020204030204" pitchFamily="34" charset="0"/>
            </a:endParaRPr>
          </a:p>
          <a:p>
            <a:pPr lvl="0" rtl="0">
              <a:spcBef>
                <a:spcPts val="0"/>
              </a:spcBef>
              <a:buNone/>
            </a:pPr>
            <a:r>
              <a:rPr lang="en" dirty="0" smtClean="0">
                <a:latin typeface="Calibri" panose="020F0502020204030204" pitchFamily="34" charset="0"/>
              </a:rPr>
              <a:t>Include evidence/ studies/ theory.</a:t>
            </a:r>
          </a:p>
          <a:p>
            <a:pPr lvl="0" rtl="0">
              <a:spcBef>
                <a:spcPts val="0"/>
              </a:spcBef>
              <a:buNone/>
            </a:pPr>
            <a:endParaRPr lang="en" dirty="0">
              <a:latin typeface="Calibri" panose="020F0502020204030204" pitchFamily="34" charset="0"/>
            </a:endParaRPr>
          </a:p>
        </p:txBody>
      </p:sp>
    </p:spTree>
    <p:extLst>
      <p:ext uri="{BB962C8B-B14F-4D97-AF65-F5344CB8AC3E}">
        <p14:creationId xmlns:p14="http://schemas.microsoft.com/office/powerpoint/2010/main" val="26070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a:t>
            </a:r>
            <a:endParaRPr lang="en-GB" dirty="0"/>
          </a:p>
        </p:txBody>
      </p:sp>
      <p:sp>
        <p:nvSpPr>
          <p:cNvPr id="3" name="Text Placeholder 2"/>
          <p:cNvSpPr>
            <a:spLocks noGrp="1"/>
          </p:cNvSpPr>
          <p:nvPr>
            <p:ph type="body" idx="1"/>
          </p:nvPr>
        </p:nvSpPr>
        <p:spPr>
          <a:xfrm>
            <a:off x="1381250" y="1358267"/>
            <a:ext cx="6873575" cy="3122399"/>
          </a:xfrm>
        </p:spPr>
        <p:txBody>
          <a:bodyPr/>
          <a:lstStyle/>
          <a:p>
            <a:pPr>
              <a:buNone/>
            </a:pPr>
            <a:r>
              <a:rPr lang="en-GB" dirty="0" smtClean="0"/>
              <a:t>- Make sure the following is completed: using </a:t>
            </a:r>
            <a:r>
              <a:rPr lang="en-GB" dirty="0"/>
              <a:t>the information from the </a:t>
            </a:r>
            <a:r>
              <a:rPr lang="en-GB" dirty="0" err="1"/>
              <a:t>powerpoint</a:t>
            </a:r>
            <a:r>
              <a:rPr lang="en-GB" dirty="0"/>
              <a:t>/ notes at the end of your booklet and page 425-431 </a:t>
            </a:r>
            <a:r>
              <a:rPr lang="en-GB" dirty="0" smtClean="0"/>
              <a:t>of Browne</a:t>
            </a:r>
            <a:endParaRPr lang="en-GB" dirty="0"/>
          </a:p>
          <a:p>
            <a:pPr>
              <a:buNone/>
            </a:pPr>
            <a:r>
              <a:rPr lang="en-GB" dirty="0" smtClean="0"/>
              <a:t>- Complete </a:t>
            </a:r>
            <a:r>
              <a:rPr lang="en-GB" dirty="0"/>
              <a:t>the notes on page 12 of your </a:t>
            </a:r>
            <a:r>
              <a:rPr lang="en-GB" dirty="0" smtClean="0"/>
              <a:t>booklet</a:t>
            </a:r>
          </a:p>
          <a:p>
            <a:pPr>
              <a:buNone/>
            </a:pPr>
            <a:r>
              <a:rPr lang="en-GB" dirty="0" smtClean="0"/>
              <a:t>- Complete a plan and write an essay for the 20 mark question</a:t>
            </a:r>
          </a:p>
          <a:p>
            <a:pPr lvl="0">
              <a:buNone/>
            </a:pPr>
            <a:r>
              <a:rPr lang="en-GB" dirty="0" smtClean="0"/>
              <a:t> “</a:t>
            </a:r>
            <a:r>
              <a:rPr lang="en" dirty="0" smtClean="0">
                <a:latin typeface="Calibri" panose="020F0502020204030204" pitchFamily="34" charset="0"/>
              </a:rPr>
              <a:t>Evaluate </a:t>
            </a:r>
            <a:r>
              <a:rPr lang="en" dirty="0">
                <a:latin typeface="Calibri" panose="020F0502020204030204" pitchFamily="34" charset="0"/>
              </a:rPr>
              <a:t>the view that sociology should be studied </a:t>
            </a:r>
            <a:r>
              <a:rPr lang="en" dirty="0" smtClean="0">
                <a:latin typeface="Calibri" panose="020F0502020204030204" pitchFamily="34" charset="0"/>
              </a:rPr>
              <a:t>value-free” </a:t>
            </a:r>
            <a:endParaRPr lang="en" dirty="0">
              <a:latin typeface="Calibri" panose="020F0502020204030204" pitchFamily="34" charset="0"/>
            </a:endParaRPr>
          </a:p>
          <a:p>
            <a:pPr lvl="0">
              <a:buNone/>
            </a:pPr>
            <a:r>
              <a:rPr lang="en" dirty="0">
                <a:latin typeface="Calibri" panose="020F0502020204030204" pitchFamily="34" charset="0"/>
              </a:rPr>
              <a:t>(20 marks</a:t>
            </a:r>
            <a:r>
              <a:rPr lang="en" dirty="0" smtClean="0">
                <a:latin typeface="Calibri" panose="020F0502020204030204" pitchFamily="34" charset="0"/>
              </a:rPr>
              <a:t>)</a:t>
            </a:r>
          </a:p>
          <a:p>
            <a:pPr lvl="0">
              <a:buNone/>
            </a:pPr>
            <a:endParaRPr lang="en" dirty="0">
              <a:latin typeface="Calibri" panose="020F0502020204030204" pitchFamily="34" charset="0"/>
            </a:endParaRPr>
          </a:p>
          <a:p>
            <a:pPr lvl="0">
              <a:buNone/>
            </a:pPr>
            <a:r>
              <a:rPr lang="en" dirty="0" smtClean="0">
                <a:latin typeface="Calibri" panose="020F0502020204030204" pitchFamily="34" charset="0"/>
              </a:rPr>
              <a:t>Outline and explain two ways that sociology can be value free [10]</a:t>
            </a:r>
          </a:p>
          <a:p>
            <a:pPr lvl="0">
              <a:buNone/>
            </a:pPr>
            <a:r>
              <a:rPr lang="en" dirty="0" smtClean="0">
                <a:latin typeface="Calibri" panose="020F0502020204030204" pitchFamily="34" charset="0"/>
              </a:rPr>
              <a:t>Outline and explain two ways that sociology cannot be value free [10]</a:t>
            </a:r>
            <a:endParaRPr lang="en" dirty="0">
              <a:latin typeface="Calibri" panose="020F0502020204030204" pitchFamily="34" charset="0"/>
            </a:endParaRPr>
          </a:p>
          <a:p>
            <a:pPr>
              <a:buNone/>
            </a:pPr>
            <a:endParaRPr lang="en-GB" dirty="0"/>
          </a:p>
        </p:txBody>
      </p:sp>
    </p:spTree>
    <p:extLst>
      <p:ext uri="{BB962C8B-B14F-4D97-AF65-F5344CB8AC3E}">
        <p14:creationId xmlns:p14="http://schemas.microsoft.com/office/powerpoint/2010/main" val="366567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058275" y="180297"/>
            <a:ext cx="7777500" cy="1159799"/>
          </a:xfrm>
          <a:prstGeom prst="rect">
            <a:avLst/>
          </a:prstGeom>
        </p:spPr>
        <p:txBody>
          <a:bodyPr lIns="91425" tIns="91425" rIns="91425" bIns="91425" anchor="b" anchorCtr="0">
            <a:noAutofit/>
          </a:bodyPr>
          <a:lstStyle/>
          <a:p>
            <a:pPr lvl="0">
              <a:spcBef>
                <a:spcPts val="0"/>
              </a:spcBef>
              <a:buNone/>
            </a:pPr>
            <a:r>
              <a:rPr lang="en" dirty="0" smtClean="0">
                <a:latin typeface="Calibri" panose="020F0502020204030204" pitchFamily="34" charset="0"/>
              </a:rPr>
              <a:t>Objectivity and values in sociology</a:t>
            </a:r>
            <a:br>
              <a:rPr lang="en" dirty="0" smtClean="0">
                <a:latin typeface="Calibri" panose="020F0502020204030204" pitchFamily="34" charset="0"/>
              </a:rPr>
            </a:br>
            <a:r>
              <a:rPr lang="en" sz="2400" i="1" dirty="0">
                <a:solidFill>
                  <a:srgbClr val="FFC000"/>
                </a:solidFill>
                <a:latin typeface="Calibri" panose="020F0502020204030204" pitchFamily="34" charset="0"/>
              </a:rPr>
              <a:t>T</a:t>
            </a:r>
            <a:r>
              <a:rPr lang="en" sz="2400" i="1" dirty="0" smtClean="0">
                <a:solidFill>
                  <a:srgbClr val="FFC000"/>
                </a:solidFill>
                <a:latin typeface="Calibri" panose="020F0502020204030204" pitchFamily="34" charset="0"/>
              </a:rPr>
              <a:t>heory and methods</a:t>
            </a:r>
            <a:endParaRPr lang="en" sz="2400" i="1" dirty="0">
              <a:solidFill>
                <a:srgbClr val="FFC000"/>
              </a:solidFill>
              <a:latin typeface="Calibri" panose="020F0502020204030204" pitchFamily="34" charset="0"/>
            </a:endParaRP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1058275" y="1255188"/>
            <a:ext cx="7150777" cy="2246769"/>
          </a:xfrm>
          <a:prstGeom prst="rect">
            <a:avLst/>
          </a:prstGeom>
          <a:noFill/>
        </p:spPr>
        <p:txBody>
          <a:bodyPr wrap="square" rtlCol="0">
            <a:spAutoFit/>
          </a:bodyPr>
          <a:lstStyle/>
          <a:p>
            <a:r>
              <a:rPr lang="en-GB" b="1" u="sng" dirty="0" smtClean="0">
                <a:latin typeface="Calibri" panose="020F0502020204030204" pitchFamily="34" charset="0"/>
              </a:rPr>
              <a:t>What are we looking for?</a:t>
            </a:r>
          </a:p>
          <a:p>
            <a:endParaRPr lang="en-GB" b="1" u="sng" dirty="0" smtClean="0">
              <a:latin typeface="Calibri" panose="020F0502020204030204" pitchFamily="34" charset="0"/>
            </a:endParaRPr>
          </a:p>
          <a:p>
            <a:pPr algn="ctr"/>
            <a:r>
              <a:rPr lang="en-GB" b="1" u="sng" dirty="0" smtClean="0">
                <a:latin typeface="Calibri" panose="020F0502020204030204" pitchFamily="34" charset="0"/>
              </a:rPr>
              <a:t>The DEBATE: </a:t>
            </a:r>
            <a:endParaRPr lang="en-GB" dirty="0">
              <a:latin typeface="Calibri" panose="020F0502020204030204" pitchFamily="34" charset="0"/>
            </a:endParaRPr>
          </a:p>
          <a:p>
            <a:pPr algn="ctr"/>
            <a:r>
              <a:rPr lang="en-GB" i="1" dirty="0" smtClean="0">
                <a:latin typeface="Calibri" panose="020F0502020204030204" pitchFamily="34" charset="0"/>
              </a:rPr>
              <a:t>Can sociologists remain </a:t>
            </a:r>
            <a:r>
              <a:rPr lang="en-GB" b="1" i="1" dirty="0" smtClean="0">
                <a:latin typeface="Calibri" panose="020F0502020204030204" pitchFamily="34" charset="0"/>
              </a:rPr>
              <a:t>objective and value free </a:t>
            </a:r>
            <a:r>
              <a:rPr lang="en-GB" i="1" dirty="0" smtClean="0">
                <a:latin typeface="Calibri" panose="020F0502020204030204" pitchFamily="34" charset="0"/>
              </a:rPr>
              <a:t>when researching sociology, or 	whether </a:t>
            </a:r>
            <a:r>
              <a:rPr lang="en-GB" b="1" i="1" dirty="0" smtClean="0">
                <a:latin typeface="Calibri" panose="020F0502020204030204" pitchFamily="34" charset="0"/>
              </a:rPr>
              <a:t>bias is inevitable </a:t>
            </a:r>
            <a:r>
              <a:rPr lang="en-GB" i="1" dirty="0" smtClean="0">
                <a:latin typeface="Calibri" panose="020F0502020204030204" pitchFamily="34" charset="0"/>
              </a:rPr>
              <a:t>and desirable.</a:t>
            </a:r>
          </a:p>
          <a:p>
            <a:endParaRPr lang="en-GB" dirty="0" smtClean="0">
              <a:latin typeface="Calibri" panose="020F0502020204030204" pitchFamily="34" charset="0"/>
            </a:endParaRPr>
          </a:p>
          <a:p>
            <a:pPr marL="285750" lvl="2" indent="-285750">
              <a:buFont typeface="Arial" panose="020B0604020202020204" pitchFamily="34" charset="0"/>
              <a:buChar char="•"/>
            </a:pPr>
            <a:r>
              <a:rPr lang="en-GB" dirty="0" smtClean="0">
                <a:latin typeface="Calibri" panose="020F0502020204030204" pitchFamily="34" charset="0"/>
              </a:rPr>
              <a:t>What key sociologists think about this debate</a:t>
            </a:r>
          </a:p>
          <a:p>
            <a:pPr marL="285750" indent="-285750">
              <a:buFont typeface="Arial" panose="020B0604020202020204" pitchFamily="34" charset="0"/>
              <a:buChar char="•"/>
            </a:pPr>
            <a:endParaRPr lang="en-GB" dirty="0" smtClean="0">
              <a:latin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rPr>
              <a:t>The strengths and limitations of the different views as to whether sociology can and should be value-free (objective)</a:t>
            </a:r>
            <a:endParaRPr lang="en-GB" dirty="0">
              <a:latin typeface="Calibri" panose="020F0502020204030204" pitchFamily="34" charset="0"/>
            </a:endParaRPr>
          </a:p>
        </p:txBody>
      </p:sp>
      <p:sp>
        <p:nvSpPr>
          <p:cNvPr id="13" name="Shape 75"/>
          <p:cNvSpPr/>
          <p:nvPr/>
        </p:nvSpPr>
        <p:spPr>
          <a:xfrm>
            <a:off x="5650" y="4516328"/>
            <a:ext cx="9144000" cy="626971"/>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subTitle" idx="4294967295"/>
          </p:nvPr>
        </p:nvSpPr>
        <p:spPr>
          <a:xfrm>
            <a:off x="2371625" y="1806648"/>
            <a:ext cx="5021399" cy="784799"/>
          </a:xfrm>
          <a:prstGeom prst="rect">
            <a:avLst/>
          </a:prstGeom>
        </p:spPr>
        <p:txBody>
          <a:bodyPr lIns="91425" tIns="91425" rIns="91425" bIns="91425" anchor="t" anchorCtr="0">
            <a:noAutofit/>
          </a:bodyPr>
          <a:lstStyle/>
          <a:p>
            <a:pPr lvl="0">
              <a:spcBef>
                <a:spcPts val="0"/>
              </a:spcBef>
              <a:buNone/>
            </a:pPr>
            <a:r>
              <a:rPr lang="en-GB" b="1" dirty="0" smtClean="0">
                <a:latin typeface="Calibri" panose="020F0502020204030204" pitchFamily="34" charset="0"/>
              </a:rPr>
              <a:t>Everyone has values – beliefs, opinions and prejudices</a:t>
            </a:r>
            <a:endParaRPr b="1" dirty="0">
              <a:latin typeface="Calibri" panose="020F0502020204030204" pitchFamily="34" charset="0"/>
            </a:endParaRPr>
          </a:p>
        </p:txBody>
      </p:sp>
      <p:cxnSp>
        <p:nvCxnSpPr>
          <p:cNvPr id="91" name="Shape 91"/>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pic>
        <p:nvPicPr>
          <p:cNvPr id="92"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834600" y="1050848"/>
            <a:ext cx="1133700" cy="755800"/>
          </a:xfrm>
          <a:prstGeom prst="ellipse">
            <a:avLst/>
          </a:prstGeom>
          <a:noFill/>
          <a:ln>
            <a:noFill/>
          </a:ln>
        </p:spPr>
      </p:pic>
      <p:sp>
        <p:nvSpPr>
          <p:cNvPr id="93" name="Shape 93"/>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a:spcBef>
                <a:spcPts val="0"/>
              </a:spcBef>
              <a:buNone/>
            </a:pPr>
            <a:r>
              <a:rPr lang="en" sz="6000" dirty="0" smtClean="0">
                <a:latin typeface="Calibri" panose="020F0502020204030204" pitchFamily="34" charset="0"/>
              </a:rPr>
              <a:t>Intro:</a:t>
            </a:r>
            <a:endParaRPr lang="en" sz="6000" dirty="0">
              <a:latin typeface="Calibri" panose="020F0502020204030204" pitchFamily="34" charset="0"/>
            </a:endParaRPr>
          </a:p>
        </p:txBody>
      </p:sp>
      <p:cxnSp>
        <p:nvCxnSpPr>
          <p:cNvPr id="94" name="Shape 94"/>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sp>
        <p:nvSpPr>
          <p:cNvPr id="3" name="TextBox 2"/>
          <p:cNvSpPr txBox="1"/>
          <p:nvPr/>
        </p:nvSpPr>
        <p:spPr>
          <a:xfrm>
            <a:off x="2403749" y="2774022"/>
            <a:ext cx="4993644" cy="181588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rPr>
              <a:t>Our values are influenced by our </a:t>
            </a:r>
            <a:r>
              <a:rPr lang="en-GB" b="1" dirty="0" smtClean="0">
                <a:latin typeface="Calibri" panose="020F0502020204030204" pitchFamily="34" charset="0"/>
              </a:rPr>
              <a:t>background</a:t>
            </a:r>
            <a:r>
              <a:rPr lang="en-GB" dirty="0" smtClean="0">
                <a:latin typeface="Calibri" panose="020F0502020204030204" pitchFamily="34" charset="0"/>
              </a:rPr>
              <a:t>: class, gender, ethnicity, experiences and upbringing</a:t>
            </a:r>
          </a:p>
          <a:p>
            <a:pPr marL="285750" indent="-285750">
              <a:buFont typeface="Arial" panose="020B0604020202020204" pitchFamily="34" charset="0"/>
              <a:buChar char="•"/>
            </a:pPr>
            <a:r>
              <a:rPr lang="en-GB" dirty="0" smtClean="0">
                <a:latin typeface="Calibri" panose="020F0502020204030204" pitchFamily="34" charset="0"/>
              </a:rPr>
              <a:t>Everyone has a </a:t>
            </a:r>
            <a:r>
              <a:rPr lang="en-GB" b="1" dirty="0" smtClean="0">
                <a:latin typeface="Calibri" panose="020F0502020204030204" pitchFamily="34" charset="0"/>
              </a:rPr>
              <a:t>different set of values </a:t>
            </a:r>
            <a:r>
              <a:rPr lang="en-GB" dirty="0" smtClean="0">
                <a:latin typeface="Calibri" panose="020F0502020204030204" pitchFamily="34" charset="0"/>
              </a:rPr>
              <a:t>and beliefs, and that’s ok!</a:t>
            </a:r>
          </a:p>
          <a:p>
            <a:pPr marL="285750" indent="-285750">
              <a:buFont typeface="Arial" panose="020B0604020202020204" pitchFamily="34" charset="0"/>
              <a:buChar char="•"/>
            </a:pPr>
            <a:r>
              <a:rPr lang="en-GB" b="1" dirty="0" smtClean="0">
                <a:latin typeface="Calibri" panose="020F0502020204030204" pitchFamily="34" charset="0"/>
              </a:rPr>
              <a:t>When studying sociology, can we be objective, value free and without bias?</a:t>
            </a:r>
          </a:p>
          <a:p>
            <a:pPr marL="285750" indent="-285750">
              <a:buFont typeface="Arial" panose="020B0604020202020204" pitchFamily="34" charset="0"/>
              <a:buChar char="•"/>
            </a:pPr>
            <a:endParaRPr lang="en-GB" dirty="0">
              <a:latin typeface="Calibri" panose="020F0502020204030204" pitchFamily="34" charset="0"/>
            </a:endParaRPr>
          </a:p>
          <a:p>
            <a:pPr algn="ctr"/>
            <a:r>
              <a:rPr lang="en-GB" b="1" i="1" dirty="0" smtClean="0">
                <a:latin typeface="Calibri" panose="020F0502020204030204" pitchFamily="34" charset="0"/>
              </a:rPr>
              <a:t>What do you think?</a:t>
            </a:r>
            <a:endParaRPr lang="en-GB" b="1" i="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6893719" y="3868341"/>
            <a:ext cx="702469" cy="9179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5123" name="Oval 6"/>
          <p:cNvSpPr>
            <a:spLocks noChangeArrowheads="1"/>
          </p:cNvSpPr>
          <p:nvPr/>
        </p:nvSpPr>
        <p:spPr bwMode="auto">
          <a:xfrm>
            <a:off x="1871663" y="2950369"/>
            <a:ext cx="702469" cy="102631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5124" name="Rectangle 2"/>
          <p:cNvSpPr>
            <a:spLocks noChangeArrowheads="1"/>
          </p:cNvSpPr>
          <p:nvPr/>
        </p:nvSpPr>
        <p:spPr bwMode="auto">
          <a:xfrm>
            <a:off x="1143000" y="0"/>
            <a:ext cx="6858000" cy="5143500"/>
          </a:xfrm>
          <a:prstGeom prst="rect">
            <a:avLst/>
          </a:prstGeom>
          <a:noFill/>
          <a:ln w="76200">
            <a:solidFill>
              <a:schemeClr val="bg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5125" name="Line 3"/>
          <p:cNvSpPr>
            <a:spLocks noChangeShapeType="1"/>
          </p:cNvSpPr>
          <p:nvPr/>
        </p:nvSpPr>
        <p:spPr bwMode="auto">
          <a:xfrm flipV="1">
            <a:off x="4572000" y="0"/>
            <a:ext cx="0" cy="5143500"/>
          </a:xfrm>
          <a:prstGeom prst="line">
            <a:avLst/>
          </a:prstGeom>
          <a:noFill/>
          <a:ln w="762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pic>
        <p:nvPicPr>
          <p:cNvPr id="5126" name="Picture 5" descr="Co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1" y="2786062"/>
            <a:ext cx="17859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max_weber_189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975" y="2842023"/>
            <a:ext cx="1724025" cy="2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Text Box 11"/>
          <p:cNvSpPr txBox="1">
            <a:spLocks noChangeArrowheads="1"/>
          </p:cNvSpPr>
          <p:nvPr/>
        </p:nvSpPr>
        <p:spPr bwMode="auto">
          <a:xfrm>
            <a:off x="1143000" y="0"/>
            <a:ext cx="3429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600" dirty="0" smtClean="0">
                <a:solidFill>
                  <a:srgbClr val="FF0000"/>
                </a:solidFill>
                <a:latin typeface="LCD5x8H" pitchFamily="49" charset="0"/>
              </a:rPr>
              <a:t>POSITIVISM-Comte</a:t>
            </a:r>
            <a:endParaRPr lang="en-GB" altLang="en-US" sz="1600" dirty="0">
              <a:solidFill>
                <a:srgbClr val="FF0000"/>
              </a:solidFill>
              <a:latin typeface="LCD5x8H" pitchFamily="49" charset="0"/>
            </a:endParaRPr>
          </a:p>
        </p:txBody>
      </p:sp>
      <p:sp>
        <p:nvSpPr>
          <p:cNvPr id="83980" name="Text Box 12"/>
          <p:cNvSpPr txBox="1">
            <a:spLocks noChangeArrowheads="1"/>
          </p:cNvSpPr>
          <p:nvPr/>
        </p:nvSpPr>
        <p:spPr bwMode="auto">
          <a:xfrm>
            <a:off x="4572000" y="1"/>
            <a:ext cx="342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b="1" dirty="0" err="1" smtClean="0">
                <a:solidFill>
                  <a:srgbClr val="FF66FF"/>
                </a:solidFill>
                <a:latin typeface="Pristina" panose="03060402040406080204" pitchFamily="66" charset="0"/>
              </a:rPr>
              <a:t>Interpretivism</a:t>
            </a:r>
            <a:r>
              <a:rPr lang="en-GB" altLang="en-US" sz="2800" b="1" dirty="0">
                <a:solidFill>
                  <a:srgbClr val="FF66FF"/>
                </a:solidFill>
                <a:latin typeface="Pristina" panose="03060402040406080204" pitchFamily="66" charset="0"/>
              </a:rPr>
              <a:t>-</a:t>
            </a:r>
            <a:r>
              <a:rPr lang="en-GB" altLang="en-US" sz="2800" b="1" dirty="0" smtClean="0">
                <a:solidFill>
                  <a:srgbClr val="FF66FF"/>
                </a:solidFill>
                <a:latin typeface="Pristina" panose="03060402040406080204" pitchFamily="66" charset="0"/>
              </a:rPr>
              <a:t>Weber</a:t>
            </a:r>
            <a:endParaRPr lang="en-GB" altLang="en-US" sz="2800" b="1" dirty="0">
              <a:solidFill>
                <a:srgbClr val="FF66FF"/>
              </a:solidFill>
              <a:latin typeface="Pristina" panose="03060402040406080204" pitchFamily="66" charset="0"/>
            </a:endParaRPr>
          </a:p>
        </p:txBody>
      </p:sp>
      <p:sp>
        <p:nvSpPr>
          <p:cNvPr id="83981" name="Text Box 13"/>
          <p:cNvSpPr txBox="1">
            <a:spLocks noChangeArrowheads="1"/>
          </p:cNvSpPr>
          <p:nvPr/>
        </p:nvSpPr>
        <p:spPr bwMode="auto">
          <a:xfrm>
            <a:off x="1143001" y="519113"/>
            <a:ext cx="3375422"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latin typeface="Calibri" panose="020F0502020204030204" pitchFamily="34" charset="0"/>
              </a:rPr>
              <a:t>* Sociology should be totally value-free. </a:t>
            </a:r>
          </a:p>
          <a:p>
            <a:pPr eaLnBrk="1" hangingPunct="1">
              <a:spcBef>
                <a:spcPct val="50000"/>
              </a:spcBef>
              <a:buFontTx/>
              <a:buNone/>
            </a:pPr>
            <a:r>
              <a:rPr lang="en-GB" altLang="en-US" sz="1800" dirty="0">
                <a:latin typeface="Calibri" panose="020F0502020204030204" pitchFamily="34" charset="0"/>
              </a:rPr>
              <a:t>* Sociology should study observable stuff: social facts, that can be recorded as quantitative data so correlations can be identified between variables</a:t>
            </a:r>
            <a:r>
              <a:rPr lang="en-GB" altLang="en-US" sz="1800" dirty="0">
                <a:solidFill>
                  <a:srgbClr val="FFFF00"/>
                </a:solidFill>
                <a:latin typeface="Calibri" panose="020F0502020204030204" pitchFamily="34" charset="0"/>
              </a:rPr>
              <a:t>. </a:t>
            </a:r>
          </a:p>
        </p:txBody>
      </p:sp>
      <p:sp>
        <p:nvSpPr>
          <p:cNvPr id="83982" name="Text Box 14"/>
          <p:cNvSpPr txBox="1">
            <a:spLocks noChangeArrowheads="1"/>
          </p:cNvSpPr>
          <p:nvPr/>
        </p:nvSpPr>
        <p:spPr bwMode="auto">
          <a:xfrm>
            <a:off x="4625578" y="519113"/>
            <a:ext cx="337542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latin typeface="Calibri" panose="020F0502020204030204" pitchFamily="34" charset="0"/>
              </a:rPr>
              <a:t>* Sociology should be value relevant, but cannot be value-free. </a:t>
            </a:r>
          </a:p>
          <a:p>
            <a:pPr eaLnBrk="1" hangingPunct="1">
              <a:spcBef>
                <a:spcPct val="50000"/>
              </a:spcBef>
              <a:buFontTx/>
              <a:buNone/>
            </a:pPr>
            <a:r>
              <a:rPr lang="en-GB" altLang="en-US" sz="1800" dirty="0">
                <a:latin typeface="Calibri" panose="020F0502020204030204" pitchFamily="34" charset="0"/>
              </a:rPr>
              <a:t>* Sociologists will use their subjective feelings to identify a research topic &amp; the concepts they feel are relevant. </a:t>
            </a:r>
          </a:p>
          <a:p>
            <a:pPr eaLnBrk="1" hangingPunct="1">
              <a:spcBef>
                <a:spcPct val="50000"/>
              </a:spcBef>
              <a:buFontTx/>
              <a:buNone/>
            </a:pPr>
            <a:r>
              <a:rPr lang="en-GB" altLang="en-US" sz="1800" dirty="0">
                <a:latin typeface="Calibri" panose="020F0502020204030204" pitchFamily="34" charset="0"/>
              </a:rPr>
              <a:t>* But sociologists can be objective in how they carry out their research, once they’ve                     identified concepts. </a:t>
            </a:r>
          </a:p>
        </p:txBody>
      </p:sp>
      <p:sp>
        <p:nvSpPr>
          <p:cNvPr id="5132" name="Text Box 15"/>
          <p:cNvSpPr txBox="1">
            <a:spLocks noChangeArrowheads="1"/>
          </p:cNvSpPr>
          <p:nvPr/>
        </p:nvSpPr>
        <p:spPr bwMode="auto">
          <a:xfrm rot="752409">
            <a:off x="2736056" y="2770303"/>
            <a:ext cx="161925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700" u="sng">
                <a:solidFill>
                  <a:srgbClr val="FF0000"/>
                </a:solidFill>
                <a:latin typeface="LCD5x8H" pitchFamily="49" charset="0"/>
              </a:rPr>
              <a:t>Watch</a:t>
            </a:r>
            <a:r>
              <a:rPr lang="en-GB" altLang="en-US" sz="2700">
                <a:solidFill>
                  <a:srgbClr val="FF0000"/>
                </a:solidFill>
                <a:latin typeface="LCD5x8H" pitchFamily="49" charset="0"/>
              </a:rPr>
              <a:t>– don’t judge.</a:t>
            </a:r>
          </a:p>
        </p:txBody>
      </p:sp>
    </p:spTree>
    <p:extLst>
      <p:ext uri="{BB962C8B-B14F-4D97-AF65-F5344CB8AC3E}">
        <p14:creationId xmlns:p14="http://schemas.microsoft.com/office/powerpoint/2010/main" val="287668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79"/>
                                        </p:tgtEl>
                                        <p:attrNameLst>
                                          <p:attrName>style.visibility</p:attrName>
                                        </p:attrNameLst>
                                      </p:cBhvr>
                                      <p:to>
                                        <p:strVal val="visible"/>
                                      </p:to>
                                    </p:set>
                                    <p:anim calcmode="discrete" valueType="clr">
                                      <p:cBhvr override="childStyle">
                                        <p:cTn id="7" dur="80"/>
                                        <p:tgtEl>
                                          <p:spTgt spid="839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79"/>
                                        </p:tgtEl>
                                        <p:attrNameLst>
                                          <p:attrName>fillcolor</p:attrName>
                                        </p:attrNameLst>
                                      </p:cBhvr>
                                      <p:tavLst>
                                        <p:tav tm="0">
                                          <p:val>
                                            <p:clrVal>
                                              <a:schemeClr val="accent2"/>
                                            </p:clrVal>
                                          </p:val>
                                        </p:tav>
                                        <p:tav tm="50000">
                                          <p:val>
                                            <p:clrVal>
                                              <a:schemeClr val="hlink"/>
                                            </p:clrVal>
                                          </p:val>
                                        </p:tav>
                                      </p:tavLst>
                                    </p:anim>
                                    <p:set>
                                      <p:cBhvr>
                                        <p:cTn id="9" dur="80"/>
                                        <p:tgtEl>
                                          <p:spTgt spid="8397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83980"/>
                                        </p:tgtEl>
                                        <p:attrNameLst>
                                          <p:attrName>style.visibility</p:attrName>
                                        </p:attrNameLst>
                                      </p:cBhvr>
                                      <p:to>
                                        <p:strVal val="visible"/>
                                      </p:to>
                                    </p:set>
                                    <p:anim calcmode="discrete" valueType="clr">
                                      <p:cBhvr override="childStyle">
                                        <p:cTn id="12" dur="80"/>
                                        <p:tgtEl>
                                          <p:spTgt spid="839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3980"/>
                                        </p:tgtEl>
                                        <p:attrNameLst>
                                          <p:attrName>fillcolor</p:attrName>
                                        </p:attrNameLst>
                                      </p:cBhvr>
                                      <p:tavLst>
                                        <p:tav tm="0">
                                          <p:val>
                                            <p:clrVal>
                                              <a:schemeClr val="accent2"/>
                                            </p:clrVal>
                                          </p:val>
                                        </p:tav>
                                        <p:tav tm="50000">
                                          <p:val>
                                            <p:clrVal>
                                              <a:schemeClr val="hlink"/>
                                            </p:clrVal>
                                          </p:val>
                                        </p:tav>
                                      </p:tavLst>
                                    </p:anim>
                                    <p:set>
                                      <p:cBhvr>
                                        <p:cTn id="14" dur="80"/>
                                        <p:tgtEl>
                                          <p:spTgt spid="8398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83981">
                                            <p:txEl>
                                              <p:pRg st="0" end="0"/>
                                            </p:txEl>
                                          </p:spTgt>
                                        </p:tgtEl>
                                        <p:attrNameLst>
                                          <p:attrName>style.visibility</p:attrName>
                                        </p:attrNameLst>
                                      </p:cBhvr>
                                      <p:to>
                                        <p:strVal val="visible"/>
                                      </p:to>
                                    </p:set>
                                    <p:anim calcmode="discrete" valueType="clr">
                                      <p:cBhvr override="childStyle">
                                        <p:cTn id="19" dur="80"/>
                                        <p:tgtEl>
                                          <p:spTgt spid="839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3981">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83981">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83981">
                                            <p:txEl>
                                              <p:pRg st="1" end="1"/>
                                            </p:txEl>
                                          </p:spTgt>
                                        </p:tgtEl>
                                        <p:attrNameLst>
                                          <p:attrName>style.visibility</p:attrName>
                                        </p:attrNameLst>
                                      </p:cBhvr>
                                      <p:to>
                                        <p:strVal val="visible"/>
                                      </p:to>
                                    </p:set>
                                    <p:anim calcmode="discrete" valueType="clr">
                                      <p:cBhvr override="childStyle">
                                        <p:cTn id="26" dur="80"/>
                                        <p:tgtEl>
                                          <p:spTgt spid="8398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3981">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83981">
                                            <p:txEl>
                                              <p:pRg st="1" end="1"/>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83982">
                                            <p:txEl>
                                              <p:pRg st="0" end="0"/>
                                            </p:txEl>
                                          </p:spTgt>
                                        </p:tgtEl>
                                        <p:attrNameLst>
                                          <p:attrName>style.visibility</p:attrName>
                                        </p:attrNameLst>
                                      </p:cBhvr>
                                      <p:to>
                                        <p:strVal val="visible"/>
                                      </p:to>
                                    </p:set>
                                    <p:anim calcmode="discrete" valueType="clr">
                                      <p:cBhvr override="childStyle">
                                        <p:cTn id="33" dur="80"/>
                                        <p:tgtEl>
                                          <p:spTgt spid="839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3982">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83982">
                                            <p:txEl>
                                              <p:pRg st="0" end="0"/>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83982">
                                            <p:txEl>
                                              <p:pRg st="1" end="1"/>
                                            </p:txEl>
                                          </p:spTgt>
                                        </p:tgtEl>
                                        <p:attrNameLst>
                                          <p:attrName>style.visibility</p:attrName>
                                        </p:attrNameLst>
                                      </p:cBhvr>
                                      <p:to>
                                        <p:strVal val="visible"/>
                                      </p:to>
                                    </p:set>
                                    <p:anim calcmode="discrete" valueType="clr">
                                      <p:cBhvr override="childStyle">
                                        <p:cTn id="40" dur="80"/>
                                        <p:tgtEl>
                                          <p:spTgt spid="839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3982">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83982">
                                            <p:txEl>
                                              <p:pRg st="1" end="1"/>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83982">
                                            <p:txEl>
                                              <p:pRg st="2" end="2"/>
                                            </p:txEl>
                                          </p:spTgt>
                                        </p:tgtEl>
                                        <p:attrNameLst>
                                          <p:attrName>style.visibility</p:attrName>
                                        </p:attrNameLst>
                                      </p:cBhvr>
                                      <p:to>
                                        <p:strVal val="visible"/>
                                      </p:to>
                                    </p:set>
                                    <p:anim calcmode="discrete" valueType="clr">
                                      <p:cBhvr override="childStyle">
                                        <p:cTn id="47" dur="80"/>
                                        <p:tgtEl>
                                          <p:spTgt spid="8398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83982">
                                            <p:txEl>
                                              <p:pRg st="2" end="2"/>
                                            </p:txEl>
                                          </p:spTgt>
                                        </p:tgtEl>
                                        <p:attrNameLst>
                                          <p:attrName>fillcolor</p:attrName>
                                        </p:attrNameLst>
                                      </p:cBhvr>
                                      <p:tavLst>
                                        <p:tav tm="0">
                                          <p:val>
                                            <p:clrVal>
                                              <a:schemeClr val="accent2"/>
                                            </p:clrVal>
                                          </p:val>
                                        </p:tav>
                                        <p:tav tm="50000">
                                          <p:val>
                                            <p:clrVal>
                                              <a:schemeClr val="hlink"/>
                                            </p:clrVal>
                                          </p:val>
                                        </p:tav>
                                      </p:tavLst>
                                    </p:anim>
                                    <p:set>
                                      <p:cBhvr>
                                        <p:cTn id="49" dur="80"/>
                                        <p:tgtEl>
                                          <p:spTgt spid="8398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p:bldP spid="839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143000" y="1"/>
            <a:ext cx="68580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700">
                <a:solidFill>
                  <a:schemeClr val="bg1"/>
                </a:solidFill>
                <a:latin typeface="Calibri" panose="020F0502020204030204" pitchFamily="34" charset="0"/>
              </a:rPr>
              <a:t>Values in the research process:</a:t>
            </a:r>
          </a:p>
        </p:txBody>
      </p:sp>
      <p:pic>
        <p:nvPicPr>
          <p:cNvPr id="6147" name="Picture 4" descr="thinking-cap-1"/>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2627710" y="2713435"/>
            <a:ext cx="2430065" cy="243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6"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1571626" y="519113"/>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Text Box 7"/>
          <p:cNvSpPr txBox="1">
            <a:spLocks noChangeArrowheads="1"/>
          </p:cNvSpPr>
          <p:nvPr/>
        </p:nvSpPr>
        <p:spPr bwMode="auto">
          <a:xfrm>
            <a:off x="1656160" y="735806"/>
            <a:ext cx="1241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Choosing which topic to research.</a:t>
            </a:r>
          </a:p>
        </p:txBody>
      </p:sp>
      <p:pic>
        <p:nvPicPr>
          <p:cNvPr id="87048" name="Picture 8"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3137297" y="734616"/>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Text Box 9"/>
          <p:cNvSpPr txBox="1">
            <a:spLocks noChangeArrowheads="1"/>
          </p:cNvSpPr>
          <p:nvPr/>
        </p:nvSpPr>
        <p:spPr bwMode="auto">
          <a:xfrm>
            <a:off x="3221832" y="951310"/>
            <a:ext cx="12418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Getting funding.</a:t>
            </a:r>
          </a:p>
        </p:txBody>
      </p:sp>
      <p:pic>
        <p:nvPicPr>
          <p:cNvPr id="87050" name="Picture 10"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4541044" y="519113"/>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Text Box 11"/>
          <p:cNvSpPr txBox="1">
            <a:spLocks noChangeArrowheads="1"/>
          </p:cNvSpPr>
          <p:nvPr/>
        </p:nvSpPr>
        <p:spPr bwMode="auto">
          <a:xfrm>
            <a:off x="4625578" y="735806"/>
            <a:ext cx="12418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Choosing a research method.</a:t>
            </a:r>
          </a:p>
        </p:txBody>
      </p:sp>
      <p:pic>
        <p:nvPicPr>
          <p:cNvPr id="87052" name="Picture 12"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1763316" y="1924050"/>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3" name="Text Box 13"/>
          <p:cNvSpPr txBox="1">
            <a:spLocks noChangeArrowheads="1"/>
          </p:cNvSpPr>
          <p:nvPr/>
        </p:nvSpPr>
        <p:spPr bwMode="auto">
          <a:xfrm>
            <a:off x="1794273" y="2140744"/>
            <a:ext cx="12965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Interpreting findings.</a:t>
            </a:r>
          </a:p>
        </p:txBody>
      </p:sp>
      <p:pic>
        <p:nvPicPr>
          <p:cNvPr id="87054" name="Picture 14"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4950619" y="1977629"/>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5" name="Text Box 15"/>
          <p:cNvSpPr txBox="1">
            <a:spLocks noChangeArrowheads="1"/>
          </p:cNvSpPr>
          <p:nvPr/>
        </p:nvSpPr>
        <p:spPr bwMode="auto">
          <a:xfrm>
            <a:off x="5035153" y="2194323"/>
            <a:ext cx="12418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Recording responses.</a:t>
            </a:r>
          </a:p>
        </p:txBody>
      </p:sp>
      <p:pic>
        <p:nvPicPr>
          <p:cNvPr id="87056" name="Picture 16" descr="post-it-not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5999560" y="140494"/>
            <a:ext cx="1818084" cy="199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7" name="Text Box 17"/>
          <p:cNvSpPr txBox="1">
            <a:spLocks noChangeArrowheads="1"/>
          </p:cNvSpPr>
          <p:nvPr/>
        </p:nvSpPr>
        <p:spPr bwMode="auto">
          <a:xfrm>
            <a:off x="5975747" y="357188"/>
            <a:ext cx="1728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Operationalising key concepts.</a:t>
            </a:r>
          </a:p>
        </p:txBody>
      </p:sp>
      <p:pic>
        <p:nvPicPr>
          <p:cNvPr id="87058" name="Picture 18" descr="post-it-no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6447235" y="3434953"/>
            <a:ext cx="1553765"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9" name="Text Box 19"/>
          <p:cNvSpPr txBox="1">
            <a:spLocks noChangeArrowheads="1"/>
          </p:cNvSpPr>
          <p:nvPr/>
        </p:nvSpPr>
        <p:spPr bwMode="auto">
          <a:xfrm>
            <a:off x="6494860" y="3651647"/>
            <a:ext cx="1457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Deciding where report will be published.</a:t>
            </a:r>
          </a:p>
        </p:txBody>
      </p:sp>
      <p:pic>
        <p:nvPicPr>
          <p:cNvPr id="87060" name="Picture 20" descr="post-it-not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1143000" y="3436144"/>
            <a:ext cx="1552575"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1" name="Text Box 21"/>
          <p:cNvSpPr txBox="1">
            <a:spLocks noChangeArrowheads="1"/>
          </p:cNvSpPr>
          <p:nvPr/>
        </p:nvSpPr>
        <p:spPr bwMode="auto">
          <a:xfrm>
            <a:off x="1277541" y="3598069"/>
            <a:ext cx="13882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Selecting which findings to include in the report.</a:t>
            </a:r>
          </a:p>
        </p:txBody>
      </p:sp>
      <p:pic>
        <p:nvPicPr>
          <p:cNvPr id="87062" name="Picture 22" descr="post-it-no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6516291" y="1924050"/>
            <a:ext cx="13751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3" name="Text Box 23"/>
          <p:cNvSpPr txBox="1">
            <a:spLocks noChangeArrowheads="1"/>
          </p:cNvSpPr>
          <p:nvPr/>
        </p:nvSpPr>
        <p:spPr bwMode="auto">
          <a:xfrm>
            <a:off x="6600826" y="2140744"/>
            <a:ext cx="1241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Selecting appropriate questions.</a:t>
            </a:r>
          </a:p>
        </p:txBody>
      </p:sp>
      <p:pic>
        <p:nvPicPr>
          <p:cNvPr id="87066" name="Picture 26" descr="post-it-not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9548" t="9641" r="19386" b="14478"/>
          <a:stretch>
            <a:fillRect/>
          </a:stretch>
        </p:blipFill>
        <p:spPr bwMode="auto">
          <a:xfrm>
            <a:off x="4902994" y="3434953"/>
            <a:ext cx="1553766"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7" name="Text Box 27"/>
          <p:cNvSpPr txBox="1">
            <a:spLocks noChangeArrowheads="1"/>
          </p:cNvSpPr>
          <p:nvPr/>
        </p:nvSpPr>
        <p:spPr bwMode="auto">
          <a:xfrm>
            <a:off x="4950619" y="3651647"/>
            <a:ext cx="1457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latin typeface="Calibri" panose="020F0502020204030204" pitchFamily="34" charset="0"/>
              </a:rPr>
              <a:t>Deciding what report will be used for.</a:t>
            </a:r>
          </a:p>
        </p:txBody>
      </p:sp>
    </p:spTree>
    <p:extLst>
      <p:ext uri="{BB962C8B-B14F-4D97-AF65-F5344CB8AC3E}">
        <p14:creationId xmlns:p14="http://schemas.microsoft.com/office/powerpoint/2010/main" val="2204278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7042">
                                            <p:txEl>
                                              <p:pRg st="0" end="0"/>
                                            </p:txEl>
                                          </p:spTgt>
                                        </p:tgtEl>
                                        <p:attrNameLst>
                                          <p:attrName>style.visibility</p:attrName>
                                        </p:attrNameLst>
                                      </p:cBhvr>
                                      <p:to>
                                        <p:strVal val="visible"/>
                                      </p:to>
                                    </p:set>
                                    <p:anim calcmode="discrete" valueType="clr">
                                      <p:cBhvr override="childStyle">
                                        <p:cTn id="7" dur="80"/>
                                        <p:tgtEl>
                                          <p:spTgt spid="870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704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87047"/>
                                        </p:tgtEl>
                                        <p:attrNameLst>
                                          <p:attrName>style.visibility</p:attrName>
                                        </p:attrNameLst>
                                      </p:cBhvr>
                                      <p:to>
                                        <p:strVal val="visible"/>
                                      </p:to>
                                    </p:set>
                                    <p:animEffect transition="in" filter="fade">
                                      <p:cBhvr>
                                        <p:cTn id="14" dur="800" decel="100000"/>
                                        <p:tgtEl>
                                          <p:spTgt spid="87047"/>
                                        </p:tgtEl>
                                      </p:cBhvr>
                                    </p:animEffect>
                                    <p:anim calcmode="lin" valueType="num">
                                      <p:cBhvr>
                                        <p:cTn id="15" dur="800" decel="100000" fill="hold"/>
                                        <p:tgtEl>
                                          <p:spTgt spid="87047"/>
                                        </p:tgtEl>
                                        <p:attrNameLst>
                                          <p:attrName>style.rotation</p:attrName>
                                        </p:attrNameLst>
                                      </p:cBhvr>
                                      <p:tavLst>
                                        <p:tav tm="0">
                                          <p:val>
                                            <p:fltVal val="-90"/>
                                          </p:val>
                                        </p:tav>
                                        <p:tav tm="100000">
                                          <p:val>
                                            <p:fltVal val="0"/>
                                          </p:val>
                                        </p:tav>
                                      </p:tavLst>
                                    </p:anim>
                                    <p:anim calcmode="lin" valueType="num">
                                      <p:cBhvr>
                                        <p:cTn id="16" dur="800" decel="100000" fill="hold"/>
                                        <p:tgtEl>
                                          <p:spTgt spid="87047"/>
                                        </p:tgtEl>
                                        <p:attrNameLst>
                                          <p:attrName>ppt_x</p:attrName>
                                        </p:attrNameLst>
                                      </p:cBhvr>
                                      <p:tavLst>
                                        <p:tav tm="0">
                                          <p:val>
                                            <p:strVal val="#ppt_x+0.4"/>
                                          </p:val>
                                        </p:tav>
                                        <p:tav tm="100000">
                                          <p:val>
                                            <p:strVal val="#ppt_x-0.05"/>
                                          </p:val>
                                        </p:tav>
                                      </p:tavLst>
                                    </p:anim>
                                    <p:anim calcmode="lin" valueType="num">
                                      <p:cBhvr>
                                        <p:cTn id="17" dur="800" decel="100000" fill="hold"/>
                                        <p:tgtEl>
                                          <p:spTgt spid="8704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704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7047"/>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fade">
                                      <p:cBhvr>
                                        <p:cTn id="22" dur="800" decel="100000"/>
                                        <p:tgtEl>
                                          <p:spTgt spid="87046"/>
                                        </p:tgtEl>
                                      </p:cBhvr>
                                    </p:animEffect>
                                    <p:anim calcmode="lin" valueType="num">
                                      <p:cBhvr>
                                        <p:cTn id="23" dur="800" decel="100000" fill="hold"/>
                                        <p:tgtEl>
                                          <p:spTgt spid="87046"/>
                                        </p:tgtEl>
                                        <p:attrNameLst>
                                          <p:attrName>style.rotation</p:attrName>
                                        </p:attrNameLst>
                                      </p:cBhvr>
                                      <p:tavLst>
                                        <p:tav tm="0">
                                          <p:val>
                                            <p:fltVal val="-90"/>
                                          </p:val>
                                        </p:tav>
                                        <p:tav tm="100000">
                                          <p:val>
                                            <p:fltVal val="0"/>
                                          </p:val>
                                        </p:tav>
                                      </p:tavLst>
                                    </p:anim>
                                    <p:anim calcmode="lin" valueType="num">
                                      <p:cBhvr>
                                        <p:cTn id="24" dur="800" decel="100000" fill="hold"/>
                                        <p:tgtEl>
                                          <p:spTgt spid="87046"/>
                                        </p:tgtEl>
                                        <p:attrNameLst>
                                          <p:attrName>ppt_x</p:attrName>
                                        </p:attrNameLst>
                                      </p:cBhvr>
                                      <p:tavLst>
                                        <p:tav tm="0">
                                          <p:val>
                                            <p:strVal val="#ppt_x+0.4"/>
                                          </p:val>
                                        </p:tav>
                                        <p:tav tm="100000">
                                          <p:val>
                                            <p:strVal val="#ppt_x-0.05"/>
                                          </p:val>
                                        </p:tav>
                                      </p:tavLst>
                                    </p:anim>
                                    <p:anim calcmode="lin" valueType="num">
                                      <p:cBhvr>
                                        <p:cTn id="25" dur="800" decel="100000" fill="hold"/>
                                        <p:tgtEl>
                                          <p:spTgt spid="8704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704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7046"/>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87049"/>
                                        </p:tgtEl>
                                        <p:attrNameLst>
                                          <p:attrName>style.visibility</p:attrName>
                                        </p:attrNameLst>
                                      </p:cBhvr>
                                      <p:to>
                                        <p:strVal val="visible"/>
                                      </p:to>
                                    </p:set>
                                    <p:anim calcmode="lin" valueType="num">
                                      <p:cBhvr>
                                        <p:cTn id="32" dur="500" fill="hold"/>
                                        <p:tgtEl>
                                          <p:spTgt spid="87049"/>
                                        </p:tgtEl>
                                        <p:attrNameLst>
                                          <p:attrName>ppt_w</p:attrName>
                                        </p:attrNameLst>
                                      </p:cBhvr>
                                      <p:tavLst>
                                        <p:tav tm="0">
                                          <p:val>
                                            <p:strVal val="#ppt_w*0.05"/>
                                          </p:val>
                                        </p:tav>
                                        <p:tav tm="100000">
                                          <p:val>
                                            <p:strVal val="#ppt_w"/>
                                          </p:val>
                                        </p:tav>
                                      </p:tavLst>
                                    </p:anim>
                                    <p:anim calcmode="lin" valueType="num">
                                      <p:cBhvr>
                                        <p:cTn id="33" dur="500" fill="hold"/>
                                        <p:tgtEl>
                                          <p:spTgt spid="87049"/>
                                        </p:tgtEl>
                                        <p:attrNameLst>
                                          <p:attrName>ppt_h</p:attrName>
                                        </p:attrNameLst>
                                      </p:cBhvr>
                                      <p:tavLst>
                                        <p:tav tm="0">
                                          <p:val>
                                            <p:strVal val="#ppt_h"/>
                                          </p:val>
                                        </p:tav>
                                        <p:tav tm="100000">
                                          <p:val>
                                            <p:strVal val="#ppt_h"/>
                                          </p:val>
                                        </p:tav>
                                      </p:tavLst>
                                    </p:anim>
                                    <p:anim calcmode="lin" valueType="num">
                                      <p:cBhvr>
                                        <p:cTn id="34" dur="500" fill="hold"/>
                                        <p:tgtEl>
                                          <p:spTgt spid="87049"/>
                                        </p:tgtEl>
                                        <p:attrNameLst>
                                          <p:attrName>ppt_x</p:attrName>
                                        </p:attrNameLst>
                                      </p:cBhvr>
                                      <p:tavLst>
                                        <p:tav tm="0">
                                          <p:val>
                                            <p:strVal val="#ppt_x-.2"/>
                                          </p:val>
                                        </p:tav>
                                        <p:tav tm="100000">
                                          <p:val>
                                            <p:strVal val="#ppt_x"/>
                                          </p:val>
                                        </p:tav>
                                      </p:tavLst>
                                    </p:anim>
                                    <p:anim calcmode="lin" valueType="num">
                                      <p:cBhvr>
                                        <p:cTn id="35" dur="500" fill="hold"/>
                                        <p:tgtEl>
                                          <p:spTgt spid="87049"/>
                                        </p:tgtEl>
                                        <p:attrNameLst>
                                          <p:attrName>ppt_y</p:attrName>
                                        </p:attrNameLst>
                                      </p:cBhvr>
                                      <p:tavLst>
                                        <p:tav tm="0">
                                          <p:val>
                                            <p:strVal val="#ppt_y"/>
                                          </p:val>
                                        </p:tav>
                                        <p:tav tm="100000">
                                          <p:val>
                                            <p:strVal val="#ppt_y"/>
                                          </p:val>
                                        </p:tav>
                                      </p:tavLst>
                                    </p:anim>
                                    <p:animEffect transition="in" filter="fade">
                                      <p:cBhvr>
                                        <p:cTn id="36" dur="500"/>
                                        <p:tgtEl>
                                          <p:spTgt spid="87049"/>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87048"/>
                                        </p:tgtEl>
                                        <p:attrNameLst>
                                          <p:attrName>style.visibility</p:attrName>
                                        </p:attrNameLst>
                                      </p:cBhvr>
                                      <p:to>
                                        <p:strVal val="visible"/>
                                      </p:to>
                                    </p:set>
                                    <p:anim calcmode="lin" valueType="num">
                                      <p:cBhvr>
                                        <p:cTn id="39" dur="500" fill="hold"/>
                                        <p:tgtEl>
                                          <p:spTgt spid="87048"/>
                                        </p:tgtEl>
                                        <p:attrNameLst>
                                          <p:attrName>ppt_w</p:attrName>
                                        </p:attrNameLst>
                                      </p:cBhvr>
                                      <p:tavLst>
                                        <p:tav tm="0">
                                          <p:val>
                                            <p:strVal val="#ppt_w*0.05"/>
                                          </p:val>
                                        </p:tav>
                                        <p:tav tm="100000">
                                          <p:val>
                                            <p:strVal val="#ppt_w"/>
                                          </p:val>
                                        </p:tav>
                                      </p:tavLst>
                                    </p:anim>
                                    <p:anim calcmode="lin" valueType="num">
                                      <p:cBhvr>
                                        <p:cTn id="40" dur="500" fill="hold"/>
                                        <p:tgtEl>
                                          <p:spTgt spid="87048"/>
                                        </p:tgtEl>
                                        <p:attrNameLst>
                                          <p:attrName>ppt_h</p:attrName>
                                        </p:attrNameLst>
                                      </p:cBhvr>
                                      <p:tavLst>
                                        <p:tav tm="0">
                                          <p:val>
                                            <p:strVal val="#ppt_h"/>
                                          </p:val>
                                        </p:tav>
                                        <p:tav tm="100000">
                                          <p:val>
                                            <p:strVal val="#ppt_h"/>
                                          </p:val>
                                        </p:tav>
                                      </p:tavLst>
                                    </p:anim>
                                    <p:anim calcmode="lin" valueType="num">
                                      <p:cBhvr>
                                        <p:cTn id="41" dur="500" fill="hold"/>
                                        <p:tgtEl>
                                          <p:spTgt spid="87048"/>
                                        </p:tgtEl>
                                        <p:attrNameLst>
                                          <p:attrName>ppt_x</p:attrName>
                                        </p:attrNameLst>
                                      </p:cBhvr>
                                      <p:tavLst>
                                        <p:tav tm="0">
                                          <p:val>
                                            <p:strVal val="#ppt_x-.2"/>
                                          </p:val>
                                        </p:tav>
                                        <p:tav tm="100000">
                                          <p:val>
                                            <p:strVal val="#ppt_x"/>
                                          </p:val>
                                        </p:tav>
                                      </p:tavLst>
                                    </p:anim>
                                    <p:anim calcmode="lin" valueType="num">
                                      <p:cBhvr>
                                        <p:cTn id="42" dur="500" fill="hold"/>
                                        <p:tgtEl>
                                          <p:spTgt spid="87048"/>
                                        </p:tgtEl>
                                        <p:attrNameLst>
                                          <p:attrName>ppt_y</p:attrName>
                                        </p:attrNameLst>
                                      </p:cBhvr>
                                      <p:tavLst>
                                        <p:tav tm="0">
                                          <p:val>
                                            <p:strVal val="#ppt_y"/>
                                          </p:val>
                                        </p:tav>
                                        <p:tav tm="100000">
                                          <p:val>
                                            <p:strVal val="#ppt_y"/>
                                          </p:val>
                                        </p:tav>
                                      </p:tavLst>
                                    </p:anim>
                                    <p:animEffect transition="in" filter="fade">
                                      <p:cBhvr>
                                        <p:cTn id="43" dur="500"/>
                                        <p:tgtEl>
                                          <p:spTgt spid="870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87051"/>
                                        </p:tgtEl>
                                        <p:attrNameLst>
                                          <p:attrName>style.visibility</p:attrName>
                                        </p:attrNameLst>
                                      </p:cBhvr>
                                      <p:to>
                                        <p:strVal val="visible"/>
                                      </p:to>
                                    </p:set>
                                    <p:anim calcmode="lin" valueType="num">
                                      <p:cBhvr>
                                        <p:cTn id="48" dur="1000" fill="hold"/>
                                        <p:tgtEl>
                                          <p:spTgt spid="87051"/>
                                        </p:tgtEl>
                                        <p:attrNameLst>
                                          <p:attrName>ppt_w</p:attrName>
                                        </p:attrNameLst>
                                      </p:cBhvr>
                                      <p:tavLst>
                                        <p:tav tm="0">
                                          <p:val>
                                            <p:fltVal val="0"/>
                                          </p:val>
                                        </p:tav>
                                        <p:tav tm="100000">
                                          <p:val>
                                            <p:strVal val="#ppt_w"/>
                                          </p:val>
                                        </p:tav>
                                      </p:tavLst>
                                    </p:anim>
                                    <p:anim calcmode="lin" valueType="num">
                                      <p:cBhvr>
                                        <p:cTn id="49" dur="1000" fill="hold"/>
                                        <p:tgtEl>
                                          <p:spTgt spid="87051"/>
                                        </p:tgtEl>
                                        <p:attrNameLst>
                                          <p:attrName>ppt_h</p:attrName>
                                        </p:attrNameLst>
                                      </p:cBhvr>
                                      <p:tavLst>
                                        <p:tav tm="0">
                                          <p:val>
                                            <p:fltVal val="0"/>
                                          </p:val>
                                        </p:tav>
                                        <p:tav tm="100000">
                                          <p:val>
                                            <p:strVal val="#ppt_h"/>
                                          </p:val>
                                        </p:tav>
                                      </p:tavLst>
                                    </p:anim>
                                    <p:anim calcmode="lin" valueType="num">
                                      <p:cBhvr>
                                        <p:cTn id="50" dur="1000" fill="hold"/>
                                        <p:tgtEl>
                                          <p:spTgt spid="87051"/>
                                        </p:tgtEl>
                                        <p:attrNameLst>
                                          <p:attrName>style.rotation</p:attrName>
                                        </p:attrNameLst>
                                      </p:cBhvr>
                                      <p:tavLst>
                                        <p:tav tm="0">
                                          <p:val>
                                            <p:fltVal val="90"/>
                                          </p:val>
                                        </p:tav>
                                        <p:tav tm="100000">
                                          <p:val>
                                            <p:fltVal val="0"/>
                                          </p:val>
                                        </p:tav>
                                      </p:tavLst>
                                    </p:anim>
                                    <p:animEffect transition="in" filter="fade">
                                      <p:cBhvr>
                                        <p:cTn id="51" dur="1000"/>
                                        <p:tgtEl>
                                          <p:spTgt spid="87051"/>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87050"/>
                                        </p:tgtEl>
                                        <p:attrNameLst>
                                          <p:attrName>style.visibility</p:attrName>
                                        </p:attrNameLst>
                                      </p:cBhvr>
                                      <p:to>
                                        <p:strVal val="visible"/>
                                      </p:to>
                                    </p:set>
                                    <p:anim calcmode="lin" valueType="num">
                                      <p:cBhvr>
                                        <p:cTn id="54" dur="1000" fill="hold"/>
                                        <p:tgtEl>
                                          <p:spTgt spid="87050"/>
                                        </p:tgtEl>
                                        <p:attrNameLst>
                                          <p:attrName>ppt_w</p:attrName>
                                        </p:attrNameLst>
                                      </p:cBhvr>
                                      <p:tavLst>
                                        <p:tav tm="0">
                                          <p:val>
                                            <p:fltVal val="0"/>
                                          </p:val>
                                        </p:tav>
                                        <p:tav tm="100000">
                                          <p:val>
                                            <p:strVal val="#ppt_w"/>
                                          </p:val>
                                        </p:tav>
                                      </p:tavLst>
                                    </p:anim>
                                    <p:anim calcmode="lin" valueType="num">
                                      <p:cBhvr>
                                        <p:cTn id="55" dur="1000" fill="hold"/>
                                        <p:tgtEl>
                                          <p:spTgt spid="87050"/>
                                        </p:tgtEl>
                                        <p:attrNameLst>
                                          <p:attrName>ppt_h</p:attrName>
                                        </p:attrNameLst>
                                      </p:cBhvr>
                                      <p:tavLst>
                                        <p:tav tm="0">
                                          <p:val>
                                            <p:fltVal val="0"/>
                                          </p:val>
                                        </p:tav>
                                        <p:tav tm="100000">
                                          <p:val>
                                            <p:strVal val="#ppt_h"/>
                                          </p:val>
                                        </p:tav>
                                      </p:tavLst>
                                    </p:anim>
                                    <p:anim calcmode="lin" valueType="num">
                                      <p:cBhvr>
                                        <p:cTn id="56" dur="1000" fill="hold"/>
                                        <p:tgtEl>
                                          <p:spTgt spid="87050"/>
                                        </p:tgtEl>
                                        <p:attrNameLst>
                                          <p:attrName>style.rotation</p:attrName>
                                        </p:attrNameLst>
                                      </p:cBhvr>
                                      <p:tavLst>
                                        <p:tav tm="0">
                                          <p:val>
                                            <p:fltVal val="90"/>
                                          </p:val>
                                        </p:tav>
                                        <p:tav tm="100000">
                                          <p:val>
                                            <p:fltVal val="0"/>
                                          </p:val>
                                        </p:tav>
                                      </p:tavLst>
                                    </p:anim>
                                    <p:animEffect transition="in" filter="fade">
                                      <p:cBhvr>
                                        <p:cTn id="57" dur="1000"/>
                                        <p:tgtEl>
                                          <p:spTgt spid="870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10" fill="hold" nodeType="clickEffect">
                                  <p:stCondLst>
                                    <p:cond delay="0"/>
                                  </p:stCondLst>
                                  <p:childTnLst>
                                    <p:set>
                                      <p:cBhvr>
                                        <p:cTn id="61" dur="1" fill="hold">
                                          <p:stCondLst>
                                            <p:cond delay="0"/>
                                          </p:stCondLst>
                                        </p:cTn>
                                        <p:tgtEl>
                                          <p:spTgt spid="87056"/>
                                        </p:tgtEl>
                                        <p:attrNameLst>
                                          <p:attrName>style.visibility</p:attrName>
                                        </p:attrNameLst>
                                      </p:cBhvr>
                                      <p:to>
                                        <p:strVal val="visible"/>
                                      </p:to>
                                    </p:set>
                                    <p:anim calcmode="lin" valueType="num">
                                      <p:cBhvr>
                                        <p:cTn id="62" dur="500" fill="hold"/>
                                        <p:tgtEl>
                                          <p:spTgt spid="87056"/>
                                        </p:tgtEl>
                                        <p:attrNameLst>
                                          <p:attrName>ppt_w</p:attrName>
                                        </p:attrNameLst>
                                      </p:cBhvr>
                                      <p:tavLst>
                                        <p:tav tm="0">
                                          <p:val>
                                            <p:fltVal val="0"/>
                                          </p:val>
                                        </p:tav>
                                        <p:tav tm="100000">
                                          <p:val>
                                            <p:strVal val="#ppt_w"/>
                                          </p:val>
                                        </p:tav>
                                      </p:tavLst>
                                    </p:anim>
                                    <p:anim calcmode="lin" valueType="num">
                                      <p:cBhvr>
                                        <p:cTn id="63" dur="500" fill="hold"/>
                                        <p:tgtEl>
                                          <p:spTgt spid="87056"/>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87057"/>
                                        </p:tgtEl>
                                        <p:attrNameLst>
                                          <p:attrName>style.visibility</p:attrName>
                                        </p:attrNameLst>
                                      </p:cBhvr>
                                      <p:to>
                                        <p:strVal val="visible"/>
                                      </p:to>
                                    </p:set>
                                    <p:anim calcmode="lin" valueType="num">
                                      <p:cBhvr>
                                        <p:cTn id="66" dur="500" fill="hold"/>
                                        <p:tgtEl>
                                          <p:spTgt spid="87057"/>
                                        </p:tgtEl>
                                        <p:attrNameLst>
                                          <p:attrName>ppt_w</p:attrName>
                                        </p:attrNameLst>
                                      </p:cBhvr>
                                      <p:tavLst>
                                        <p:tav tm="0">
                                          <p:val>
                                            <p:fltVal val="0"/>
                                          </p:val>
                                        </p:tav>
                                        <p:tav tm="100000">
                                          <p:val>
                                            <p:strVal val="#ppt_w"/>
                                          </p:val>
                                        </p:tav>
                                      </p:tavLst>
                                    </p:anim>
                                    <p:anim calcmode="lin" valueType="num">
                                      <p:cBhvr>
                                        <p:cTn id="67" dur="500" fill="hold"/>
                                        <p:tgtEl>
                                          <p:spTgt spid="87057"/>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87052"/>
                                        </p:tgtEl>
                                        <p:attrNameLst>
                                          <p:attrName>style.visibility</p:attrName>
                                        </p:attrNameLst>
                                      </p:cBhvr>
                                      <p:to>
                                        <p:strVal val="visible"/>
                                      </p:to>
                                    </p:set>
                                    <p:anim calcmode="lin" valueType="num">
                                      <p:cBhvr additive="base">
                                        <p:cTn id="72" dur="500" fill="hold"/>
                                        <p:tgtEl>
                                          <p:spTgt spid="87052"/>
                                        </p:tgtEl>
                                        <p:attrNameLst>
                                          <p:attrName>ppt_x</p:attrName>
                                        </p:attrNameLst>
                                      </p:cBhvr>
                                      <p:tavLst>
                                        <p:tav tm="0">
                                          <p:val>
                                            <p:strVal val="#ppt_x"/>
                                          </p:val>
                                        </p:tav>
                                        <p:tav tm="100000">
                                          <p:val>
                                            <p:strVal val="#ppt_x"/>
                                          </p:val>
                                        </p:tav>
                                      </p:tavLst>
                                    </p:anim>
                                    <p:anim calcmode="lin" valueType="num">
                                      <p:cBhvr additive="base">
                                        <p:cTn id="73" dur="500" fill="hold"/>
                                        <p:tgtEl>
                                          <p:spTgt spid="8705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7053"/>
                                        </p:tgtEl>
                                        <p:attrNameLst>
                                          <p:attrName>style.visibility</p:attrName>
                                        </p:attrNameLst>
                                      </p:cBhvr>
                                      <p:to>
                                        <p:strVal val="visible"/>
                                      </p:to>
                                    </p:set>
                                    <p:anim calcmode="lin" valueType="num">
                                      <p:cBhvr additive="base">
                                        <p:cTn id="76" dur="500" fill="hold"/>
                                        <p:tgtEl>
                                          <p:spTgt spid="87053"/>
                                        </p:tgtEl>
                                        <p:attrNameLst>
                                          <p:attrName>ppt_x</p:attrName>
                                        </p:attrNameLst>
                                      </p:cBhvr>
                                      <p:tavLst>
                                        <p:tav tm="0">
                                          <p:val>
                                            <p:strVal val="#ppt_x"/>
                                          </p:val>
                                        </p:tav>
                                        <p:tav tm="100000">
                                          <p:val>
                                            <p:strVal val="#ppt_x"/>
                                          </p:val>
                                        </p:tav>
                                      </p:tavLst>
                                    </p:anim>
                                    <p:anim calcmode="lin" valueType="num">
                                      <p:cBhvr additive="base">
                                        <p:cTn id="77" dur="500" fill="hold"/>
                                        <p:tgtEl>
                                          <p:spTgt spid="87053"/>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0" presetClass="entr" presetSubtype="0" fill="hold" nodeType="clickEffect">
                                  <p:stCondLst>
                                    <p:cond delay="0"/>
                                  </p:stCondLst>
                                  <p:childTnLst>
                                    <p:set>
                                      <p:cBhvr>
                                        <p:cTn id="81" dur="1" fill="hold">
                                          <p:stCondLst>
                                            <p:cond delay="0"/>
                                          </p:stCondLst>
                                        </p:cTn>
                                        <p:tgtEl>
                                          <p:spTgt spid="87054"/>
                                        </p:tgtEl>
                                        <p:attrNameLst>
                                          <p:attrName>style.visibility</p:attrName>
                                        </p:attrNameLst>
                                      </p:cBhvr>
                                      <p:to>
                                        <p:strVal val="visible"/>
                                      </p:to>
                                    </p:set>
                                    <p:animEffect transition="in" filter="fade">
                                      <p:cBhvr>
                                        <p:cTn id="82" dur="800" decel="100000"/>
                                        <p:tgtEl>
                                          <p:spTgt spid="87054"/>
                                        </p:tgtEl>
                                      </p:cBhvr>
                                    </p:animEffect>
                                    <p:anim calcmode="lin" valueType="num">
                                      <p:cBhvr>
                                        <p:cTn id="83" dur="800" decel="100000" fill="hold"/>
                                        <p:tgtEl>
                                          <p:spTgt spid="87054"/>
                                        </p:tgtEl>
                                        <p:attrNameLst>
                                          <p:attrName>style.rotation</p:attrName>
                                        </p:attrNameLst>
                                      </p:cBhvr>
                                      <p:tavLst>
                                        <p:tav tm="0">
                                          <p:val>
                                            <p:fltVal val="-90"/>
                                          </p:val>
                                        </p:tav>
                                        <p:tav tm="100000">
                                          <p:val>
                                            <p:fltVal val="0"/>
                                          </p:val>
                                        </p:tav>
                                      </p:tavLst>
                                    </p:anim>
                                    <p:anim calcmode="lin" valueType="num">
                                      <p:cBhvr>
                                        <p:cTn id="84" dur="800" decel="100000" fill="hold"/>
                                        <p:tgtEl>
                                          <p:spTgt spid="87054"/>
                                        </p:tgtEl>
                                        <p:attrNameLst>
                                          <p:attrName>ppt_x</p:attrName>
                                        </p:attrNameLst>
                                      </p:cBhvr>
                                      <p:tavLst>
                                        <p:tav tm="0">
                                          <p:val>
                                            <p:strVal val="#ppt_x+0.4"/>
                                          </p:val>
                                        </p:tav>
                                        <p:tav tm="100000">
                                          <p:val>
                                            <p:strVal val="#ppt_x-0.05"/>
                                          </p:val>
                                        </p:tav>
                                      </p:tavLst>
                                    </p:anim>
                                    <p:anim calcmode="lin" valueType="num">
                                      <p:cBhvr>
                                        <p:cTn id="85" dur="800" decel="100000" fill="hold"/>
                                        <p:tgtEl>
                                          <p:spTgt spid="87054"/>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87054"/>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87054"/>
                                        </p:tgtEl>
                                        <p:attrNameLst>
                                          <p:attrName>ppt_y</p:attrName>
                                        </p:attrNameLst>
                                      </p:cBhvr>
                                      <p:tavLst>
                                        <p:tav tm="0">
                                          <p:val>
                                            <p:strVal val="#ppt_y+0.1"/>
                                          </p:val>
                                        </p:tav>
                                        <p:tav tm="100000">
                                          <p:val>
                                            <p:strVal val="#ppt_y"/>
                                          </p:val>
                                        </p:tav>
                                      </p:tavLst>
                                    </p:anim>
                                  </p:childTnLst>
                                </p:cTn>
                              </p:par>
                              <p:par>
                                <p:cTn id="88" presetID="30" presetClass="entr" presetSubtype="0" fill="hold" grpId="0" nodeType="withEffect">
                                  <p:stCondLst>
                                    <p:cond delay="0"/>
                                  </p:stCondLst>
                                  <p:childTnLst>
                                    <p:set>
                                      <p:cBhvr>
                                        <p:cTn id="89" dur="1" fill="hold">
                                          <p:stCondLst>
                                            <p:cond delay="0"/>
                                          </p:stCondLst>
                                        </p:cTn>
                                        <p:tgtEl>
                                          <p:spTgt spid="87055"/>
                                        </p:tgtEl>
                                        <p:attrNameLst>
                                          <p:attrName>style.visibility</p:attrName>
                                        </p:attrNameLst>
                                      </p:cBhvr>
                                      <p:to>
                                        <p:strVal val="visible"/>
                                      </p:to>
                                    </p:set>
                                    <p:animEffect transition="in" filter="fade">
                                      <p:cBhvr>
                                        <p:cTn id="90" dur="800" decel="100000"/>
                                        <p:tgtEl>
                                          <p:spTgt spid="87055"/>
                                        </p:tgtEl>
                                      </p:cBhvr>
                                    </p:animEffect>
                                    <p:anim calcmode="lin" valueType="num">
                                      <p:cBhvr>
                                        <p:cTn id="91" dur="800" decel="100000" fill="hold"/>
                                        <p:tgtEl>
                                          <p:spTgt spid="87055"/>
                                        </p:tgtEl>
                                        <p:attrNameLst>
                                          <p:attrName>style.rotation</p:attrName>
                                        </p:attrNameLst>
                                      </p:cBhvr>
                                      <p:tavLst>
                                        <p:tav tm="0">
                                          <p:val>
                                            <p:fltVal val="-90"/>
                                          </p:val>
                                        </p:tav>
                                        <p:tav tm="100000">
                                          <p:val>
                                            <p:fltVal val="0"/>
                                          </p:val>
                                        </p:tav>
                                      </p:tavLst>
                                    </p:anim>
                                    <p:anim calcmode="lin" valueType="num">
                                      <p:cBhvr>
                                        <p:cTn id="92" dur="800" decel="100000" fill="hold"/>
                                        <p:tgtEl>
                                          <p:spTgt spid="87055"/>
                                        </p:tgtEl>
                                        <p:attrNameLst>
                                          <p:attrName>ppt_x</p:attrName>
                                        </p:attrNameLst>
                                      </p:cBhvr>
                                      <p:tavLst>
                                        <p:tav tm="0">
                                          <p:val>
                                            <p:strVal val="#ppt_x+0.4"/>
                                          </p:val>
                                        </p:tav>
                                        <p:tav tm="100000">
                                          <p:val>
                                            <p:strVal val="#ppt_x-0.05"/>
                                          </p:val>
                                        </p:tav>
                                      </p:tavLst>
                                    </p:anim>
                                    <p:anim calcmode="lin" valueType="num">
                                      <p:cBhvr>
                                        <p:cTn id="93" dur="800" decel="100000" fill="hold"/>
                                        <p:tgtEl>
                                          <p:spTgt spid="87055"/>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87055"/>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87055"/>
                                        </p:tgtEl>
                                        <p:attrNameLst>
                                          <p:attrName>ppt_y</p:attrName>
                                        </p:attrNameLst>
                                      </p:cBhvr>
                                      <p:tavLst>
                                        <p:tav tm="0">
                                          <p:val>
                                            <p:strVal val="#ppt_y+0.1"/>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31" presetClass="entr" presetSubtype="0" fill="hold" grpId="0" nodeType="clickEffect">
                                  <p:stCondLst>
                                    <p:cond delay="0"/>
                                  </p:stCondLst>
                                  <p:iterate type="lt">
                                    <p:tmPct val="5000"/>
                                  </p:iterate>
                                  <p:childTnLst>
                                    <p:set>
                                      <p:cBhvr>
                                        <p:cTn id="99" dur="1" fill="hold">
                                          <p:stCondLst>
                                            <p:cond delay="0"/>
                                          </p:stCondLst>
                                        </p:cTn>
                                        <p:tgtEl>
                                          <p:spTgt spid="87063"/>
                                        </p:tgtEl>
                                        <p:attrNameLst>
                                          <p:attrName>style.visibility</p:attrName>
                                        </p:attrNameLst>
                                      </p:cBhvr>
                                      <p:to>
                                        <p:strVal val="visible"/>
                                      </p:to>
                                    </p:set>
                                    <p:anim calcmode="lin" valueType="num">
                                      <p:cBhvr>
                                        <p:cTn id="100" dur="1000" fill="hold"/>
                                        <p:tgtEl>
                                          <p:spTgt spid="87063"/>
                                        </p:tgtEl>
                                        <p:attrNameLst>
                                          <p:attrName>ppt_w</p:attrName>
                                        </p:attrNameLst>
                                      </p:cBhvr>
                                      <p:tavLst>
                                        <p:tav tm="0">
                                          <p:val>
                                            <p:fltVal val="0"/>
                                          </p:val>
                                        </p:tav>
                                        <p:tav tm="100000">
                                          <p:val>
                                            <p:strVal val="#ppt_w"/>
                                          </p:val>
                                        </p:tav>
                                      </p:tavLst>
                                    </p:anim>
                                    <p:anim calcmode="lin" valueType="num">
                                      <p:cBhvr>
                                        <p:cTn id="101" dur="1000" fill="hold"/>
                                        <p:tgtEl>
                                          <p:spTgt spid="87063"/>
                                        </p:tgtEl>
                                        <p:attrNameLst>
                                          <p:attrName>ppt_h</p:attrName>
                                        </p:attrNameLst>
                                      </p:cBhvr>
                                      <p:tavLst>
                                        <p:tav tm="0">
                                          <p:val>
                                            <p:fltVal val="0"/>
                                          </p:val>
                                        </p:tav>
                                        <p:tav tm="100000">
                                          <p:val>
                                            <p:strVal val="#ppt_h"/>
                                          </p:val>
                                        </p:tav>
                                      </p:tavLst>
                                    </p:anim>
                                    <p:anim calcmode="lin" valueType="num">
                                      <p:cBhvr>
                                        <p:cTn id="102" dur="1000" fill="hold"/>
                                        <p:tgtEl>
                                          <p:spTgt spid="87063"/>
                                        </p:tgtEl>
                                        <p:attrNameLst>
                                          <p:attrName>style.rotation</p:attrName>
                                        </p:attrNameLst>
                                      </p:cBhvr>
                                      <p:tavLst>
                                        <p:tav tm="0">
                                          <p:val>
                                            <p:fltVal val="90"/>
                                          </p:val>
                                        </p:tav>
                                        <p:tav tm="100000">
                                          <p:val>
                                            <p:fltVal val="0"/>
                                          </p:val>
                                        </p:tav>
                                      </p:tavLst>
                                    </p:anim>
                                    <p:animEffect transition="in" filter="fade">
                                      <p:cBhvr>
                                        <p:cTn id="103" dur="1000"/>
                                        <p:tgtEl>
                                          <p:spTgt spid="87063"/>
                                        </p:tgtEl>
                                      </p:cBhvr>
                                    </p:animEffect>
                                  </p:childTnLst>
                                </p:cTn>
                              </p:par>
                              <p:par>
                                <p:cTn id="104" presetID="31" presetClass="entr" presetSubtype="0" fill="hold" nodeType="withEffect">
                                  <p:stCondLst>
                                    <p:cond delay="0"/>
                                  </p:stCondLst>
                                  <p:iterate type="lt">
                                    <p:tmPct val="5000"/>
                                  </p:iterate>
                                  <p:childTnLst>
                                    <p:set>
                                      <p:cBhvr>
                                        <p:cTn id="105" dur="1" fill="hold">
                                          <p:stCondLst>
                                            <p:cond delay="0"/>
                                          </p:stCondLst>
                                        </p:cTn>
                                        <p:tgtEl>
                                          <p:spTgt spid="87062"/>
                                        </p:tgtEl>
                                        <p:attrNameLst>
                                          <p:attrName>style.visibility</p:attrName>
                                        </p:attrNameLst>
                                      </p:cBhvr>
                                      <p:to>
                                        <p:strVal val="visible"/>
                                      </p:to>
                                    </p:set>
                                    <p:anim calcmode="lin" valueType="num">
                                      <p:cBhvr>
                                        <p:cTn id="106" dur="1000" fill="hold"/>
                                        <p:tgtEl>
                                          <p:spTgt spid="87062"/>
                                        </p:tgtEl>
                                        <p:attrNameLst>
                                          <p:attrName>ppt_w</p:attrName>
                                        </p:attrNameLst>
                                      </p:cBhvr>
                                      <p:tavLst>
                                        <p:tav tm="0">
                                          <p:val>
                                            <p:fltVal val="0"/>
                                          </p:val>
                                        </p:tav>
                                        <p:tav tm="100000">
                                          <p:val>
                                            <p:strVal val="#ppt_w"/>
                                          </p:val>
                                        </p:tav>
                                      </p:tavLst>
                                    </p:anim>
                                    <p:anim calcmode="lin" valueType="num">
                                      <p:cBhvr>
                                        <p:cTn id="107" dur="1000" fill="hold"/>
                                        <p:tgtEl>
                                          <p:spTgt spid="87062"/>
                                        </p:tgtEl>
                                        <p:attrNameLst>
                                          <p:attrName>ppt_h</p:attrName>
                                        </p:attrNameLst>
                                      </p:cBhvr>
                                      <p:tavLst>
                                        <p:tav tm="0">
                                          <p:val>
                                            <p:fltVal val="0"/>
                                          </p:val>
                                        </p:tav>
                                        <p:tav tm="100000">
                                          <p:val>
                                            <p:strVal val="#ppt_h"/>
                                          </p:val>
                                        </p:tav>
                                      </p:tavLst>
                                    </p:anim>
                                    <p:anim calcmode="lin" valueType="num">
                                      <p:cBhvr>
                                        <p:cTn id="108" dur="1000" fill="hold"/>
                                        <p:tgtEl>
                                          <p:spTgt spid="87062"/>
                                        </p:tgtEl>
                                        <p:attrNameLst>
                                          <p:attrName>style.rotation</p:attrName>
                                        </p:attrNameLst>
                                      </p:cBhvr>
                                      <p:tavLst>
                                        <p:tav tm="0">
                                          <p:val>
                                            <p:fltVal val="90"/>
                                          </p:val>
                                        </p:tav>
                                        <p:tav tm="100000">
                                          <p:val>
                                            <p:fltVal val="0"/>
                                          </p:val>
                                        </p:tav>
                                      </p:tavLst>
                                    </p:anim>
                                    <p:animEffect transition="in" filter="fade">
                                      <p:cBhvr>
                                        <p:cTn id="109" dur="1000"/>
                                        <p:tgtEl>
                                          <p:spTgt spid="8706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7" presetClass="entr" presetSubtype="10" fill="hold" nodeType="clickEffect">
                                  <p:stCondLst>
                                    <p:cond delay="0"/>
                                  </p:stCondLst>
                                  <p:childTnLst>
                                    <p:set>
                                      <p:cBhvr>
                                        <p:cTn id="113" dur="1" fill="hold">
                                          <p:stCondLst>
                                            <p:cond delay="0"/>
                                          </p:stCondLst>
                                        </p:cTn>
                                        <p:tgtEl>
                                          <p:spTgt spid="87060"/>
                                        </p:tgtEl>
                                        <p:attrNameLst>
                                          <p:attrName>style.visibility</p:attrName>
                                        </p:attrNameLst>
                                      </p:cBhvr>
                                      <p:to>
                                        <p:strVal val="visible"/>
                                      </p:to>
                                    </p:set>
                                    <p:anim calcmode="lin" valueType="num">
                                      <p:cBhvr>
                                        <p:cTn id="114" dur="500" fill="hold"/>
                                        <p:tgtEl>
                                          <p:spTgt spid="87060"/>
                                        </p:tgtEl>
                                        <p:attrNameLst>
                                          <p:attrName>ppt_w</p:attrName>
                                        </p:attrNameLst>
                                      </p:cBhvr>
                                      <p:tavLst>
                                        <p:tav tm="0">
                                          <p:val>
                                            <p:fltVal val="0"/>
                                          </p:val>
                                        </p:tav>
                                        <p:tav tm="100000">
                                          <p:val>
                                            <p:strVal val="#ppt_w"/>
                                          </p:val>
                                        </p:tav>
                                      </p:tavLst>
                                    </p:anim>
                                    <p:anim calcmode="lin" valueType="num">
                                      <p:cBhvr>
                                        <p:cTn id="115" dur="500" fill="hold"/>
                                        <p:tgtEl>
                                          <p:spTgt spid="87060"/>
                                        </p:tgtEl>
                                        <p:attrNameLst>
                                          <p:attrName>ppt_h</p:attrName>
                                        </p:attrNameLst>
                                      </p:cBhvr>
                                      <p:tavLst>
                                        <p:tav tm="0">
                                          <p:val>
                                            <p:strVal val="#ppt_h"/>
                                          </p:val>
                                        </p:tav>
                                        <p:tav tm="100000">
                                          <p:val>
                                            <p:strVal val="#ppt_h"/>
                                          </p:val>
                                        </p:tav>
                                      </p:tavLst>
                                    </p:anim>
                                  </p:childTnLst>
                                </p:cTn>
                              </p:par>
                              <p:par>
                                <p:cTn id="116" presetID="17" presetClass="entr" presetSubtype="10" fill="hold" grpId="0" nodeType="withEffect">
                                  <p:stCondLst>
                                    <p:cond delay="0"/>
                                  </p:stCondLst>
                                  <p:childTnLst>
                                    <p:set>
                                      <p:cBhvr>
                                        <p:cTn id="117" dur="1" fill="hold">
                                          <p:stCondLst>
                                            <p:cond delay="0"/>
                                          </p:stCondLst>
                                        </p:cTn>
                                        <p:tgtEl>
                                          <p:spTgt spid="87061"/>
                                        </p:tgtEl>
                                        <p:attrNameLst>
                                          <p:attrName>style.visibility</p:attrName>
                                        </p:attrNameLst>
                                      </p:cBhvr>
                                      <p:to>
                                        <p:strVal val="visible"/>
                                      </p:to>
                                    </p:set>
                                    <p:anim calcmode="lin" valueType="num">
                                      <p:cBhvr>
                                        <p:cTn id="118" dur="500" fill="hold"/>
                                        <p:tgtEl>
                                          <p:spTgt spid="87061"/>
                                        </p:tgtEl>
                                        <p:attrNameLst>
                                          <p:attrName>ppt_w</p:attrName>
                                        </p:attrNameLst>
                                      </p:cBhvr>
                                      <p:tavLst>
                                        <p:tav tm="0">
                                          <p:val>
                                            <p:fltVal val="0"/>
                                          </p:val>
                                        </p:tav>
                                        <p:tav tm="100000">
                                          <p:val>
                                            <p:strVal val="#ppt_w"/>
                                          </p:val>
                                        </p:tav>
                                      </p:tavLst>
                                    </p:anim>
                                    <p:anim calcmode="lin" valueType="num">
                                      <p:cBhvr>
                                        <p:cTn id="119" dur="500" fill="hold"/>
                                        <p:tgtEl>
                                          <p:spTgt spid="87061"/>
                                        </p:tgtEl>
                                        <p:attrNameLst>
                                          <p:attrName>ppt_h</p:attrName>
                                        </p:attrNameLst>
                                      </p:cBhvr>
                                      <p:tavLst>
                                        <p:tav tm="0">
                                          <p:val>
                                            <p:strVal val="#ppt_h"/>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87067"/>
                                        </p:tgtEl>
                                        <p:attrNameLst>
                                          <p:attrName>style.visibility</p:attrName>
                                        </p:attrNameLst>
                                      </p:cBhvr>
                                      <p:to>
                                        <p:strVal val="visible"/>
                                      </p:to>
                                    </p:set>
                                    <p:anim calcmode="lin" valueType="num">
                                      <p:cBhvr>
                                        <p:cTn id="124" dur="500" fill="hold"/>
                                        <p:tgtEl>
                                          <p:spTgt spid="87067"/>
                                        </p:tgtEl>
                                        <p:attrNameLst>
                                          <p:attrName>ppt_w</p:attrName>
                                        </p:attrNameLst>
                                      </p:cBhvr>
                                      <p:tavLst>
                                        <p:tav tm="0">
                                          <p:val>
                                            <p:fltVal val="0"/>
                                          </p:val>
                                        </p:tav>
                                        <p:tav tm="100000">
                                          <p:val>
                                            <p:strVal val="#ppt_w"/>
                                          </p:val>
                                        </p:tav>
                                      </p:tavLst>
                                    </p:anim>
                                    <p:anim calcmode="lin" valueType="num">
                                      <p:cBhvr>
                                        <p:cTn id="125" dur="500" fill="hold"/>
                                        <p:tgtEl>
                                          <p:spTgt spid="87067"/>
                                        </p:tgtEl>
                                        <p:attrNameLst>
                                          <p:attrName>ppt_h</p:attrName>
                                        </p:attrNameLst>
                                      </p:cBhvr>
                                      <p:tavLst>
                                        <p:tav tm="0">
                                          <p:val>
                                            <p:strVal val="#ppt_h"/>
                                          </p:val>
                                        </p:tav>
                                        <p:tav tm="100000">
                                          <p:val>
                                            <p:strVal val="#ppt_h"/>
                                          </p:val>
                                        </p:tav>
                                      </p:tavLst>
                                    </p:anim>
                                  </p:childTnLst>
                                </p:cTn>
                              </p:par>
                              <p:par>
                                <p:cTn id="126" presetID="17" presetClass="entr" presetSubtype="10" fill="hold" nodeType="withEffect">
                                  <p:stCondLst>
                                    <p:cond delay="0"/>
                                  </p:stCondLst>
                                  <p:childTnLst>
                                    <p:set>
                                      <p:cBhvr>
                                        <p:cTn id="127" dur="1" fill="hold">
                                          <p:stCondLst>
                                            <p:cond delay="0"/>
                                          </p:stCondLst>
                                        </p:cTn>
                                        <p:tgtEl>
                                          <p:spTgt spid="87066"/>
                                        </p:tgtEl>
                                        <p:attrNameLst>
                                          <p:attrName>style.visibility</p:attrName>
                                        </p:attrNameLst>
                                      </p:cBhvr>
                                      <p:to>
                                        <p:strVal val="visible"/>
                                      </p:to>
                                    </p:set>
                                    <p:anim calcmode="lin" valueType="num">
                                      <p:cBhvr>
                                        <p:cTn id="128" dur="500" fill="hold"/>
                                        <p:tgtEl>
                                          <p:spTgt spid="87066"/>
                                        </p:tgtEl>
                                        <p:attrNameLst>
                                          <p:attrName>ppt_w</p:attrName>
                                        </p:attrNameLst>
                                      </p:cBhvr>
                                      <p:tavLst>
                                        <p:tav tm="0">
                                          <p:val>
                                            <p:fltVal val="0"/>
                                          </p:val>
                                        </p:tav>
                                        <p:tav tm="100000">
                                          <p:val>
                                            <p:strVal val="#ppt_w"/>
                                          </p:val>
                                        </p:tav>
                                      </p:tavLst>
                                    </p:anim>
                                    <p:anim calcmode="lin" valueType="num">
                                      <p:cBhvr>
                                        <p:cTn id="129" dur="500" fill="hold"/>
                                        <p:tgtEl>
                                          <p:spTgt spid="87066"/>
                                        </p:tgtEl>
                                        <p:attrNameLst>
                                          <p:attrName>ppt_h</p:attrName>
                                        </p:attrNameLst>
                                      </p:cBhvr>
                                      <p:tavLst>
                                        <p:tav tm="0">
                                          <p:val>
                                            <p:strVal val="#ppt_h"/>
                                          </p:val>
                                        </p:tav>
                                        <p:tav tm="100000">
                                          <p:val>
                                            <p:strVal val="#ppt_h"/>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87059"/>
                                        </p:tgtEl>
                                        <p:attrNameLst>
                                          <p:attrName>style.visibility</p:attrName>
                                        </p:attrNameLst>
                                      </p:cBhvr>
                                      <p:to>
                                        <p:strVal val="visible"/>
                                      </p:to>
                                    </p:set>
                                    <p:animEffect transition="in" filter="wipe(down)">
                                      <p:cBhvr>
                                        <p:cTn id="134" dur="580">
                                          <p:stCondLst>
                                            <p:cond delay="0"/>
                                          </p:stCondLst>
                                        </p:cTn>
                                        <p:tgtEl>
                                          <p:spTgt spid="87059"/>
                                        </p:tgtEl>
                                      </p:cBhvr>
                                    </p:animEffect>
                                    <p:anim calcmode="lin" valueType="num">
                                      <p:cBhvr>
                                        <p:cTn id="135" dur="1822" tmFilter="0,0; 0.14,0.36; 0.43,0.73; 0.71,0.91; 1.0,1.0">
                                          <p:stCondLst>
                                            <p:cond delay="0"/>
                                          </p:stCondLst>
                                        </p:cTn>
                                        <p:tgtEl>
                                          <p:spTgt spid="87059"/>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87059"/>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87059"/>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87059"/>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87059"/>
                                        </p:tgtEl>
                                        <p:attrNameLst>
                                          <p:attrName>ppt_y</p:attrName>
                                        </p:attrNameLst>
                                      </p:cBhvr>
                                      <p:tavLst>
                                        <p:tav tm="0" fmla="#ppt_y-sin(pi*$)/81">
                                          <p:val>
                                            <p:fltVal val="0"/>
                                          </p:val>
                                        </p:tav>
                                        <p:tav tm="100000">
                                          <p:val>
                                            <p:fltVal val="1"/>
                                          </p:val>
                                        </p:tav>
                                      </p:tavLst>
                                    </p:anim>
                                    <p:animScale>
                                      <p:cBhvr>
                                        <p:cTn id="140" dur="26">
                                          <p:stCondLst>
                                            <p:cond delay="650"/>
                                          </p:stCondLst>
                                        </p:cTn>
                                        <p:tgtEl>
                                          <p:spTgt spid="87059"/>
                                        </p:tgtEl>
                                      </p:cBhvr>
                                      <p:to x="100000" y="60000"/>
                                    </p:animScale>
                                    <p:animScale>
                                      <p:cBhvr>
                                        <p:cTn id="141" dur="166" decel="50000">
                                          <p:stCondLst>
                                            <p:cond delay="676"/>
                                          </p:stCondLst>
                                        </p:cTn>
                                        <p:tgtEl>
                                          <p:spTgt spid="87059"/>
                                        </p:tgtEl>
                                      </p:cBhvr>
                                      <p:to x="100000" y="100000"/>
                                    </p:animScale>
                                    <p:animScale>
                                      <p:cBhvr>
                                        <p:cTn id="142" dur="26">
                                          <p:stCondLst>
                                            <p:cond delay="1312"/>
                                          </p:stCondLst>
                                        </p:cTn>
                                        <p:tgtEl>
                                          <p:spTgt spid="87059"/>
                                        </p:tgtEl>
                                      </p:cBhvr>
                                      <p:to x="100000" y="80000"/>
                                    </p:animScale>
                                    <p:animScale>
                                      <p:cBhvr>
                                        <p:cTn id="143" dur="166" decel="50000">
                                          <p:stCondLst>
                                            <p:cond delay="1338"/>
                                          </p:stCondLst>
                                        </p:cTn>
                                        <p:tgtEl>
                                          <p:spTgt spid="87059"/>
                                        </p:tgtEl>
                                      </p:cBhvr>
                                      <p:to x="100000" y="100000"/>
                                    </p:animScale>
                                    <p:animScale>
                                      <p:cBhvr>
                                        <p:cTn id="144" dur="26">
                                          <p:stCondLst>
                                            <p:cond delay="1642"/>
                                          </p:stCondLst>
                                        </p:cTn>
                                        <p:tgtEl>
                                          <p:spTgt spid="87059"/>
                                        </p:tgtEl>
                                      </p:cBhvr>
                                      <p:to x="100000" y="90000"/>
                                    </p:animScale>
                                    <p:animScale>
                                      <p:cBhvr>
                                        <p:cTn id="145" dur="166" decel="50000">
                                          <p:stCondLst>
                                            <p:cond delay="1668"/>
                                          </p:stCondLst>
                                        </p:cTn>
                                        <p:tgtEl>
                                          <p:spTgt spid="87059"/>
                                        </p:tgtEl>
                                      </p:cBhvr>
                                      <p:to x="100000" y="100000"/>
                                    </p:animScale>
                                    <p:animScale>
                                      <p:cBhvr>
                                        <p:cTn id="146" dur="26">
                                          <p:stCondLst>
                                            <p:cond delay="1808"/>
                                          </p:stCondLst>
                                        </p:cTn>
                                        <p:tgtEl>
                                          <p:spTgt spid="87059"/>
                                        </p:tgtEl>
                                      </p:cBhvr>
                                      <p:to x="100000" y="95000"/>
                                    </p:animScale>
                                    <p:animScale>
                                      <p:cBhvr>
                                        <p:cTn id="147" dur="166" decel="50000">
                                          <p:stCondLst>
                                            <p:cond delay="1834"/>
                                          </p:stCondLst>
                                        </p:cTn>
                                        <p:tgtEl>
                                          <p:spTgt spid="87059"/>
                                        </p:tgtEl>
                                      </p:cBhvr>
                                      <p:to x="100000" y="100000"/>
                                    </p:animScale>
                                  </p:childTnLst>
                                </p:cTn>
                              </p:par>
                              <p:par>
                                <p:cTn id="148" presetID="26" presetClass="entr" presetSubtype="0" fill="hold" nodeType="withEffect">
                                  <p:stCondLst>
                                    <p:cond delay="0"/>
                                  </p:stCondLst>
                                  <p:childTnLst>
                                    <p:set>
                                      <p:cBhvr>
                                        <p:cTn id="149" dur="1" fill="hold">
                                          <p:stCondLst>
                                            <p:cond delay="0"/>
                                          </p:stCondLst>
                                        </p:cTn>
                                        <p:tgtEl>
                                          <p:spTgt spid="87058"/>
                                        </p:tgtEl>
                                        <p:attrNameLst>
                                          <p:attrName>style.visibility</p:attrName>
                                        </p:attrNameLst>
                                      </p:cBhvr>
                                      <p:to>
                                        <p:strVal val="visible"/>
                                      </p:to>
                                    </p:set>
                                    <p:animEffect transition="in" filter="wipe(down)">
                                      <p:cBhvr>
                                        <p:cTn id="150" dur="580">
                                          <p:stCondLst>
                                            <p:cond delay="0"/>
                                          </p:stCondLst>
                                        </p:cTn>
                                        <p:tgtEl>
                                          <p:spTgt spid="87058"/>
                                        </p:tgtEl>
                                      </p:cBhvr>
                                    </p:animEffect>
                                    <p:anim calcmode="lin" valueType="num">
                                      <p:cBhvr>
                                        <p:cTn id="151" dur="1822" tmFilter="0,0; 0.14,0.36; 0.43,0.73; 0.71,0.91; 1.0,1.0">
                                          <p:stCondLst>
                                            <p:cond delay="0"/>
                                          </p:stCondLst>
                                        </p:cTn>
                                        <p:tgtEl>
                                          <p:spTgt spid="87058"/>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87058"/>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87058"/>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87058"/>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87058"/>
                                        </p:tgtEl>
                                        <p:attrNameLst>
                                          <p:attrName>ppt_y</p:attrName>
                                        </p:attrNameLst>
                                      </p:cBhvr>
                                      <p:tavLst>
                                        <p:tav tm="0" fmla="#ppt_y-sin(pi*$)/81">
                                          <p:val>
                                            <p:fltVal val="0"/>
                                          </p:val>
                                        </p:tav>
                                        <p:tav tm="100000">
                                          <p:val>
                                            <p:fltVal val="1"/>
                                          </p:val>
                                        </p:tav>
                                      </p:tavLst>
                                    </p:anim>
                                    <p:animScale>
                                      <p:cBhvr>
                                        <p:cTn id="156" dur="26">
                                          <p:stCondLst>
                                            <p:cond delay="650"/>
                                          </p:stCondLst>
                                        </p:cTn>
                                        <p:tgtEl>
                                          <p:spTgt spid="87058"/>
                                        </p:tgtEl>
                                      </p:cBhvr>
                                      <p:to x="100000" y="60000"/>
                                    </p:animScale>
                                    <p:animScale>
                                      <p:cBhvr>
                                        <p:cTn id="157" dur="166" decel="50000">
                                          <p:stCondLst>
                                            <p:cond delay="676"/>
                                          </p:stCondLst>
                                        </p:cTn>
                                        <p:tgtEl>
                                          <p:spTgt spid="87058"/>
                                        </p:tgtEl>
                                      </p:cBhvr>
                                      <p:to x="100000" y="100000"/>
                                    </p:animScale>
                                    <p:animScale>
                                      <p:cBhvr>
                                        <p:cTn id="158" dur="26">
                                          <p:stCondLst>
                                            <p:cond delay="1312"/>
                                          </p:stCondLst>
                                        </p:cTn>
                                        <p:tgtEl>
                                          <p:spTgt spid="87058"/>
                                        </p:tgtEl>
                                      </p:cBhvr>
                                      <p:to x="100000" y="80000"/>
                                    </p:animScale>
                                    <p:animScale>
                                      <p:cBhvr>
                                        <p:cTn id="159" dur="166" decel="50000">
                                          <p:stCondLst>
                                            <p:cond delay="1338"/>
                                          </p:stCondLst>
                                        </p:cTn>
                                        <p:tgtEl>
                                          <p:spTgt spid="87058"/>
                                        </p:tgtEl>
                                      </p:cBhvr>
                                      <p:to x="100000" y="100000"/>
                                    </p:animScale>
                                    <p:animScale>
                                      <p:cBhvr>
                                        <p:cTn id="160" dur="26">
                                          <p:stCondLst>
                                            <p:cond delay="1642"/>
                                          </p:stCondLst>
                                        </p:cTn>
                                        <p:tgtEl>
                                          <p:spTgt spid="87058"/>
                                        </p:tgtEl>
                                      </p:cBhvr>
                                      <p:to x="100000" y="90000"/>
                                    </p:animScale>
                                    <p:animScale>
                                      <p:cBhvr>
                                        <p:cTn id="161" dur="166" decel="50000">
                                          <p:stCondLst>
                                            <p:cond delay="1668"/>
                                          </p:stCondLst>
                                        </p:cTn>
                                        <p:tgtEl>
                                          <p:spTgt spid="87058"/>
                                        </p:tgtEl>
                                      </p:cBhvr>
                                      <p:to x="100000" y="100000"/>
                                    </p:animScale>
                                    <p:animScale>
                                      <p:cBhvr>
                                        <p:cTn id="162" dur="26">
                                          <p:stCondLst>
                                            <p:cond delay="1808"/>
                                          </p:stCondLst>
                                        </p:cTn>
                                        <p:tgtEl>
                                          <p:spTgt spid="87058"/>
                                        </p:tgtEl>
                                      </p:cBhvr>
                                      <p:to x="100000" y="95000"/>
                                    </p:animScale>
                                    <p:animScale>
                                      <p:cBhvr>
                                        <p:cTn id="163" dur="166" decel="50000">
                                          <p:stCondLst>
                                            <p:cond delay="1834"/>
                                          </p:stCondLst>
                                        </p:cTn>
                                        <p:tgtEl>
                                          <p:spTgt spid="870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49" grpId="0"/>
      <p:bldP spid="87051" grpId="0"/>
      <p:bldP spid="87053" grpId="0"/>
      <p:bldP spid="87055" grpId="0"/>
      <p:bldP spid="87057" grpId="0"/>
      <p:bldP spid="87059" grpId="0"/>
      <p:bldP spid="87061" grpId="0"/>
      <p:bldP spid="87063" grpId="0"/>
      <p:bldP spid="87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607281" y="912393"/>
            <a:ext cx="3878399"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The key arguments:</a:t>
            </a:r>
            <a:endParaRPr lang="en" sz="3200" dirty="0">
              <a:latin typeface="Calibri" panose="020F0502020204030204" pitchFamily="34" charset="0"/>
            </a:endParaRPr>
          </a:p>
        </p:txBody>
      </p:sp>
      <p:sp>
        <p:nvSpPr>
          <p:cNvPr id="155" name="Shape 155"/>
          <p:cNvSpPr txBox="1">
            <a:spLocks noGrp="1"/>
          </p:cNvSpPr>
          <p:nvPr>
            <p:ph type="body" idx="1"/>
          </p:nvPr>
        </p:nvSpPr>
        <p:spPr>
          <a:xfrm>
            <a:off x="473581" y="1790725"/>
            <a:ext cx="2333999" cy="3122399"/>
          </a:xfrm>
          <a:prstGeom prst="rect">
            <a:avLst/>
          </a:prstGeom>
        </p:spPr>
        <p:txBody>
          <a:bodyPr lIns="91425" tIns="91425" rIns="91425" bIns="91425" anchor="t" anchorCtr="0">
            <a:noAutofit/>
          </a:bodyPr>
          <a:lstStyle/>
          <a:p>
            <a:pPr lvl="0" rtl="0">
              <a:spcBef>
                <a:spcPts val="0"/>
              </a:spcBef>
              <a:buNone/>
            </a:pPr>
            <a:r>
              <a:rPr lang="en" sz="2400" b="1" u="sng" dirty="0" smtClean="0">
                <a:effectLst>
                  <a:outerShdw blurRad="38100" dist="38100" dir="2700000" algn="tl">
                    <a:srgbClr val="000000">
                      <a:alpha val="43137"/>
                    </a:srgbClr>
                  </a:outerShdw>
                </a:effectLst>
                <a:latin typeface="Bradley Hand ITC" panose="03070402050302030203" pitchFamily="66" charset="0"/>
              </a:rPr>
              <a:t>Yes- </a:t>
            </a:r>
            <a:r>
              <a:rPr lang="en-GB" sz="2400" b="1" u="sng" dirty="0" smtClean="0">
                <a:solidFill>
                  <a:srgbClr val="FF0000"/>
                </a:solidFill>
                <a:effectLst>
                  <a:outerShdw blurRad="38100" dist="38100" dir="2700000" algn="tl">
                    <a:srgbClr val="000000">
                      <a:alpha val="43137"/>
                    </a:srgbClr>
                  </a:outerShdw>
                </a:effectLst>
                <a:latin typeface="Bradley Hand ITC" panose="03070402050302030203" pitchFamily="66" charset="0"/>
              </a:rPr>
              <a:t>Value</a:t>
            </a:r>
            <a:r>
              <a:rPr lang="en" sz="2400" b="1" u="sng" dirty="0" smtClean="0">
                <a:solidFill>
                  <a:srgbClr val="FF0000"/>
                </a:solidFill>
                <a:effectLst>
                  <a:outerShdw blurRad="38100" dist="38100" dir="2700000" algn="tl">
                    <a:srgbClr val="000000">
                      <a:alpha val="43137"/>
                    </a:srgbClr>
                  </a:outerShdw>
                </a:effectLst>
                <a:latin typeface="Bradley Hand ITC" panose="03070402050302030203" pitchFamily="66" charset="0"/>
              </a:rPr>
              <a:t> Free </a:t>
            </a:r>
            <a:endParaRPr lang="en" sz="2400" b="1" u="sng" dirty="0">
              <a:solidFill>
                <a:srgbClr val="FF0000"/>
              </a:solidFill>
              <a:effectLst>
                <a:outerShdw blurRad="38100" dist="38100" dir="2700000" algn="tl">
                  <a:srgbClr val="000000">
                    <a:alpha val="43137"/>
                  </a:srgbClr>
                </a:outerShdw>
              </a:effectLst>
              <a:latin typeface="Bradley Hand ITC" panose="03070402050302030203" pitchFamily="66" charset="0"/>
            </a:endParaRPr>
          </a:p>
          <a:p>
            <a:pPr lvl="0" rtl="0">
              <a:spcBef>
                <a:spcPts val="0"/>
              </a:spcBef>
              <a:buNone/>
            </a:pPr>
            <a:r>
              <a:rPr lang="en" dirty="0">
                <a:latin typeface="Calibri" panose="020F0502020204030204" pitchFamily="34" charset="0"/>
              </a:rPr>
              <a:t>Some sociologists believe that </a:t>
            </a:r>
            <a:r>
              <a:rPr lang="en" b="1" dirty="0">
                <a:latin typeface="Calibri" panose="020F0502020204030204" pitchFamily="34" charset="0"/>
              </a:rPr>
              <a:t>it is possible </a:t>
            </a:r>
            <a:r>
              <a:rPr lang="en" dirty="0">
                <a:latin typeface="Calibri" panose="020F0502020204030204" pitchFamily="34" charset="0"/>
              </a:rPr>
              <a:t>to </a:t>
            </a:r>
            <a:r>
              <a:rPr lang="en" b="1" dirty="0">
                <a:latin typeface="Calibri" panose="020F0502020204030204" pitchFamily="34" charset="0"/>
              </a:rPr>
              <a:t>keep opinion and </a:t>
            </a:r>
            <a:r>
              <a:rPr lang="en" b="1" dirty="0" smtClean="0">
                <a:latin typeface="Calibri" panose="020F0502020204030204" pitchFamily="34" charset="0"/>
              </a:rPr>
              <a:t>values </a:t>
            </a:r>
            <a:r>
              <a:rPr lang="en" b="1" dirty="0">
                <a:latin typeface="Calibri" panose="020F0502020204030204" pitchFamily="34" charset="0"/>
              </a:rPr>
              <a:t>out of research</a:t>
            </a:r>
            <a:r>
              <a:rPr lang="en" dirty="0">
                <a:latin typeface="Calibri" panose="020F0502020204030204" pitchFamily="34" charset="0"/>
              </a:rPr>
              <a:t>, in fact they believe this is preferable</a:t>
            </a:r>
            <a:r>
              <a:rPr lang="en" dirty="0" smtClean="0">
                <a:latin typeface="Calibri" panose="020F0502020204030204" pitchFamily="34" charset="0"/>
              </a:rPr>
              <a:t>!</a:t>
            </a:r>
          </a:p>
          <a:p>
            <a:pPr lvl="0" rtl="0">
              <a:spcBef>
                <a:spcPts val="0"/>
              </a:spcBef>
              <a:buNone/>
            </a:pPr>
            <a:r>
              <a:rPr lang="en" dirty="0" smtClean="0">
                <a:solidFill>
                  <a:srgbClr val="FF0000"/>
                </a:solidFill>
                <a:latin typeface="Calibri" panose="020F0502020204030204" pitchFamily="34" charset="0"/>
              </a:rPr>
              <a:t>Postivisits and functionalists</a:t>
            </a:r>
            <a:endParaRPr lang="en" dirty="0">
              <a:solidFill>
                <a:srgbClr val="FF0000"/>
              </a:solidFill>
              <a:latin typeface="Calibri" panose="020F0502020204030204" pitchFamily="34" charset="0"/>
            </a:endParaRPr>
          </a:p>
        </p:txBody>
      </p:sp>
      <p:sp>
        <p:nvSpPr>
          <p:cNvPr id="156" name="Shape 156"/>
          <p:cNvSpPr txBox="1">
            <a:spLocks noGrp="1"/>
          </p:cNvSpPr>
          <p:nvPr>
            <p:ph type="body" idx="2"/>
          </p:nvPr>
        </p:nvSpPr>
        <p:spPr>
          <a:xfrm>
            <a:off x="3151681" y="1790724"/>
            <a:ext cx="2333999" cy="3122399"/>
          </a:xfrm>
          <a:prstGeom prst="rect">
            <a:avLst/>
          </a:prstGeom>
        </p:spPr>
        <p:txBody>
          <a:bodyPr lIns="91425" tIns="91425" rIns="91425" bIns="91425" anchor="t" anchorCtr="0">
            <a:noAutofit/>
          </a:bodyPr>
          <a:lstStyle/>
          <a:p>
            <a:pPr lvl="0" rtl="0">
              <a:spcBef>
                <a:spcPts val="0"/>
              </a:spcBef>
              <a:buNone/>
            </a:pPr>
            <a:r>
              <a:rPr lang="en" sz="2400" b="1" u="sng" dirty="0">
                <a:latin typeface="Bradley Hand ITC" panose="03070402050302030203" pitchFamily="66" charset="0"/>
              </a:rPr>
              <a:t>‘On the fence</a:t>
            </a:r>
            <a:r>
              <a:rPr lang="en" sz="2400" b="1" u="sng" dirty="0" smtClean="0">
                <a:latin typeface="Bradley Hand ITC" panose="03070402050302030203" pitchFamily="66" charset="0"/>
              </a:rPr>
              <a:t>’ and </a:t>
            </a:r>
            <a:r>
              <a:rPr lang="en" sz="2400" b="1" u="sng" dirty="0" smtClean="0">
                <a:solidFill>
                  <a:srgbClr val="FF0000"/>
                </a:solidFill>
                <a:latin typeface="Bradley Hand ITC" panose="03070402050302030203" pitchFamily="66" charset="0"/>
              </a:rPr>
              <a:t>value laden</a:t>
            </a:r>
            <a:endParaRPr lang="en" sz="2400" b="1" u="sng" dirty="0">
              <a:solidFill>
                <a:srgbClr val="FF0000"/>
              </a:solidFill>
              <a:latin typeface="Bradley Hand ITC" panose="03070402050302030203" pitchFamily="66" charset="0"/>
            </a:endParaRPr>
          </a:p>
          <a:p>
            <a:pPr lvl="0" rtl="0">
              <a:spcBef>
                <a:spcPts val="0"/>
              </a:spcBef>
              <a:buNone/>
            </a:pPr>
            <a:r>
              <a:rPr lang="en" dirty="0">
                <a:latin typeface="Calibri" panose="020F0502020204030204" pitchFamily="34" charset="0"/>
              </a:rPr>
              <a:t>So</a:t>
            </a:r>
            <a:r>
              <a:rPr lang="en-GB" dirty="0">
                <a:latin typeface="Calibri" panose="020F0502020204030204" pitchFamily="34" charset="0"/>
              </a:rPr>
              <a:t>me</a:t>
            </a:r>
            <a:r>
              <a:rPr lang="en" dirty="0">
                <a:latin typeface="Calibri" panose="020F0502020204030204" pitchFamily="34" charset="0"/>
              </a:rPr>
              <a:t> sociologists agree that there is a </a:t>
            </a:r>
            <a:r>
              <a:rPr lang="en" b="1" dirty="0">
                <a:latin typeface="Calibri" panose="020F0502020204030204" pitchFamily="34" charset="0"/>
              </a:rPr>
              <a:t>distinction</a:t>
            </a:r>
            <a:r>
              <a:rPr lang="en" dirty="0">
                <a:latin typeface="Calibri" panose="020F0502020204030204" pitchFamily="34" charset="0"/>
              </a:rPr>
              <a:t> between facts (objectivity) and values, however, they argue that </a:t>
            </a:r>
            <a:r>
              <a:rPr lang="en" b="1" dirty="0">
                <a:latin typeface="Calibri" panose="020F0502020204030204" pitchFamily="34" charset="0"/>
              </a:rPr>
              <a:t>values are important </a:t>
            </a:r>
            <a:r>
              <a:rPr lang="en" dirty="0">
                <a:latin typeface="Calibri" panose="020F0502020204030204" pitchFamily="34" charset="0"/>
              </a:rPr>
              <a:t>in many areas of sociological </a:t>
            </a:r>
            <a:r>
              <a:rPr lang="en" dirty="0" smtClean="0">
                <a:latin typeface="Calibri" panose="020F0502020204030204" pitchFamily="34" charset="0"/>
              </a:rPr>
              <a:t>research  </a:t>
            </a:r>
            <a:r>
              <a:rPr lang="en" dirty="0" smtClean="0">
                <a:solidFill>
                  <a:srgbClr val="FF0000"/>
                </a:solidFill>
                <a:latin typeface="Calibri" panose="020F0502020204030204" pitchFamily="34" charset="0"/>
              </a:rPr>
              <a:t>Weber </a:t>
            </a:r>
            <a:endParaRPr lang="en" dirty="0">
              <a:solidFill>
                <a:srgbClr val="FF0000"/>
              </a:solidFill>
              <a:latin typeface="Calibri" panose="020F0502020204030204" pitchFamily="34" charset="0"/>
            </a:endParaRPr>
          </a:p>
        </p:txBody>
      </p:sp>
      <p:sp>
        <p:nvSpPr>
          <p:cNvPr id="157" name="Shape 157"/>
          <p:cNvSpPr txBox="1">
            <a:spLocks noGrp="1"/>
          </p:cNvSpPr>
          <p:nvPr>
            <p:ph type="body" idx="3"/>
          </p:nvPr>
        </p:nvSpPr>
        <p:spPr>
          <a:xfrm>
            <a:off x="6280260" y="1790723"/>
            <a:ext cx="2333999" cy="3122399"/>
          </a:xfrm>
          <a:prstGeom prst="rect">
            <a:avLst/>
          </a:prstGeom>
        </p:spPr>
        <p:txBody>
          <a:bodyPr lIns="91425" tIns="91425" rIns="91425" bIns="91425" anchor="t" anchorCtr="0">
            <a:noAutofit/>
          </a:bodyPr>
          <a:lstStyle/>
          <a:p>
            <a:pPr lvl="0" rtl="0">
              <a:spcBef>
                <a:spcPts val="0"/>
              </a:spcBef>
              <a:buNone/>
            </a:pPr>
            <a:r>
              <a:rPr lang="en" sz="2400" b="1" u="sng" dirty="0" smtClean="0">
                <a:latin typeface="Bradley Hand ITC" panose="03070402050302030203" pitchFamily="66" charset="0"/>
                <a:cs typeface="Arial" panose="020B0604020202020204" pitchFamily="34" charset="0"/>
              </a:rPr>
              <a:t>No- </a:t>
            </a:r>
            <a:r>
              <a:rPr lang="en" sz="2400" b="1" u="sng" dirty="0" smtClean="0">
                <a:solidFill>
                  <a:srgbClr val="FF0000"/>
                </a:solidFill>
                <a:latin typeface="Bradley Hand ITC" panose="03070402050302030203" pitchFamily="66" charset="0"/>
                <a:cs typeface="Arial" panose="020B0604020202020204" pitchFamily="34" charset="0"/>
              </a:rPr>
              <a:t>committed </a:t>
            </a:r>
            <a:endParaRPr lang="en" sz="2400" b="1" u="sng" dirty="0">
              <a:solidFill>
                <a:srgbClr val="FF0000"/>
              </a:solidFill>
              <a:latin typeface="Bradley Hand ITC" panose="03070402050302030203" pitchFamily="66" charset="0"/>
              <a:cs typeface="Arial" panose="020B0604020202020204" pitchFamily="34" charset="0"/>
            </a:endParaRPr>
          </a:p>
          <a:p>
            <a:pPr lvl="0" rtl="0">
              <a:spcBef>
                <a:spcPts val="0"/>
              </a:spcBef>
              <a:buNone/>
            </a:pPr>
            <a:r>
              <a:rPr lang="en" dirty="0">
                <a:latin typeface="Calibri" panose="020F0502020204030204" pitchFamily="34" charset="0"/>
              </a:rPr>
              <a:t>Some sociologists </a:t>
            </a:r>
            <a:r>
              <a:rPr lang="en" dirty="0" smtClean="0">
                <a:latin typeface="Calibri" panose="020F0502020204030204" pitchFamily="34" charset="0"/>
              </a:rPr>
              <a:t>argue </a:t>
            </a:r>
            <a:r>
              <a:rPr lang="en" dirty="0">
                <a:latin typeface="Calibri" panose="020F0502020204030204" pitchFamily="34" charset="0"/>
              </a:rPr>
              <a:t>that it is </a:t>
            </a:r>
            <a:r>
              <a:rPr lang="en" b="1" dirty="0">
                <a:latin typeface="Calibri" panose="020F0502020204030204" pitchFamily="34" charset="0"/>
              </a:rPr>
              <a:t>impossible to keep values separate </a:t>
            </a:r>
            <a:r>
              <a:rPr lang="en" dirty="0">
                <a:latin typeface="Calibri" panose="020F0502020204030204" pitchFamily="34" charset="0"/>
              </a:rPr>
              <a:t>from sociological research, and that this is </a:t>
            </a:r>
            <a:r>
              <a:rPr lang="en" b="1" dirty="0">
                <a:latin typeface="Calibri" panose="020F0502020204030204" pitchFamily="34" charset="0"/>
              </a:rPr>
              <a:t>not desireable</a:t>
            </a:r>
            <a:r>
              <a:rPr lang="en" dirty="0" smtClean="0">
                <a:latin typeface="Calibri" panose="020F0502020204030204" pitchFamily="34" charset="0"/>
              </a:rPr>
              <a:t>!</a:t>
            </a:r>
          </a:p>
          <a:p>
            <a:pPr lvl="0" rtl="0">
              <a:spcBef>
                <a:spcPts val="0"/>
              </a:spcBef>
              <a:buNone/>
            </a:pPr>
            <a:r>
              <a:rPr lang="en-GB" dirty="0" smtClean="0">
                <a:solidFill>
                  <a:srgbClr val="FF0000"/>
                </a:solidFill>
                <a:latin typeface="Calibri" panose="020F0502020204030204" pitchFamily="34" charset="0"/>
              </a:rPr>
              <a:t>Howard Becker </a:t>
            </a:r>
            <a:endParaRPr lang="en" dirty="0" smtClean="0">
              <a:solidFill>
                <a:srgbClr val="FF0000"/>
              </a:solidFill>
              <a:latin typeface="Calibri" panose="020F0502020204030204" pitchFamily="34" charset="0"/>
            </a:endParaRPr>
          </a:p>
          <a:p>
            <a:pPr lvl="0">
              <a:spcBef>
                <a:spcPts val="0"/>
              </a:spcBef>
              <a:buNone/>
            </a:pPr>
            <a:endParaRPr dirty="0"/>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473581" y="752292"/>
            <a:ext cx="1133700" cy="7558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P spid="156" grpId="0" build="p"/>
      <p:bldP spid="15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4294967295"/>
          </p:nvPr>
        </p:nvSpPr>
        <p:spPr>
          <a:xfrm>
            <a:off x="3172045" y="542020"/>
            <a:ext cx="5828478" cy="583126"/>
          </a:xfrm>
          <a:prstGeom prst="rect">
            <a:avLst/>
          </a:prstGeom>
        </p:spPr>
        <p:txBody>
          <a:bodyPr lIns="91425" tIns="91425" rIns="91425" bIns="91425" anchor="ctr" anchorCtr="0">
            <a:noAutofit/>
          </a:bodyPr>
          <a:lstStyle/>
          <a:p>
            <a:pPr lvl="0" rtl="0">
              <a:spcBef>
                <a:spcPts val="0"/>
              </a:spcBef>
              <a:buClr>
                <a:schemeClr val="dk1"/>
              </a:buClr>
              <a:buSzPct val="55000"/>
              <a:buFont typeface="Arial"/>
              <a:buNone/>
            </a:pPr>
            <a:r>
              <a:rPr lang="en" sz="2800" b="1" dirty="0" smtClean="0">
                <a:solidFill>
                  <a:schemeClr val="dk1"/>
                </a:solidFill>
                <a:latin typeface="Calibri" panose="020F0502020204030204" pitchFamily="34" charset="0"/>
                <a:ea typeface="Lora"/>
                <a:cs typeface="Lora"/>
                <a:sym typeface="Lora"/>
              </a:rPr>
              <a:t>Classical sociologists and values</a:t>
            </a:r>
          </a:p>
          <a:p>
            <a:pPr lvl="0" rtl="0">
              <a:spcBef>
                <a:spcPts val="0"/>
              </a:spcBef>
              <a:buClr>
                <a:schemeClr val="dk1"/>
              </a:buClr>
              <a:buSzPct val="55000"/>
              <a:buFont typeface="Arial"/>
              <a:buNone/>
            </a:pPr>
            <a:r>
              <a:rPr lang="en" sz="1800" b="1" i="1" dirty="0" smtClean="0">
                <a:solidFill>
                  <a:schemeClr val="dk1"/>
                </a:solidFill>
                <a:latin typeface="Calibri" panose="020F0502020204030204" pitchFamily="34" charset="0"/>
                <a:ea typeface="Lora"/>
                <a:cs typeface="Lora"/>
                <a:sym typeface="Lora"/>
              </a:rPr>
              <a:t>How do they believe sociology should be studied?</a:t>
            </a:r>
            <a:endParaRPr lang="en" sz="1600" b="1" i="1" dirty="0" smtClean="0">
              <a:solidFill>
                <a:schemeClr val="dk1"/>
              </a:solidFill>
              <a:latin typeface="Calibri" panose="020F0502020204030204" pitchFamily="34" charset="0"/>
              <a:ea typeface="Lora"/>
              <a:cs typeface="Lora"/>
              <a:sym typeface="Lora"/>
            </a:endParaRPr>
          </a:p>
          <a:p>
            <a:pPr lvl="0" rtl="0">
              <a:spcBef>
                <a:spcPts val="0"/>
              </a:spcBef>
              <a:buClr>
                <a:schemeClr val="dk1"/>
              </a:buClr>
              <a:buSzPct val="55000"/>
              <a:buFont typeface="Arial"/>
              <a:buNone/>
            </a:pPr>
            <a:endParaRPr lang="en" sz="1800" b="1" dirty="0" smtClean="0">
              <a:solidFill>
                <a:schemeClr val="dk1"/>
              </a:solidFill>
              <a:highlight>
                <a:srgbClr val="FFCD00"/>
              </a:highlight>
              <a:latin typeface="Calibri" panose="020F0502020204030204" pitchFamily="34" charset="0"/>
              <a:ea typeface="Lora"/>
              <a:cs typeface="Lora"/>
              <a:sym typeface="Lora"/>
            </a:endParaRPr>
          </a:p>
          <a:p>
            <a:pPr lvl="0" rtl="0">
              <a:spcBef>
                <a:spcPts val="0"/>
              </a:spcBef>
              <a:buClr>
                <a:schemeClr val="dk1"/>
              </a:buClr>
              <a:buSzPct val="55000"/>
              <a:buFont typeface="Arial"/>
              <a:buNone/>
            </a:pPr>
            <a:endParaRPr lang="en" sz="1800" b="1" dirty="0" smtClean="0">
              <a:solidFill>
                <a:schemeClr val="dk1"/>
              </a:solidFill>
              <a:highlight>
                <a:srgbClr val="FFCD00"/>
              </a:highlight>
              <a:latin typeface="Calibri" panose="020F0502020204030204" pitchFamily="34" charset="0"/>
              <a:ea typeface="Lora"/>
              <a:cs typeface="Lora"/>
              <a:sym typeface="Lora"/>
            </a:endParaRPr>
          </a:p>
          <a:p>
            <a:pPr lvl="0" rtl="0">
              <a:spcBef>
                <a:spcPts val="0"/>
              </a:spcBef>
              <a:buClr>
                <a:schemeClr val="dk1"/>
              </a:buClr>
              <a:buSzPct val="55000"/>
              <a:buFont typeface="Arial"/>
              <a:buNone/>
            </a:pPr>
            <a:endParaRPr lang="en" sz="1600" b="1" dirty="0">
              <a:solidFill>
                <a:schemeClr val="dk1"/>
              </a:solidFill>
              <a:highlight>
                <a:srgbClr val="FFCD00"/>
              </a:highlight>
              <a:latin typeface="Calibri" panose="020F0502020204030204" pitchFamily="34" charset="0"/>
              <a:ea typeface="Lora"/>
              <a:cs typeface="Lora"/>
              <a:sym typeface="Lora"/>
            </a:endParaRPr>
          </a:p>
        </p:txBody>
      </p:sp>
      <p:cxnSp>
        <p:nvCxnSpPr>
          <p:cNvPr id="168" name="Shape 168"/>
          <p:cNvCxnSpPr/>
          <p:nvPr/>
        </p:nvCxnSpPr>
        <p:spPr>
          <a:xfrm>
            <a:off x="-6599" y="846976"/>
            <a:ext cx="9150599" cy="0"/>
          </a:xfrm>
          <a:prstGeom prst="straightConnector1">
            <a:avLst/>
          </a:prstGeom>
          <a:noFill/>
          <a:ln w="9525" cap="flat" cmpd="sng">
            <a:solidFill>
              <a:srgbClr val="CCCCCC"/>
            </a:solidFill>
            <a:prstDash val="solid"/>
            <a:round/>
            <a:headEnd type="none" w="lg" len="lg"/>
            <a:tailEnd type="none" w="lg" len="lg"/>
          </a:ln>
        </p:spPr>
      </p:cxnSp>
      <p:pic>
        <p:nvPicPr>
          <p:cNvPr id="169" name="Shape 169"/>
          <p:cNvPicPr preferRelativeResize="0"/>
          <p:nvPr/>
        </p:nvPicPr>
        <p:blipFill>
          <a:blip r:embed="rId3">
            <a:extLst>
              <a:ext uri="{28A0092B-C50C-407E-A947-70E740481C1C}">
                <a14:useLocalDpi xmlns:a14="http://schemas.microsoft.com/office/drawing/2010/main" val="0"/>
              </a:ext>
            </a:extLst>
          </a:blip>
          <a:stretch>
            <a:fillRect/>
          </a:stretch>
        </p:blipFill>
        <p:spPr>
          <a:xfrm>
            <a:off x="151240" y="42664"/>
            <a:ext cx="2817992" cy="2046407"/>
          </a:xfrm>
          <a:prstGeom prst="ellipse">
            <a:avLst/>
          </a:prstGeom>
          <a:noFill/>
          <a:ln>
            <a:noFill/>
          </a:ln>
        </p:spPr>
      </p:pic>
      <p:pic>
        <p:nvPicPr>
          <p:cNvPr id="12" name="Shape 169"/>
          <p:cNvPicPr preferRelativeResize="0"/>
          <p:nvPr/>
        </p:nvPicPr>
        <p:blipFill>
          <a:blip r:embed="rId4">
            <a:extLst>
              <a:ext uri="{28A0092B-C50C-407E-A947-70E740481C1C}">
                <a14:useLocalDpi xmlns:a14="http://schemas.microsoft.com/office/drawing/2010/main" val="0"/>
              </a:ext>
            </a:extLst>
          </a:blip>
          <a:stretch>
            <a:fillRect/>
          </a:stretch>
        </p:blipFill>
        <p:spPr>
          <a:xfrm>
            <a:off x="151240" y="2133645"/>
            <a:ext cx="2870730" cy="2088974"/>
          </a:xfrm>
          <a:prstGeom prst="ellipse">
            <a:avLst/>
          </a:prstGeom>
          <a:noFill/>
          <a:ln>
            <a:noFill/>
          </a:ln>
        </p:spPr>
      </p:pic>
      <p:sp>
        <p:nvSpPr>
          <p:cNvPr id="2" name="TextBox 1"/>
          <p:cNvSpPr txBox="1"/>
          <p:nvPr/>
        </p:nvSpPr>
        <p:spPr>
          <a:xfrm>
            <a:off x="3015371" y="833583"/>
            <a:ext cx="6128629" cy="4616648"/>
          </a:xfrm>
          <a:prstGeom prst="rect">
            <a:avLst/>
          </a:prstGeom>
          <a:noFill/>
        </p:spPr>
        <p:txBody>
          <a:bodyPr wrap="square" rtlCol="0">
            <a:spAutoFit/>
          </a:bodyPr>
          <a:lstStyle/>
          <a:p>
            <a:pPr lvl="0">
              <a:buClr>
                <a:schemeClr val="dk1"/>
              </a:buClr>
              <a:buSzPct val="55000"/>
            </a:pPr>
            <a:r>
              <a:rPr lang="en" b="1" dirty="0">
                <a:solidFill>
                  <a:schemeClr val="dk1"/>
                </a:solidFill>
                <a:highlight>
                  <a:srgbClr val="FFCD00"/>
                </a:highlight>
                <a:latin typeface="Calibri" panose="020F0502020204030204" pitchFamily="34" charset="0"/>
                <a:ea typeface="Lora"/>
                <a:cs typeface="Lora"/>
                <a:sym typeface="Lora"/>
              </a:rPr>
              <a:t>Durkheim and Comte:</a:t>
            </a:r>
          </a:p>
          <a:p>
            <a:pPr marL="285750" lvl="0" indent="-285750">
              <a:buClr>
                <a:schemeClr val="dk1"/>
              </a:buClr>
              <a:buSzPct val="55000"/>
              <a:buFont typeface="Arial" panose="020B0604020202020204" pitchFamily="34" charset="0"/>
              <a:buChar char="•"/>
            </a:pPr>
            <a:r>
              <a:rPr lang="en" dirty="0">
                <a:latin typeface="Calibri" panose="020F0502020204030204" pitchFamily="34" charset="0"/>
                <a:sym typeface="Lora"/>
              </a:rPr>
              <a:t>Sociology’s job was to discover the truth about how society works – sociology is ‘the queen of sciences’</a:t>
            </a:r>
          </a:p>
          <a:p>
            <a:pPr lvl="0">
              <a:buClr>
                <a:schemeClr val="dk1"/>
              </a:buClr>
              <a:buSzPct val="55000"/>
            </a:pPr>
            <a:r>
              <a:rPr lang="en" b="1" dirty="0">
                <a:solidFill>
                  <a:schemeClr val="dk1"/>
                </a:solidFill>
                <a:highlight>
                  <a:srgbClr val="FFCD00"/>
                </a:highlight>
                <a:latin typeface="Calibri" panose="020F0502020204030204" pitchFamily="34" charset="0"/>
                <a:ea typeface="Lora"/>
                <a:cs typeface="Lora"/>
                <a:sym typeface="Lora"/>
              </a:rPr>
              <a:t>Marx</a:t>
            </a:r>
          </a:p>
          <a:p>
            <a:pPr marL="285750" lvl="0" indent="-285750">
              <a:buClr>
                <a:schemeClr val="dk1"/>
              </a:buClr>
              <a:buSzPct val="55000"/>
              <a:buFont typeface="Arial" panose="020B0604020202020204" pitchFamily="34" charset="0"/>
              <a:buChar char="•"/>
            </a:pPr>
            <a:r>
              <a:rPr lang="en" dirty="0">
                <a:latin typeface="Calibri" panose="020F0502020204030204" pitchFamily="34" charset="0"/>
                <a:sym typeface="Lora"/>
              </a:rPr>
              <a:t>Saw himself as a scientist – aim of </a:t>
            </a:r>
            <a:r>
              <a:rPr lang="en" dirty="0" smtClean="0">
                <a:latin typeface="Calibri" panose="020F0502020204030204" pitchFamily="34" charset="0"/>
                <a:sym typeface="Lora"/>
              </a:rPr>
              <a:t>Marx’s </a:t>
            </a:r>
            <a:r>
              <a:rPr lang="en" dirty="0">
                <a:latin typeface="Calibri" panose="020F0502020204030204" pitchFamily="34" charset="0"/>
                <a:sym typeface="Lora"/>
              </a:rPr>
              <a:t>sociology was to revel the truth of the development of class based society, a scientific approach will show us how to reach an ideal communist </a:t>
            </a:r>
            <a:r>
              <a:rPr lang="en" dirty="0" smtClean="0">
                <a:latin typeface="Calibri" panose="020F0502020204030204" pitchFamily="34" charset="0"/>
                <a:sym typeface="Lora"/>
              </a:rPr>
              <a:t>society</a:t>
            </a:r>
          </a:p>
          <a:p>
            <a:pPr lvl="0">
              <a:buClr>
                <a:schemeClr val="dk1"/>
              </a:buClr>
              <a:buSzPct val="55000"/>
            </a:pPr>
            <a:r>
              <a:rPr lang="en" b="1" dirty="0" smtClean="0">
                <a:latin typeface="Calibri" panose="020F0502020204030204" pitchFamily="34" charset="0"/>
                <a:sym typeface="Lora"/>
              </a:rPr>
              <a:t>All make no distinction between the facts revealed by science and the values that we should hold – as they believe that science can tell us what these values should be</a:t>
            </a:r>
            <a:endParaRPr lang="en" b="1" dirty="0">
              <a:latin typeface="Calibri" panose="020F0502020204030204" pitchFamily="34" charset="0"/>
              <a:sym typeface="Lora"/>
            </a:endParaRPr>
          </a:p>
          <a:p>
            <a:pPr lvl="0">
              <a:buClr>
                <a:schemeClr val="dk1"/>
              </a:buClr>
              <a:buSzPct val="55000"/>
            </a:pPr>
            <a:r>
              <a:rPr lang="en" b="1" dirty="0" smtClean="0">
                <a:solidFill>
                  <a:schemeClr val="dk1"/>
                </a:solidFill>
                <a:highlight>
                  <a:srgbClr val="FFCD00"/>
                </a:highlight>
                <a:latin typeface="Calibri" panose="020F0502020204030204" pitchFamily="34" charset="0"/>
                <a:ea typeface="Lora"/>
                <a:cs typeface="Lora"/>
                <a:sym typeface="Lora"/>
              </a:rPr>
              <a:t>Weber</a:t>
            </a:r>
          </a:p>
          <a:p>
            <a:pPr marL="285750" lvl="0" indent="-285750">
              <a:buClr>
                <a:schemeClr val="dk1"/>
              </a:buClr>
              <a:buSzPct val="55000"/>
              <a:buFont typeface="Arial" panose="020B0604020202020204" pitchFamily="34" charset="0"/>
              <a:buChar char="•"/>
            </a:pPr>
            <a:r>
              <a:rPr lang="en" dirty="0">
                <a:latin typeface="Calibri" panose="020F0502020204030204" pitchFamily="34" charset="0"/>
                <a:sym typeface="Lora"/>
              </a:rPr>
              <a:t>Makes a clear distinction between values and facts, and we cannot derive the one from the </a:t>
            </a:r>
            <a:r>
              <a:rPr lang="en" dirty="0" smtClean="0">
                <a:latin typeface="Calibri" panose="020F0502020204030204" pitchFamily="34" charset="0"/>
                <a:sym typeface="Lora"/>
              </a:rPr>
              <a:t>other</a:t>
            </a:r>
          </a:p>
          <a:p>
            <a:pPr lvl="0">
              <a:buClr>
                <a:schemeClr val="dk1"/>
              </a:buClr>
              <a:buSzPct val="55000"/>
            </a:pPr>
            <a:r>
              <a:rPr lang="en-GB" dirty="0" smtClean="0">
                <a:latin typeface="Calibri" panose="020F0502020204030204" pitchFamily="34" charset="0"/>
                <a:sym typeface="Lora"/>
              </a:rPr>
              <a:t>E</a:t>
            </a:r>
            <a:r>
              <a:rPr lang="en" dirty="0" smtClean="0">
                <a:latin typeface="Calibri" panose="020F0502020204030204" pitchFamily="34" charset="0"/>
                <a:sym typeface="Lora"/>
              </a:rPr>
              <a:t>.g. research might show that divorcees are more likely to commit suicide. However, this fact does not demonstrate the truth of the value judgment that we should make divorce harder to obtain.</a:t>
            </a:r>
          </a:p>
          <a:p>
            <a:pPr marL="285750" lvl="0" indent="-285750">
              <a:buClr>
                <a:schemeClr val="dk1"/>
              </a:buClr>
              <a:buSzPct val="55000"/>
              <a:buFont typeface="Arial" panose="020B0604020202020204" pitchFamily="34" charset="0"/>
              <a:buChar char="•"/>
            </a:pPr>
            <a:r>
              <a:rPr lang="en" dirty="0" smtClean="0">
                <a:latin typeface="Calibri" panose="020F0502020204030204" pitchFamily="34" charset="0"/>
                <a:sym typeface="Lora"/>
              </a:rPr>
              <a:t>There is nothing about the </a:t>
            </a:r>
            <a:r>
              <a:rPr lang="en" b="1" dirty="0" smtClean="0">
                <a:latin typeface="Calibri" panose="020F0502020204030204" pitchFamily="34" charset="0"/>
                <a:sym typeface="Lora"/>
              </a:rPr>
              <a:t>fact that compels us to accept the value</a:t>
            </a:r>
          </a:p>
          <a:p>
            <a:pPr marL="285750" lvl="0" indent="-285750">
              <a:buClr>
                <a:schemeClr val="dk1"/>
              </a:buClr>
              <a:buSzPct val="55000"/>
              <a:buFont typeface="Arial" panose="020B0604020202020204" pitchFamily="34" charset="0"/>
              <a:buChar char="•"/>
            </a:pPr>
            <a:r>
              <a:rPr lang="en" dirty="0" smtClean="0">
                <a:latin typeface="Calibri" panose="020F0502020204030204" pitchFamily="34" charset="0"/>
                <a:sym typeface="Lora"/>
              </a:rPr>
              <a:t>There are various values surrounding this fact, none of them are </a:t>
            </a:r>
            <a:r>
              <a:rPr lang="en" b="1" dirty="0" smtClean="0">
                <a:latin typeface="Calibri" panose="020F0502020204030204" pitchFamily="34" charset="0"/>
                <a:sym typeface="Lora"/>
              </a:rPr>
              <a:t>‘proven’</a:t>
            </a:r>
          </a:p>
          <a:p>
            <a:pPr marL="285750" lvl="0" indent="-285750">
              <a:buClr>
                <a:schemeClr val="dk1"/>
              </a:buClr>
              <a:buSzPct val="55000"/>
              <a:buFont typeface="Arial" panose="020B0604020202020204" pitchFamily="34" charset="0"/>
              <a:buChar char="•"/>
            </a:pPr>
            <a:r>
              <a:rPr lang="en" dirty="0" smtClean="0">
                <a:latin typeface="Calibri" panose="020F0502020204030204" pitchFamily="34" charset="0"/>
                <a:sym typeface="Lora"/>
              </a:rPr>
              <a:t>Therefore, to a certain extent, Weber believes facts and values should be separate</a:t>
            </a:r>
            <a:endParaRPr lang="en" dirty="0">
              <a:latin typeface="Calibri" panose="020F0502020204030204" pitchFamily="34" charset="0"/>
              <a:sym typeface="Lora"/>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27137" y="64573"/>
            <a:ext cx="1480143" cy="435599"/>
          </a:xfrm>
          <a:prstGeom prst="rect">
            <a:avLst/>
          </a:prstGeom>
        </p:spPr>
        <p:txBody>
          <a:bodyPr lIns="91425" tIns="91425" rIns="91425" bIns="91425" anchor="ctr" anchorCtr="0">
            <a:noAutofit/>
          </a:bodyPr>
          <a:lstStyle/>
          <a:p>
            <a:pPr lvl="0">
              <a:spcBef>
                <a:spcPts val="0"/>
              </a:spcBef>
              <a:buNone/>
            </a:pPr>
            <a:r>
              <a:rPr lang="en" sz="3200" dirty="0" smtClean="0">
                <a:latin typeface="Calibri" panose="020F0502020204030204" pitchFamily="34" charset="0"/>
              </a:rPr>
              <a:t>Weber</a:t>
            </a:r>
            <a:endParaRPr lang="en" sz="3200" dirty="0">
              <a:latin typeface="Calibri" panose="020F0502020204030204" pitchFamily="34" charset="0"/>
            </a:endParaRPr>
          </a:p>
        </p:txBody>
      </p:sp>
      <p:sp>
        <p:nvSpPr>
          <p:cNvPr id="155" name="Shape 155"/>
          <p:cNvSpPr txBox="1">
            <a:spLocks noGrp="1"/>
          </p:cNvSpPr>
          <p:nvPr>
            <p:ph type="body" idx="1"/>
          </p:nvPr>
        </p:nvSpPr>
        <p:spPr>
          <a:xfrm>
            <a:off x="197134" y="1326285"/>
            <a:ext cx="2157939" cy="3122399"/>
          </a:xfrm>
          <a:prstGeom prst="rect">
            <a:avLst/>
          </a:prstGeom>
        </p:spPr>
        <p:txBody>
          <a:bodyPr lIns="91425" tIns="91425" rIns="91425" bIns="91425" anchor="t" anchorCtr="0">
            <a:noAutofit/>
          </a:bodyPr>
          <a:lstStyle/>
          <a:p>
            <a:pPr marL="342900" lvl="0" indent="-342900" rtl="0">
              <a:spcBef>
                <a:spcPts val="0"/>
              </a:spcBef>
              <a:buAutoNum type="arabicPeriod"/>
            </a:pPr>
            <a:r>
              <a:rPr lang="en" sz="1400" b="1" u="sng" dirty="0" smtClean="0">
                <a:latin typeface="Calibri" panose="020F0502020204030204" pitchFamily="34" charset="0"/>
              </a:rPr>
              <a:t>Values as a guide</a:t>
            </a:r>
          </a:p>
          <a:p>
            <a:pPr marL="285750" indent="-285750"/>
            <a:r>
              <a:rPr lang="en" sz="1400" dirty="0" smtClean="0">
                <a:latin typeface="Calibri" panose="020F0502020204030204" pitchFamily="34" charset="0"/>
              </a:rPr>
              <a:t>Society is made up of an infinity of facts making it impossible to study everything!</a:t>
            </a:r>
          </a:p>
          <a:p>
            <a:pPr marL="285750" indent="-285750"/>
            <a:r>
              <a:rPr lang="en" sz="1400" dirty="0" smtClean="0">
                <a:latin typeface="Calibri" panose="020F0502020204030204" pitchFamily="34" charset="0"/>
              </a:rPr>
              <a:t>Therefore, a researcher picks facts and studies those facts</a:t>
            </a:r>
          </a:p>
          <a:p>
            <a:pPr>
              <a:buNone/>
            </a:pPr>
            <a:r>
              <a:rPr lang="en" sz="1400" dirty="0" smtClean="0">
                <a:latin typeface="Calibri" panose="020F0502020204030204" pitchFamily="34" charset="0"/>
              </a:rPr>
              <a:t>But how do we pick what to study?</a:t>
            </a:r>
          </a:p>
          <a:p>
            <a:pPr marL="285750" indent="-285750"/>
            <a:r>
              <a:rPr lang="en" sz="1400" dirty="0" smtClean="0">
                <a:latin typeface="Calibri" panose="020F0502020204030204" pitchFamily="34" charset="0"/>
              </a:rPr>
              <a:t>We select the facts based on what we think is important</a:t>
            </a:r>
          </a:p>
          <a:p>
            <a:pPr marL="285750" indent="-285750"/>
            <a:r>
              <a:rPr lang="en" sz="1400" dirty="0" smtClean="0">
                <a:latin typeface="Calibri" panose="020F0502020204030204" pitchFamily="34" charset="0"/>
              </a:rPr>
              <a:t>Their </a:t>
            </a:r>
            <a:r>
              <a:rPr lang="en" sz="1400" i="1" dirty="0" smtClean="0">
                <a:latin typeface="Calibri" panose="020F0502020204030204" pitchFamily="34" charset="0"/>
              </a:rPr>
              <a:t>value relevance </a:t>
            </a:r>
            <a:r>
              <a:rPr lang="en" sz="1400" dirty="0" smtClean="0">
                <a:latin typeface="Calibri" panose="020F0502020204030204" pitchFamily="34" charset="0"/>
              </a:rPr>
              <a:t>to us</a:t>
            </a:r>
          </a:p>
          <a:p>
            <a:pPr marL="285750" indent="-285750"/>
            <a:r>
              <a:rPr lang="en" sz="1400" dirty="0" smtClean="0">
                <a:latin typeface="Calibri" panose="020F0502020204030204" pitchFamily="34" charset="0"/>
              </a:rPr>
              <a:t>Feminists: value gender equality</a:t>
            </a:r>
            <a:endParaRPr lang="en" sz="1400" dirty="0">
              <a:latin typeface="Calibri" panose="020F0502020204030204" pitchFamily="34" charset="0"/>
            </a:endParaRPr>
          </a:p>
        </p:txBody>
      </p:sp>
      <p:sp>
        <p:nvSpPr>
          <p:cNvPr id="156" name="Shape 156"/>
          <p:cNvSpPr txBox="1">
            <a:spLocks noGrp="1"/>
          </p:cNvSpPr>
          <p:nvPr>
            <p:ph type="body" idx="2"/>
          </p:nvPr>
        </p:nvSpPr>
        <p:spPr>
          <a:xfrm>
            <a:off x="2453445" y="1326285"/>
            <a:ext cx="2118556" cy="3213385"/>
          </a:xfrm>
          <a:prstGeom prst="rect">
            <a:avLst/>
          </a:prstGeom>
        </p:spPr>
        <p:txBody>
          <a:bodyPr lIns="91425" tIns="91425" rIns="91425" bIns="91425" anchor="t" anchorCtr="0">
            <a:noAutofit/>
          </a:bodyPr>
          <a:lstStyle/>
          <a:p>
            <a:pPr lvl="0" rtl="0">
              <a:spcBef>
                <a:spcPts val="0"/>
              </a:spcBef>
              <a:buNone/>
            </a:pPr>
            <a:r>
              <a:rPr lang="en" sz="1400" b="1" dirty="0" smtClean="0">
                <a:solidFill>
                  <a:srgbClr val="FFC000"/>
                </a:solidFill>
                <a:latin typeface="Calibri" panose="020F0502020204030204" pitchFamily="34" charset="0"/>
              </a:rPr>
              <a:t>2. </a:t>
            </a:r>
            <a:r>
              <a:rPr lang="en" sz="1400" b="1" u="sng" dirty="0" smtClean="0">
                <a:latin typeface="Calibri" panose="020F0502020204030204" pitchFamily="34" charset="0"/>
              </a:rPr>
              <a:t>Data collection and hypothesis testing</a:t>
            </a:r>
          </a:p>
          <a:p>
            <a:pPr marL="171450" indent="-171450"/>
            <a:r>
              <a:rPr lang="en" sz="1400" dirty="0" smtClean="0">
                <a:solidFill>
                  <a:schemeClr val="tx1"/>
                </a:solidFill>
                <a:latin typeface="Calibri" panose="020F0502020204030204" pitchFamily="34" charset="0"/>
              </a:rPr>
              <a:t>When we collect data we must keep our values separate</a:t>
            </a:r>
          </a:p>
          <a:p>
            <a:pPr marL="171450" indent="-171450"/>
            <a:r>
              <a:rPr lang="en-GB" sz="1400" dirty="0" smtClean="0">
                <a:solidFill>
                  <a:schemeClr val="tx1"/>
                </a:solidFill>
                <a:latin typeface="Calibri" panose="020F0502020204030204" pitchFamily="34" charset="0"/>
              </a:rPr>
              <a:t>E</a:t>
            </a:r>
            <a:r>
              <a:rPr lang="en" sz="1400" dirty="0" smtClean="0">
                <a:solidFill>
                  <a:schemeClr val="tx1"/>
                </a:solidFill>
                <a:latin typeface="Calibri" panose="020F0502020204030204" pitchFamily="34" charset="0"/>
              </a:rPr>
              <a:t>.g. we should not ask leading questions designed to give the answers that we want to hear</a:t>
            </a:r>
          </a:p>
          <a:p>
            <a:pPr marL="171450" indent="-171450"/>
            <a:r>
              <a:rPr lang="en" sz="1400" dirty="0" smtClean="0">
                <a:solidFill>
                  <a:schemeClr val="tx1"/>
                </a:solidFill>
                <a:latin typeface="Calibri" panose="020F0502020204030204" pitchFamily="34" charset="0"/>
              </a:rPr>
              <a:t>Weber observes that keeping values separate when testing a hypothesis is difficult</a:t>
            </a:r>
            <a:endParaRPr lang="en" sz="1400" dirty="0">
              <a:solidFill>
                <a:schemeClr val="tx1"/>
              </a:solidFill>
              <a:latin typeface="Calibri" panose="020F0502020204030204" pitchFamily="34" charset="0"/>
            </a:endParaRPr>
          </a:p>
        </p:txBody>
      </p:sp>
      <p:sp>
        <p:nvSpPr>
          <p:cNvPr id="157" name="Shape 157"/>
          <p:cNvSpPr txBox="1">
            <a:spLocks noGrp="1"/>
          </p:cNvSpPr>
          <p:nvPr>
            <p:ph type="body" idx="3"/>
          </p:nvPr>
        </p:nvSpPr>
        <p:spPr>
          <a:xfrm>
            <a:off x="4572001" y="1326284"/>
            <a:ext cx="2026456" cy="3122399"/>
          </a:xfrm>
          <a:prstGeom prst="rect">
            <a:avLst/>
          </a:prstGeom>
        </p:spPr>
        <p:txBody>
          <a:bodyPr lIns="91425" tIns="91425" rIns="91425" bIns="91425" anchor="t" anchorCtr="0">
            <a:noAutofit/>
          </a:bodyPr>
          <a:lstStyle/>
          <a:p>
            <a:pPr lvl="0">
              <a:spcBef>
                <a:spcPts val="0"/>
              </a:spcBef>
              <a:buNone/>
            </a:pPr>
            <a:r>
              <a:rPr lang="en-GB" sz="1400" b="1" dirty="0" smtClean="0">
                <a:solidFill>
                  <a:srgbClr val="FFC000"/>
                </a:solidFill>
                <a:latin typeface="Calibri" panose="020F0502020204030204" pitchFamily="34" charset="0"/>
              </a:rPr>
              <a:t>3. </a:t>
            </a:r>
            <a:r>
              <a:rPr lang="en-GB" sz="1400" b="1" u="sng" dirty="0" smtClean="0">
                <a:latin typeface="Calibri" panose="020F0502020204030204" pitchFamily="34" charset="0"/>
              </a:rPr>
              <a:t>Values in the interpretation of data</a:t>
            </a:r>
          </a:p>
          <a:p>
            <a:pPr marL="285750" indent="-285750"/>
            <a:r>
              <a:rPr lang="en-GB" sz="1400" dirty="0" smtClean="0">
                <a:solidFill>
                  <a:schemeClr val="tx1"/>
                </a:solidFill>
                <a:latin typeface="Calibri" panose="020F0502020204030204" pitchFamily="34" charset="0"/>
              </a:rPr>
              <a:t>Values are important when interpreting what we have found</a:t>
            </a:r>
          </a:p>
          <a:p>
            <a:pPr marL="285750" indent="-285750"/>
            <a:r>
              <a:rPr lang="en-GB" sz="1400" dirty="0" smtClean="0">
                <a:solidFill>
                  <a:schemeClr val="tx1"/>
                </a:solidFill>
                <a:latin typeface="Calibri" panose="020F0502020204030204" pitchFamily="34" charset="0"/>
              </a:rPr>
              <a:t>We are determining the significance of the factual data we have collected, in the context of what we have chosen to study</a:t>
            </a:r>
          </a:p>
          <a:p>
            <a:pPr marL="285750" indent="-285750"/>
            <a:r>
              <a:rPr lang="en-GB" sz="1400" dirty="0" smtClean="0">
                <a:solidFill>
                  <a:schemeClr val="tx1"/>
                </a:solidFill>
                <a:latin typeface="Calibri" panose="020F0502020204030204" pitchFamily="34" charset="0"/>
              </a:rPr>
              <a:t>Weber believes we should be open about our values so that others can see our unconscious bias</a:t>
            </a:r>
            <a:endParaRPr sz="1400" dirty="0">
              <a:solidFill>
                <a:schemeClr val="tx1"/>
              </a:solidFill>
              <a:latin typeface="Calibri" panose="020F0502020204030204" pitchFamily="34" charset="0"/>
            </a:endParaRPr>
          </a:p>
        </p:txBody>
      </p:sp>
      <p:pic>
        <p:nvPicPr>
          <p:cNvPr id="11" name="Shape 92"/>
          <p:cNvPicPr preferRelativeResize="0"/>
          <p:nvPr/>
        </p:nvPicPr>
        <p:blipFill>
          <a:blip r:embed="rId3">
            <a:extLst>
              <a:ext uri="{28A0092B-C50C-407E-A947-70E740481C1C}">
                <a14:useLocalDpi xmlns:a14="http://schemas.microsoft.com/office/drawing/2010/main" val="0"/>
              </a:ext>
            </a:extLst>
          </a:blip>
          <a:stretch>
            <a:fillRect/>
          </a:stretch>
        </p:blipFill>
        <p:spPr>
          <a:xfrm>
            <a:off x="375158" y="661471"/>
            <a:ext cx="1133700" cy="755800"/>
          </a:xfrm>
          <a:prstGeom prst="ellipse">
            <a:avLst/>
          </a:prstGeom>
          <a:noFill/>
          <a:ln>
            <a:noFill/>
          </a:ln>
        </p:spPr>
      </p:pic>
      <p:sp>
        <p:nvSpPr>
          <p:cNvPr id="7" name="Shape 100"/>
          <p:cNvSpPr txBox="1">
            <a:spLocks/>
          </p:cNvSpPr>
          <p:nvPr/>
        </p:nvSpPr>
        <p:spPr>
          <a:xfrm>
            <a:off x="1607280" y="737792"/>
            <a:ext cx="7536719" cy="50552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CD00"/>
              </a:buClr>
              <a:buSzPct val="100000"/>
              <a:buFont typeface="Quattrocento Sans"/>
              <a:buChar char="◉"/>
              <a:defRPr sz="18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buFont typeface="Quattrocento Sans"/>
              <a:buNone/>
            </a:pPr>
            <a:r>
              <a:rPr lang="en" dirty="0" smtClean="0">
                <a:latin typeface="Calibri" panose="020F0502020204030204" pitchFamily="34" charset="0"/>
              </a:rPr>
              <a:t>However, Weber does see an essential role for values in sociological research</a:t>
            </a:r>
            <a:endParaRPr lang="en" dirty="0">
              <a:latin typeface="Calibri" panose="020F0502020204030204" pitchFamily="34" charset="0"/>
            </a:endParaRPr>
          </a:p>
        </p:txBody>
      </p:sp>
      <p:sp>
        <p:nvSpPr>
          <p:cNvPr id="9" name="Shape 157"/>
          <p:cNvSpPr txBox="1">
            <a:spLocks/>
          </p:cNvSpPr>
          <p:nvPr/>
        </p:nvSpPr>
        <p:spPr>
          <a:xfrm>
            <a:off x="6690557" y="1327081"/>
            <a:ext cx="2026456" cy="31223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CD00"/>
              </a:buClr>
              <a:buSzPct val="100000"/>
              <a:buFont typeface="Quattrocento Sans"/>
              <a:buChar char="◉"/>
              <a:defRPr sz="18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buFont typeface="Quattrocento Sans"/>
              <a:buNone/>
            </a:pPr>
            <a:r>
              <a:rPr lang="en-GB" sz="1400" b="1" dirty="0" smtClean="0">
                <a:solidFill>
                  <a:srgbClr val="FFC000"/>
                </a:solidFill>
                <a:latin typeface="Calibri" panose="020F0502020204030204" pitchFamily="34" charset="0"/>
              </a:rPr>
              <a:t>4.  </a:t>
            </a:r>
            <a:r>
              <a:rPr lang="en-GB" sz="1400" b="1" u="sng" dirty="0" smtClean="0">
                <a:latin typeface="Calibri" panose="020F0502020204030204" pitchFamily="34" charset="0"/>
              </a:rPr>
              <a:t>Values and the sociologist as a citizen</a:t>
            </a:r>
          </a:p>
          <a:p>
            <a:pPr marL="285750" indent="-285750"/>
            <a:r>
              <a:rPr lang="en-GB" sz="1400" dirty="0" smtClean="0">
                <a:solidFill>
                  <a:schemeClr val="tx1"/>
                </a:solidFill>
                <a:latin typeface="Calibri" panose="020F0502020204030204" pitchFamily="34" charset="0"/>
              </a:rPr>
              <a:t>Sociologists must take moral responsibility for the harm their research may do.</a:t>
            </a:r>
          </a:p>
          <a:p>
            <a:pPr marL="285750" indent="-285750"/>
            <a:r>
              <a:rPr lang="en-GB" sz="1400" dirty="0" smtClean="0">
                <a:solidFill>
                  <a:schemeClr val="tx1"/>
                </a:solidFill>
                <a:latin typeface="Calibri" panose="020F0502020204030204" pitchFamily="34" charset="0"/>
              </a:rPr>
              <a:t>E.g. Einstein’s theories helped make the atomic bomb possible; yet he subsequently spoke out </a:t>
            </a:r>
            <a:r>
              <a:rPr lang="en-GB" sz="1400" b="1" dirty="0" smtClean="0">
                <a:solidFill>
                  <a:schemeClr val="tx1"/>
                </a:solidFill>
                <a:latin typeface="Calibri" panose="020F0502020204030204" pitchFamily="34" charset="0"/>
              </a:rPr>
              <a:t>against </a:t>
            </a:r>
            <a:r>
              <a:rPr lang="en-GB" sz="1400" dirty="0" smtClean="0">
                <a:solidFill>
                  <a:schemeClr val="tx1"/>
                </a:solidFill>
                <a:latin typeface="Calibri" panose="020F0502020204030204" pitchFamily="34" charset="0"/>
              </a:rPr>
              <a:t>nuclear weapons</a:t>
            </a:r>
          </a:p>
          <a:p>
            <a:pPr marL="285750" indent="-285750"/>
            <a:endParaRPr lang="en-GB" sz="1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076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P spid="156" grpId="0" build="p"/>
      <p:bldP spid="157"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642" y="883198"/>
            <a:ext cx="3638081" cy="435599"/>
          </a:xfrm>
        </p:spPr>
        <p:txBody>
          <a:bodyPr/>
          <a:lstStyle/>
          <a:p>
            <a:r>
              <a:rPr lang="en-GB" sz="3200" dirty="0" smtClean="0">
                <a:latin typeface="Calibri" panose="020F0502020204030204" pitchFamily="34" charset="0"/>
              </a:rPr>
              <a:t>Summary of Weber</a:t>
            </a:r>
            <a:endParaRPr lang="en-GB" sz="3200" dirty="0">
              <a:latin typeface="Calibri" panose="020F0502020204030204" pitchFamily="34" charset="0"/>
            </a:endParaRPr>
          </a:p>
        </p:txBody>
      </p:sp>
      <p:sp>
        <p:nvSpPr>
          <p:cNvPr id="3" name="Text Placeholder 2"/>
          <p:cNvSpPr>
            <a:spLocks noGrp="1"/>
          </p:cNvSpPr>
          <p:nvPr>
            <p:ph type="body" idx="1"/>
          </p:nvPr>
        </p:nvSpPr>
        <p:spPr>
          <a:xfrm>
            <a:off x="1677279" y="1552399"/>
            <a:ext cx="2333999" cy="3122399"/>
          </a:xfrm>
        </p:spPr>
        <p:txBody>
          <a:bodyPr/>
          <a:lstStyle/>
          <a:p>
            <a:r>
              <a:rPr lang="en-GB" dirty="0"/>
              <a:t> </a:t>
            </a:r>
            <a:r>
              <a:rPr lang="en-GB" dirty="0" smtClean="0">
                <a:latin typeface="Calibri" panose="020F0502020204030204" pitchFamily="34" charset="0"/>
              </a:rPr>
              <a:t>Sees </a:t>
            </a:r>
            <a:r>
              <a:rPr lang="en-GB" b="1" dirty="0" smtClean="0">
                <a:latin typeface="Calibri" panose="020F0502020204030204" pitchFamily="34" charset="0"/>
              </a:rPr>
              <a:t>values as relevant </a:t>
            </a:r>
            <a:r>
              <a:rPr lang="en-GB" dirty="0" smtClean="0">
                <a:latin typeface="Calibri" panose="020F0502020204030204" pitchFamily="34" charset="0"/>
              </a:rPr>
              <a:t>to the sociologist in choosing what to research, in interpreting the data collected and in deciding the use to which the findings should be put. </a:t>
            </a:r>
            <a:endParaRPr lang="en-GB" dirty="0">
              <a:latin typeface="Calibri" panose="020F0502020204030204" pitchFamily="34" charset="0"/>
            </a:endParaRPr>
          </a:p>
        </p:txBody>
      </p:sp>
      <p:sp>
        <p:nvSpPr>
          <p:cNvPr id="4" name="Text Placeholder 3"/>
          <p:cNvSpPr>
            <a:spLocks noGrp="1"/>
          </p:cNvSpPr>
          <p:nvPr>
            <p:ph type="body" idx="2"/>
          </p:nvPr>
        </p:nvSpPr>
        <p:spPr>
          <a:xfrm>
            <a:off x="5650554" y="1552398"/>
            <a:ext cx="2333999" cy="3122399"/>
          </a:xfrm>
        </p:spPr>
        <p:txBody>
          <a:bodyPr/>
          <a:lstStyle/>
          <a:p>
            <a:r>
              <a:rPr lang="en-GB" dirty="0" smtClean="0">
                <a:latin typeface="Calibri" panose="020F0502020204030204" pitchFamily="34" charset="0"/>
              </a:rPr>
              <a:t> But a sociologists values </a:t>
            </a:r>
            <a:r>
              <a:rPr lang="en-GB" b="1" dirty="0" smtClean="0">
                <a:latin typeface="Calibri" panose="020F0502020204030204" pitchFamily="34" charset="0"/>
              </a:rPr>
              <a:t>must be kept out </a:t>
            </a:r>
            <a:r>
              <a:rPr lang="en-GB" dirty="0" smtClean="0">
                <a:latin typeface="Calibri" panose="020F0502020204030204" pitchFamily="34" charset="0"/>
              </a:rPr>
              <a:t>of the actual process of fact gathering</a:t>
            </a:r>
            <a:endParaRPr lang="en-GB" dirty="0">
              <a:latin typeface="Calibri" panose="020F0502020204030204" pitchFamily="34" charset="0"/>
            </a:endParaRPr>
          </a:p>
        </p:txBody>
      </p:sp>
    </p:spTree>
    <p:extLst>
      <p:ext uri="{BB962C8B-B14F-4D97-AF65-F5344CB8AC3E}">
        <p14:creationId xmlns:p14="http://schemas.microsoft.com/office/powerpoint/2010/main" val="38244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2A99670292B1E14DBE9FE3D16419C643" ma:contentTypeVersion="1" ma:contentTypeDescription="Create a new PowerPoint document" ma:contentTypeScope="" ma:versionID="1bcd93499e694cdd76fce4f16b79cfc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4B2F4-1225-413F-8CEC-6407D1D36195}">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EB59A09E-8BFB-46B3-9434-671483CE6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EBF9854-06A3-4BC8-9174-24B46EFBFA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5038</TotalTime>
  <Words>1658</Words>
  <Application>Microsoft Office PowerPoint</Application>
  <PresentationFormat>On-screen Show (16:9)</PresentationFormat>
  <Paragraphs>154</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Bradley Hand ITC</vt:lpstr>
      <vt:lpstr>Calibri</vt:lpstr>
      <vt:lpstr>LCD5x8H</vt:lpstr>
      <vt:lpstr>Lora</vt:lpstr>
      <vt:lpstr>Pristina</vt:lpstr>
      <vt:lpstr>Quattrocento Sans</vt:lpstr>
      <vt:lpstr>Viola template</vt:lpstr>
      <vt:lpstr>What are your values?</vt:lpstr>
      <vt:lpstr>Objectivity and values in sociology Theory and methods</vt:lpstr>
      <vt:lpstr>Intro:</vt:lpstr>
      <vt:lpstr>PowerPoint Presentation</vt:lpstr>
      <vt:lpstr>PowerPoint Presentation</vt:lpstr>
      <vt:lpstr>The key arguments:</vt:lpstr>
      <vt:lpstr>PowerPoint Presentation</vt:lpstr>
      <vt:lpstr>Weber</vt:lpstr>
      <vt:lpstr>Summary of Weber</vt:lpstr>
      <vt:lpstr>Value freedom and commitment</vt:lpstr>
      <vt:lpstr>The key arguments:</vt:lpstr>
      <vt:lpstr>PowerPoint Presentation</vt:lpstr>
      <vt:lpstr>Committed Sociology</vt:lpstr>
      <vt:lpstr>Becker:  whose side are we on?</vt:lpstr>
      <vt:lpstr>Objectivity and Relativism </vt:lpstr>
      <vt:lpstr>Factors affecting Values </vt:lpstr>
      <vt:lpstr>Exam question</vt:lpstr>
      <vt:lpstr>Tasks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your values?</dc:title>
  <dc:creator>Clare Miss E</dc:creator>
  <cp:lastModifiedBy>Hannah Roberts</cp:lastModifiedBy>
  <cp:revision>50</cp:revision>
  <cp:lastPrinted>2019-03-07T14:58:17Z</cp:lastPrinted>
  <dcterms:modified xsi:type="dcterms:W3CDTF">2020-03-12T16:01:07Z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0x010100EA90949D6391244A906844C304818D4E002A99670292B1E14DBE9FE3D16419C643</vt:lpwstr>
  </property>
</Properties>
</file>