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4" r:id="rId5"/>
    <p:sldId id="275" r:id="rId6"/>
    <p:sldId id="269" r:id="rId7"/>
    <p:sldId id="258" r:id="rId8"/>
    <p:sldId id="264" r:id="rId9"/>
    <p:sldId id="261" r:id="rId10"/>
    <p:sldId id="270" r:id="rId11"/>
    <p:sldId id="265" r:id="rId12"/>
    <p:sldId id="259" r:id="rId13"/>
    <p:sldId id="271" r:id="rId14"/>
    <p:sldId id="266" r:id="rId15"/>
    <p:sldId id="260" r:id="rId16"/>
    <p:sldId id="262" r:id="rId17"/>
    <p:sldId id="263" r:id="rId18"/>
    <p:sldId id="267" r:id="rId19"/>
    <p:sldId id="277" r:id="rId20"/>
    <p:sldId id="272" r:id="rId21"/>
    <p:sldId id="276" r:id="rId22"/>
    <p:sldId id="268"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2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1AE258F-FF21-4EB4-99B9-FCA993725290}"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170645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AE258F-FF21-4EB4-99B9-FCA993725290}"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2957129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AE258F-FF21-4EB4-99B9-FCA993725290}"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1534570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AE258F-FF21-4EB4-99B9-FCA993725290}"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1500125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1AE258F-FF21-4EB4-99B9-FCA993725290}" type="datetimeFigureOut">
              <a:rPr lang="en-GB" smtClean="0"/>
              <a:t>12/03/2020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300303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1AE258F-FF21-4EB4-99B9-FCA993725290}"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297401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1AE258F-FF21-4EB4-99B9-FCA993725290}" type="datetimeFigureOut">
              <a:rPr lang="en-GB" smtClean="0"/>
              <a:t>12/03/2020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367199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AE258F-FF21-4EB4-99B9-FCA993725290}" type="datetimeFigureOut">
              <a:rPr lang="en-GB" smtClean="0"/>
              <a:t>12/03/2020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1290779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AE258F-FF21-4EB4-99B9-FCA993725290}" type="datetimeFigureOut">
              <a:rPr lang="en-GB" smtClean="0"/>
              <a:t>12/03/2020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152992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E258F-FF21-4EB4-99B9-FCA993725290}"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199275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AE258F-FF21-4EB4-99B9-FCA993725290}" type="datetimeFigureOut">
              <a:rPr lang="en-GB" smtClean="0"/>
              <a:t>12/03/2020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20C37-F5AB-4471-8D8F-B8994CE79FCA}" type="slidenum">
              <a:rPr lang="en-GB" smtClean="0"/>
              <a:t>‹#›</a:t>
            </a:fld>
            <a:endParaRPr lang="en-GB"/>
          </a:p>
        </p:txBody>
      </p:sp>
    </p:spTree>
    <p:extLst>
      <p:ext uri="{BB962C8B-B14F-4D97-AF65-F5344CB8AC3E}">
        <p14:creationId xmlns:p14="http://schemas.microsoft.com/office/powerpoint/2010/main" val="141134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AE258F-FF21-4EB4-99B9-FCA993725290}" type="datetimeFigureOut">
              <a:rPr lang="en-GB" smtClean="0"/>
              <a:t>12/03/2020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20C37-F5AB-4471-8D8F-B8994CE79FCA}" type="slidenum">
              <a:rPr lang="en-GB" smtClean="0"/>
              <a:t>‹#›</a:t>
            </a:fld>
            <a:endParaRPr lang="en-GB"/>
          </a:p>
        </p:txBody>
      </p:sp>
    </p:spTree>
    <p:extLst>
      <p:ext uri="{BB962C8B-B14F-4D97-AF65-F5344CB8AC3E}">
        <p14:creationId xmlns:p14="http://schemas.microsoft.com/office/powerpoint/2010/main" val="1765382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Section b) questions on Portraiture</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590032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a:t>“The relationship between the sitter and the artist is the most important one in a portrait.”</a:t>
            </a:r>
            <a:br>
              <a:rPr lang="en-GB" sz="2400" dirty="0"/>
            </a:br>
            <a:r>
              <a:rPr lang="en-GB" sz="2400" dirty="0"/>
              <a:t>How far do you agree with the statement?</a:t>
            </a:r>
            <a:br>
              <a:rPr lang="en-GB" sz="2400" dirty="0"/>
            </a:br>
            <a:r>
              <a:rPr lang="en-GB" sz="2400" dirty="0"/>
              <a:t>You must make reference to named works of art and critical texts.</a:t>
            </a:r>
            <a:br>
              <a:rPr lang="en-GB" sz="2400" dirty="0"/>
            </a:br>
            <a:endParaRPr lang="en-GB" sz="2400" dirty="0"/>
          </a:p>
        </p:txBody>
      </p:sp>
      <p:sp>
        <p:nvSpPr>
          <p:cNvPr id="3" name="Content Placeholder 2"/>
          <p:cNvSpPr>
            <a:spLocks noGrp="1"/>
          </p:cNvSpPr>
          <p:nvPr>
            <p:ph idx="1"/>
          </p:nvPr>
        </p:nvSpPr>
        <p:spPr/>
        <p:txBody>
          <a:bodyPr>
            <a:normAutofit fontScale="92500"/>
          </a:bodyPr>
          <a:lstStyle/>
          <a:p>
            <a:r>
              <a:rPr lang="en-GB" dirty="0" smtClean="0"/>
              <a:t>Relationship? </a:t>
            </a:r>
          </a:p>
          <a:p>
            <a:r>
              <a:rPr lang="en-GB" dirty="0" smtClean="0"/>
              <a:t>“Most” important?? </a:t>
            </a:r>
          </a:p>
          <a:p>
            <a:r>
              <a:rPr lang="en-GB" dirty="0" smtClean="0"/>
              <a:t>Other relationships – viewer, patron, environment/place, if a double or more portrait it might be that relationship which is most important….</a:t>
            </a:r>
          </a:p>
          <a:p>
            <a:r>
              <a:rPr lang="en-GB" dirty="0" smtClean="0"/>
              <a:t>Van Eyck </a:t>
            </a:r>
            <a:r>
              <a:rPr lang="en-GB" dirty="0" err="1" smtClean="0"/>
              <a:t>Arnolfini</a:t>
            </a:r>
            <a:r>
              <a:rPr lang="en-GB" dirty="0" smtClean="0"/>
              <a:t>: most important could be between husband and wife but if she is dead, then sitter IS relying on artist to “keep her memory alive”</a:t>
            </a:r>
          </a:p>
          <a:p>
            <a:r>
              <a:rPr lang="en-GB" dirty="0" smtClean="0"/>
              <a:t>Chris </a:t>
            </a:r>
            <a:r>
              <a:rPr lang="en-GB" dirty="0" err="1" smtClean="0"/>
              <a:t>Ofili</a:t>
            </a:r>
            <a:r>
              <a:rPr lang="en-GB" dirty="0" smtClean="0"/>
              <a:t> No Woman No Cry: many important relationships here….</a:t>
            </a:r>
          </a:p>
          <a:p>
            <a:r>
              <a:rPr lang="en-GB" dirty="0" smtClean="0"/>
              <a:t>Marc Quinn Alison Lapper Pregnant </a:t>
            </a:r>
            <a:r>
              <a:rPr lang="en-GB" dirty="0" err="1" smtClean="0"/>
              <a:t>boh</a:t>
            </a:r>
            <a:r>
              <a:rPr lang="en-GB" dirty="0" smtClean="0"/>
              <a:t> struggled, both artists, to change the viewer’s behaviour = Most important </a:t>
            </a:r>
            <a:endParaRPr lang="en-GB" dirty="0"/>
          </a:p>
        </p:txBody>
      </p:sp>
    </p:spTree>
    <p:extLst>
      <p:ext uri="{BB962C8B-B14F-4D97-AF65-F5344CB8AC3E}">
        <p14:creationId xmlns:p14="http://schemas.microsoft.com/office/powerpoint/2010/main" val="789031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relationship between the sitter and the artist is the most important one in a portrait.”</a:t>
            </a:r>
            <a:endParaRPr lang="en-GB" dirty="0"/>
          </a:p>
        </p:txBody>
      </p:sp>
      <p:sp>
        <p:nvSpPr>
          <p:cNvPr id="3" name="Content Placeholder 2"/>
          <p:cNvSpPr>
            <a:spLocks noGrp="1"/>
          </p:cNvSpPr>
          <p:nvPr>
            <p:ph idx="1"/>
          </p:nvPr>
        </p:nvSpPr>
        <p:spPr/>
        <p:txBody>
          <a:bodyPr/>
          <a:lstStyle/>
          <a:p>
            <a:r>
              <a:rPr lang="en-GB" dirty="0" smtClean="0"/>
              <a:t>Sitter and artist: not other elements such as environment, in double (or more) might be relationship between </a:t>
            </a:r>
            <a:r>
              <a:rPr lang="en-GB" dirty="0" err="1" smtClean="0"/>
              <a:t>sitterS</a:t>
            </a:r>
            <a:r>
              <a:rPr lang="en-GB" dirty="0" smtClean="0"/>
              <a:t>, patron, viewer</a:t>
            </a:r>
          </a:p>
          <a:p>
            <a:r>
              <a:rPr lang="en-GB" dirty="0" smtClean="0"/>
              <a:t>“most” important? </a:t>
            </a:r>
          </a:p>
          <a:p>
            <a:endParaRPr lang="en-GB" dirty="0"/>
          </a:p>
          <a:p>
            <a:r>
              <a:rPr lang="en-GB" dirty="0" smtClean="0"/>
              <a:t>Van Eyck </a:t>
            </a:r>
            <a:r>
              <a:rPr lang="en-GB" dirty="0" err="1" smtClean="0"/>
              <a:t>Arnolfini</a:t>
            </a:r>
            <a:r>
              <a:rPr lang="en-GB" dirty="0" smtClean="0"/>
              <a:t> Portrait</a:t>
            </a:r>
          </a:p>
          <a:p>
            <a:r>
              <a:rPr lang="en-GB" dirty="0" smtClean="0"/>
              <a:t>NOT Kahlo (because it’s a self portrait) or Augustus because we don’t know the artist…..</a:t>
            </a:r>
          </a:p>
          <a:p>
            <a:r>
              <a:rPr lang="en-GB" dirty="0" smtClean="0"/>
              <a:t>Marc Quinn Alison Lapper</a:t>
            </a:r>
          </a:p>
          <a:p>
            <a:r>
              <a:rPr lang="en-GB" dirty="0" smtClean="0"/>
              <a:t>Chris </a:t>
            </a:r>
            <a:r>
              <a:rPr lang="en-GB" dirty="0" err="1" smtClean="0"/>
              <a:t>Ofili</a:t>
            </a:r>
            <a:r>
              <a:rPr lang="en-GB" dirty="0" smtClean="0"/>
              <a:t> No Woman No Cry</a:t>
            </a:r>
            <a:endParaRPr lang="en-GB" dirty="0"/>
          </a:p>
        </p:txBody>
      </p:sp>
    </p:spTree>
    <p:extLst>
      <p:ext uri="{BB962C8B-B14F-4D97-AF65-F5344CB8AC3E}">
        <p14:creationId xmlns:p14="http://schemas.microsoft.com/office/powerpoint/2010/main" val="623580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3744"/>
            <a:ext cx="10515600" cy="1325563"/>
          </a:xfrm>
        </p:spPr>
        <p:txBody>
          <a:bodyPr>
            <a:normAutofit fontScale="90000"/>
          </a:bodyPr>
          <a:lstStyle/>
          <a:p>
            <a:r>
              <a:rPr lang="en-GB" sz="3600" dirty="0" smtClean="0"/>
              <a:t>“The relationship between the sitter and the artist is the most important one in a portrait.”</a:t>
            </a:r>
            <a:br>
              <a:rPr lang="en-GB" sz="3600" dirty="0" smtClean="0"/>
            </a:br>
            <a:r>
              <a:rPr lang="en-GB" sz="2700" dirty="0" smtClean="0"/>
              <a:t>How do far do you agree with the statement? </a:t>
            </a:r>
            <a:br>
              <a:rPr lang="en-GB" sz="2700" dirty="0" smtClean="0"/>
            </a:br>
            <a:r>
              <a:rPr lang="en-GB" sz="2700" dirty="0" smtClean="0"/>
              <a:t>You must make reference to named works of art and critical texts.</a:t>
            </a:r>
            <a:r>
              <a:rPr lang="en-GB" dirty="0" smtClean="0"/>
              <a:t/>
            </a:r>
            <a:br>
              <a:rPr lang="en-GB" dirty="0" smtClean="0"/>
            </a:br>
            <a:endParaRPr lang="en-GB" dirty="0"/>
          </a:p>
        </p:txBody>
      </p:sp>
      <p:sp>
        <p:nvSpPr>
          <p:cNvPr id="3" name="Content Placeholder 2"/>
          <p:cNvSpPr>
            <a:spLocks noGrp="1"/>
          </p:cNvSpPr>
          <p:nvPr>
            <p:ph idx="1"/>
          </p:nvPr>
        </p:nvSpPr>
        <p:spPr>
          <a:xfrm>
            <a:off x="838200" y="2542784"/>
            <a:ext cx="10515600" cy="3634179"/>
          </a:xfrm>
        </p:spPr>
        <p:txBody>
          <a:bodyPr>
            <a:normAutofit fontScale="92500" lnSpcReduction="10000"/>
          </a:bodyPr>
          <a:lstStyle/>
          <a:p>
            <a:r>
              <a:rPr lang="en-GB" dirty="0" smtClean="0"/>
              <a:t>Also to consider importance of viewer and or patron, or between the individuals in a double portrait.</a:t>
            </a:r>
          </a:p>
          <a:p>
            <a:endParaRPr lang="en-GB" dirty="0"/>
          </a:p>
          <a:p>
            <a:r>
              <a:rPr lang="en-GB" dirty="0" smtClean="0"/>
              <a:t>Van Eyck </a:t>
            </a:r>
            <a:r>
              <a:rPr lang="en-GB" dirty="0" err="1" smtClean="0"/>
              <a:t>Arnolfini</a:t>
            </a:r>
            <a:r>
              <a:rPr lang="en-GB" dirty="0" smtClean="0"/>
              <a:t>: artist and witnesses in back, between husband and wife</a:t>
            </a:r>
          </a:p>
          <a:p>
            <a:r>
              <a:rPr lang="en-GB" dirty="0" smtClean="0"/>
              <a:t>Alison Lapper Pregnant: yes because both artists, respect, mutual determination to challenge society’s norms: ultimately mark of ‘success’ is impact on viewer</a:t>
            </a:r>
          </a:p>
          <a:p>
            <a:r>
              <a:rPr lang="en-GB" dirty="0" err="1" smtClean="0"/>
              <a:t>Ofili</a:t>
            </a:r>
            <a:r>
              <a:rPr lang="en-GB" dirty="0" smtClean="0"/>
              <a:t> No Woman No Cry: aimed to recognise strength of Doreen, and black culture, ultimately success is through representation of sitter and viewer</a:t>
            </a:r>
          </a:p>
          <a:p>
            <a:endParaRPr lang="en-GB" dirty="0"/>
          </a:p>
        </p:txBody>
      </p:sp>
    </p:spTree>
    <p:extLst>
      <p:ext uri="{BB962C8B-B14F-4D97-AF65-F5344CB8AC3E}">
        <p14:creationId xmlns:p14="http://schemas.microsoft.com/office/powerpoint/2010/main" val="2252561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 works made before 1850, status is more important than any other aspect in a portrait</a:t>
            </a:r>
            <a:r>
              <a:rPr lang="en-GB" dirty="0" smtClean="0"/>
              <a:t>.”</a:t>
            </a:r>
            <a:endParaRPr lang="en-GB" dirty="0"/>
          </a:p>
        </p:txBody>
      </p:sp>
      <p:sp>
        <p:nvSpPr>
          <p:cNvPr id="3" name="Content Placeholder 2"/>
          <p:cNvSpPr>
            <a:spLocks noGrp="1"/>
          </p:cNvSpPr>
          <p:nvPr>
            <p:ph idx="1"/>
          </p:nvPr>
        </p:nvSpPr>
        <p:spPr/>
        <p:txBody>
          <a:bodyPr/>
          <a:lstStyle/>
          <a:p>
            <a:r>
              <a:rPr lang="en-GB" dirty="0" smtClean="0"/>
              <a:t>Status: means wealth, presence, position in society, legacy/birth, usurping… patronage, education, marriage, achievements</a:t>
            </a:r>
          </a:p>
          <a:p>
            <a:r>
              <a:rPr lang="en-GB" dirty="0" smtClean="0"/>
              <a:t>“More” important than other aspects: what are the other aspects?? True likeness could be important too, technical skills, composition </a:t>
            </a:r>
            <a:r>
              <a:rPr lang="en-GB" dirty="0" err="1" smtClean="0"/>
              <a:t>etc</a:t>
            </a:r>
            <a:r>
              <a:rPr lang="en-GB" dirty="0" smtClean="0"/>
              <a:t>, morality, role models, values….</a:t>
            </a:r>
            <a:endParaRPr lang="en-GB" dirty="0"/>
          </a:p>
        </p:txBody>
      </p:sp>
    </p:spTree>
    <p:extLst>
      <p:ext uri="{BB962C8B-B14F-4D97-AF65-F5344CB8AC3E}">
        <p14:creationId xmlns:p14="http://schemas.microsoft.com/office/powerpoint/2010/main" val="36868650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 works made before 1850, status is more important than any other aspect in a portrait.”</a:t>
            </a:r>
            <a:endParaRPr lang="en-GB" dirty="0"/>
          </a:p>
        </p:txBody>
      </p:sp>
      <p:sp>
        <p:nvSpPr>
          <p:cNvPr id="3" name="Content Placeholder 2"/>
          <p:cNvSpPr>
            <a:spLocks noGrp="1"/>
          </p:cNvSpPr>
          <p:nvPr>
            <p:ph idx="1"/>
          </p:nvPr>
        </p:nvSpPr>
        <p:spPr/>
        <p:txBody>
          <a:bodyPr/>
          <a:lstStyle/>
          <a:p>
            <a:r>
              <a:rPr lang="en-GB" dirty="0" smtClean="0"/>
              <a:t>Status: before 1850 to show power, status = social standing, power, wealth, fame, gender, birth, achievement, occupation</a:t>
            </a:r>
          </a:p>
          <a:p>
            <a:r>
              <a:rPr lang="en-GB" dirty="0" smtClean="0"/>
              <a:t>‘Other aspects’ of a portrait might be: physical likeness, environment, relationships, sitter, patron, viewer, roots, symbolism</a:t>
            </a:r>
          </a:p>
          <a:p>
            <a:endParaRPr lang="en-GB" dirty="0"/>
          </a:p>
          <a:p>
            <a:r>
              <a:rPr lang="en-GB" dirty="0" smtClean="0"/>
              <a:t>Van Eyck </a:t>
            </a:r>
            <a:r>
              <a:rPr lang="en-GB" dirty="0" err="1" smtClean="0"/>
              <a:t>Arnolfini</a:t>
            </a:r>
            <a:r>
              <a:rPr lang="en-GB" dirty="0" smtClean="0"/>
              <a:t> Portrait and the two patrons from the Ghent Altarpiece: </a:t>
            </a:r>
            <a:r>
              <a:rPr lang="en-GB" dirty="0" err="1" smtClean="0"/>
              <a:t>Joos</a:t>
            </a:r>
            <a:r>
              <a:rPr lang="en-GB" dirty="0" smtClean="0"/>
              <a:t> </a:t>
            </a:r>
            <a:r>
              <a:rPr lang="en-GB" dirty="0" err="1" smtClean="0"/>
              <a:t>Vijd</a:t>
            </a:r>
            <a:r>
              <a:rPr lang="en-GB" dirty="0" smtClean="0"/>
              <a:t>, Elizabeth </a:t>
            </a:r>
            <a:r>
              <a:rPr lang="en-GB" dirty="0" err="1" smtClean="0"/>
              <a:t>Borlutt</a:t>
            </a:r>
            <a:r>
              <a:rPr lang="en-GB" dirty="0" smtClean="0"/>
              <a:t>,</a:t>
            </a:r>
          </a:p>
          <a:p>
            <a:r>
              <a:rPr lang="en-GB" dirty="0" smtClean="0"/>
              <a:t>Augustus of Prima Porta</a:t>
            </a:r>
            <a:endParaRPr lang="en-GB" dirty="0"/>
          </a:p>
        </p:txBody>
      </p:sp>
    </p:spTree>
    <p:extLst>
      <p:ext uri="{BB962C8B-B14F-4D97-AF65-F5344CB8AC3E}">
        <p14:creationId xmlns:p14="http://schemas.microsoft.com/office/powerpoint/2010/main" val="16358953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3432"/>
            <a:ext cx="10515600" cy="1325563"/>
          </a:xfrm>
        </p:spPr>
        <p:txBody>
          <a:bodyPr>
            <a:normAutofit fontScale="90000"/>
          </a:bodyPr>
          <a:lstStyle/>
          <a:p>
            <a:r>
              <a:rPr lang="en-GB" dirty="0" smtClean="0"/>
              <a:t>“In works made before 1850, status is more important than any other aspect in a portrait.”</a:t>
            </a:r>
            <a:br>
              <a:rPr lang="en-GB" dirty="0" smtClean="0"/>
            </a:br>
            <a:r>
              <a:rPr lang="en-GB" sz="2700" dirty="0" smtClean="0"/>
              <a:t>How do far do you agree with the statement. </a:t>
            </a:r>
            <a:br>
              <a:rPr lang="en-GB" sz="2700" dirty="0" smtClean="0"/>
            </a:br>
            <a:r>
              <a:rPr lang="en-GB" sz="2700" dirty="0" smtClean="0"/>
              <a:t>You must make reference to named works of art and critical texts.</a:t>
            </a:r>
            <a:br>
              <a:rPr lang="en-GB" sz="2700" dirty="0" smtClean="0"/>
            </a:br>
            <a:endParaRPr lang="en-GB" sz="2700" dirty="0"/>
          </a:p>
        </p:txBody>
      </p:sp>
      <p:sp>
        <p:nvSpPr>
          <p:cNvPr id="3" name="Content Placeholder 2"/>
          <p:cNvSpPr>
            <a:spLocks noGrp="1"/>
          </p:cNvSpPr>
          <p:nvPr>
            <p:ph idx="1"/>
          </p:nvPr>
        </p:nvSpPr>
        <p:spPr>
          <a:xfrm>
            <a:off x="838200" y="2755725"/>
            <a:ext cx="10515600" cy="3421237"/>
          </a:xfrm>
        </p:spPr>
        <p:txBody>
          <a:bodyPr>
            <a:normAutofit fontScale="85000" lnSpcReduction="20000"/>
          </a:bodyPr>
          <a:lstStyle/>
          <a:p>
            <a:r>
              <a:rPr lang="en-GB" dirty="0" smtClean="0"/>
              <a:t>Defined ways of showing status: wealth, occupation, achievements, birth; may also be relationship with/over others. May refer to a public role</a:t>
            </a:r>
          </a:p>
          <a:p>
            <a:r>
              <a:rPr lang="en-GB" dirty="0" smtClean="0"/>
              <a:t>Other aspects? Might be likeness, to remember or character/values…</a:t>
            </a:r>
          </a:p>
          <a:p>
            <a:endParaRPr lang="en-GB" dirty="0"/>
          </a:p>
          <a:p>
            <a:r>
              <a:rPr lang="en-GB" dirty="0" smtClean="0"/>
              <a:t>Van Eyck: </a:t>
            </a:r>
            <a:r>
              <a:rPr lang="en-GB" dirty="0" err="1" smtClean="0"/>
              <a:t>Arnolfini</a:t>
            </a:r>
            <a:r>
              <a:rPr lang="en-GB" dirty="0"/>
              <a:t> </a:t>
            </a:r>
            <a:r>
              <a:rPr lang="en-GB" dirty="0" smtClean="0"/>
              <a:t>– wealth, clothing, also function/purpose (private or public?) pose, gaze, travels, scale varies, </a:t>
            </a:r>
          </a:p>
          <a:p>
            <a:r>
              <a:rPr lang="en-GB" dirty="0" smtClean="0"/>
              <a:t>Ghent Altarpiece – </a:t>
            </a:r>
            <a:r>
              <a:rPr lang="en-GB" b="1" dirty="0" smtClean="0"/>
              <a:t>only</a:t>
            </a:r>
            <a:r>
              <a:rPr lang="en-GB" dirty="0" smtClean="0"/>
              <a:t> portraits of the donors would be relevant, </a:t>
            </a:r>
            <a:r>
              <a:rPr lang="en-GB" dirty="0" err="1" smtClean="0"/>
              <a:t>Joos</a:t>
            </a:r>
            <a:r>
              <a:rPr lang="en-GB" dirty="0" smtClean="0"/>
              <a:t> </a:t>
            </a:r>
            <a:r>
              <a:rPr lang="en-GB" dirty="0" err="1" smtClean="0"/>
              <a:t>Vijd</a:t>
            </a:r>
            <a:r>
              <a:rPr lang="en-GB" dirty="0" smtClean="0"/>
              <a:t> and Elizabeth </a:t>
            </a:r>
            <a:r>
              <a:rPr lang="en-GB" dirty="0" err="1" smtClean="0"/>
              <a:t>Borlutt</a:t>
            </a:r>
            <a:r>
              <a:rPr lang="en-GB" dirty="0" smtClean="0"/>
              <a:t>, only pose (praying, role modelling matters) </a:t>
            </a:r>
          </a:p>
          <a:p>
            <a:r>
              <a:rPr lang="en-GB" dirty="0" smtClean="0"/>
              <a:t>Augustus: pose, authority power both military and political through clothing, stories of his past on breastplate, materials, scale, public function….</a:t>
            </a:r>
            <a:endParaRPr lang="en-GB" dirty="0"/>
          </a:p>
        </p:txBody>
      </p:sp>
    </p:spTree>
    <p:extLst>
      <p:ext uri="{BB962C8B-B14F-4D97-AF65-F5344CB8AC3E}">
        <p14:creationId xmlns:p14="http://schemas.microsoft.com/office/powerpoint/2010/main" val="1434292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pPr marL="0" indent="0">
              <a:buNone/>
            </a:pPr>
            <a:r>
              <a:rPr lang="en-GB" dirty="0" smtClean="0"/>
              <a:t>Status in a portrait refers to the public presentation of wealth, occupation, achievements or birth. This is likely to be the most important element in portraits made before the invention of photography as this was the prime way to achieve recognition and build power. Other elements, such as likeness or character may be more important in private portraits used to keep family memories. </a:t>
            </a:r>
            <a:endParaRPr lang="en-GB" dirty="0"/>
          </a:p>
        </p:txBody>
      </p:sp>
    </p:spTree>
    <p:extLst>
      <p:ext uri="{BB962C8B-B14F-4D97-AF65-F5344CB8AC3E}">
        <p14:creationId xmlns:p14="http://schemas.microsoft.com/office/powerpoint/2010/main" val="1893349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rotWithShape="1">
          <a:blip r:embed="rId2"/>
          <a:srcRect l="21884" t="13219" r="15446" b="5082"/>
          <a:stretch/>
        </p:blipFill>
        <p:spPr>
          <a:xfrm>
            <a:off x="2668044" y="0"/>
            <a:ext cx="8409576" cy="6851737"/>
          </a:xfrm>
          <a:prstGeom prst="rect">
            <a:avLst/>
          </a:prstGeom>
        </p:spPr>
      </p:pic>
    </p:spTree>
    <p:extLst>
      <p:ext uri="{BB962C8B-B14F-4D97-AF65-F5344CB8AC3E}">
        <p14:creationId xmlns:p14="http://schemas.microsoft.com/office/powerpoint/2010/main" val="1941439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questions around Identity?</a:t>
            </a:r>
            <a:endParaRPr lang="en-GB" dirty="0"/>
          </a:p>
        </p:txBody>
      </p:sp>
      <p:sp>
        <p:nvSpPr>
          <p:cNvPr id="3" name="Content Placeholder 2"/>
          <p:cNvSpPr>
            <a:spLocks noGrp="1"/>
          </p:cNvSpPr>
          <p:nvPr>
            <p:ph idx="1"/>
          </p:nvPr>
        </p:nvSpPr>
        <p:spPr/>
        <p:txBody>
          <a:bodyPr/>
          <a:lstStyle/>
          <a:p>
            <a:pPr marL="0" indent="0">
              <a:buNone/>
            </a:pPr>
            <a:r>
              <a:rPr lang="en-GB" dirty="0" smtClean="0"/>
              <a:t>In portraiture, status is more important in works made pre 1850 than in those made after this date.</a:t>
            </a:r>
          </a:p>
          <a:p>
            <a:pPr marL="0" indent="0">
              <a:buNone/>
            </a:pPr>
            <a:endParaRPr lang="en-GB" dirty="0"/>
          </a:p>
          <a:p>
            <a:pPr marL="0" indent="0">
              <a:buNone/>
            </a:pPr>
            <a:r>
              <a:rPr lang="en-GB" dirty="0" smtClean="0"/>
              <a:t>The celebration of national and/or ethnic identity is the most important element of portraiture.</a:t>
            </a:r>
          </a:p>
          <a:p>
            <a:pPr marL="0" indent="0">
              <a:buNone/>
            </a:pPr>
            <a:endParaRPr lang="en-GB" dirty="0" smtClean="0"/>
          </a:p>
          <a:p>
            <a:pPr marL="0" indent="0">
              <a:buNone/>
            </a:pPr>
            <a:r>
              <a:rPr lang="en-GB" dirty="0" smtClean="0"/>
              <a:t>In work made after 1850, the presentation of identity is more about conflict than belonging. </a:t>
            </a:r>
          </a:p>
          <a:p>
            <a:pPr marL="0" indent="0">
              <a:buNone/>
            </a:pPr>
            <a:endParaRPr lang="en-GB" dirty="0" smtClean="0"/>
          </a:p>
        </p:txBody>
      </p:sp>
    </p:spTree>
    <p:extLst>
      <p:ext uri="{BB962C8B-B14F-4D97-AF65-F5344CB8AC3E}">
        <p14:creationId xmlns:p14="http://schemas.microsoft.com/office/powerpoint/2010/main" val="3040124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questions around Identity?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“The identity of the artist is more important in works made after 1850 than in those made before this date.”</a:t>
            </a:r>
          </a:p>
          <a:p>
            <a:pPr marL="0" indent="0">
              <a:buNone/>
            </a:pPr>
            <a:endParaRPr lang="en-GB" dirty="0"/>
          </a:p>
          <a:p>
            <a:pPr marL="0" indent="0">
              <a:buNone/>
            </a:pPr>
            <a:r>
              <a:rPr lang="en-GB" dirty="0" smtClean="0"/>
              <a:t>“Materials and techniques are the most important factor in exploring identity. You must include works by your specified sculptor in your response.”</a:t>
            </a:r>
          </a:p>
          <a:p>
            <a:pPr marL="0" indent="0">
              <a:buNone/>
            </a:pPr>
            <a:endParaRPr lang="en-GB" dirty="0"/>
          </a:p>
          <a:p>
            <a:pPr marL="0" indent="0">
              <a:buNone/>
            </a:pPr>
            <a:r>
              <a:rPr lang="en-GB" dirty="0" smtClean="0"/>
              <a:t>“In works made after 1850, the ethnicity and/or gender of the sitter is the most important aspect of identity.”</a:t>
            </a:r>
          </a:p>
          <a:p>
            <a:pPr marL="0" indent="0">
              <a:buNone/>
            </a:pPr>
            <a:endParaRPr lang="en-GB" dirty="0"/>
          </a:p>
          <a:p>
            <a:pPr marL="0" indent="0">
              <a:buNone/>
            </a:pPr>
            <a:r>
              <a:rPr lang="en-GB" dirty="0" smtClean="0"/>
              <a:t>“Western art is more focused on individual identity than art made beyond the Western tradition.”</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841362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b) 25 marks, 40 minutes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“Portraits must be a true likeness of the sitter.”</a:t>
            </a:r>
          </a:p>
          <a:p>
            <a:pPr marL="457200" lvl="1" indent="0">
              <a:buNone/>
            </a:pPr>
            <a:r>
              <a:rPr lang="en-GB" dirty="0" smtClean="0"/>
              <a:t>How far do you agree with the statement? </a:t>
            </a:r>
          </a:p>
          <a:p>
            <a:pPr marL="457200" lvl="1" indent="0">
              <a:buNone/>
            </a:pPr>
            <a:r>
              <a:rPr lang="en-GB" dirty="0" smtClean="0"/>
              <a:t>You must make reference to named works of art and critical texts.</a:t>
            </a:r>
          </a:p>
          <a:p>
            <a:endParaRPr lang="en-GB" dirty="0"/>
          </a:p>
          <a:p>
            <a:r>
              <a:rPr lang="en-GB" dirty="0" smtClean="0"/>
              <a:t>“The relationship between the sitter and the artist is the most important one in a portrait.”</a:t>
            </a:r>
          </a:p>
          <a:p>
            <a:pPr marL="457200" lvl="1" indent="0">
              <a:buNone/>
            </a:pPr>
            <a:r>
              <a:rPr lang="en-GB" dirty="0" smtClean="0"/>
              <a:t>How far do you agree with the statement?</a:t>
            </a:r>
          </a:p>
          <a:p>
            <a:pPr marL="457200" lvl="1" indent="0">
              <a:buNone/>
            </a:pPr>
            <a:r>
              <a:rPr lang="en-GB" dirty="0" smtClean="0"/>
              <a:t>You must make reference to named works of art and critical texts.</a:t>
            </a:r>
          </a:p>
          <a:p>
            <a:endParaRPr lang="en-GB" dirty="0"/>
          </a:p>
          <a:p>
            <a:r>
              <a:rPr lang="en-GB" dirty="0" smtClean="0"/>
              <a:t>“In works made before 1850, status is more important than any other aspect in a portrait.”</a:t>
            </a:r>
          </a:p>
          <a:p>
            <a:pPr marL="457200" lvl="1" indent="0">
              <a:buNone/>
            </a:pPr>
            <a:r>
              <a:rPr lang="en-GB" dirty="0" smtClean="0"/>
              <a:t>How far do you agree with the statement?</a:t>
            </a:r>
          </a:p>
          <a:p>
            <a:pPr marL="457200" lvl="1" indent="0">
              <a:buNone/>
            </a:pPr>
            <a:r>
              <a:rPr lang="en-GB" dirty="0" smtClean="0"/>
              <a:t>You must make reference to named works of art and critical texts.</a:t>
            </a:r>
          </a:p>
          <a:p>
            <a:endParaRPr lang="en-GB" dirty="0"/>
          </a:p>
        </p:txBody>
      </p:sp>
    </p:spTree>
    <p:extLst>
      <p:ext uri="{BB962C8B-B14F-4D97-AF65-F5344CB8AC3E}">
        <p14:creationId xmlns:p14="http://schemas.microsoft.com/office/powerpoint/2010/main" val="466885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 work made after 1850, the presentation of identity is more about conflict than belonging. </a:t>
            </a:r>
          </a:p>
        </p:txBody>
      </p:sp>
      <p:sp>
        <p:nvSpPr>
          <p:cNvPr id="3" name="Content Placeholder 2"/>
          <p:cNvSpPr>
            <a:spLocks noGrp="1"/>
          </p:cNvSpPr>
          <p:nvPr>
            <p:ph idx="1"/>
          </p:nvPr>
        </p:nvSpPr>
        <p:spPr/>
        <p:txBody>
          <a:bodyPr/>
          <a:lstStyle/>
          <a:p>
            <a:r>
              <a:rPr lang="en-GB" dirty="0" smtClean="0"/>
              <a:t>Define conflict – tension, problems, disruptors, challenge, critique</a:t>
            </a:r>
          </a:p>
          <a:p>
            <a:r>
              <a:rPr lang="en-GB" dirty="0" smtClean="0"/>
              <a:t>Belonging – fitting in, upholding conventions, power, showing loyalty, status quo…</a:t>
            </a:r>
          </a:p>
          <a:p>
            <a:pPr marL="0" indent="0">
              <a:buNone/>
            </a:pPr>
            <a:endParaRPr lang="en-GB" dirty="0"/>
          </a:p>
          <a:p>
            <a:pPr marL="0" indent="0">
              <a:buNone/>
            </a:pPr>
            <a:r>
              <a:rPr lang="en-GB" dirty="0" err="1" smtClean="0"/>
              <a:t>Ofili</a:t>
            </a:r>
            <a:r>
              <a:rPr lang="en-GB" dirty="0" smtClean="0"/>
              <a:t> No Woman No Cry</a:t>
            </a:r>
          </a:p>
          <a:p>
            <a:pPr marL="0" indent="0">
              <a:buNone/>
            </a:pPr>
            <a:r>
              <a:rPr lang="en-GB" dirty="0" smtClean="0"/>
              <a:t>Alison Lapper</a:t>
            </a:r>
          </a:p>
          <a:p>
            <a:pPr marL="0" indent="0">
              <a:buNone/>
            </a:pPr>
            <a:r>
              <a:rPr lang="en-GB" dirty="0" smtClean="0"/>
              <a:t>Frida Kahlo</a:t>
            </a:r>
          </a:p>
          <a:p>
            <a:pPr marL="0" indent="0">
              <a:buNone/>
            </a:pPr>
            <a:r>
              <a:rPr lang="en-GB" dirty="0" err="1" smtClean="0"/>
              <a:t>Hockney</a:t>
            </a:r>
            <a:r>
              <a:rPr lang="en-GB" dirty="0" smtClean="0"/>
              <a:t> Mr and Mrs Clarke </a:t>
            </a:r>
          </a:p>
          <a:p>
            <a:pPr marL="0" indent="0">
              <a:buNone/>
            </a:pPr>
            <a:endParaRPr lang="en-GB" dirty="0"/>
          </a:p>
        </p:txBody>
      </p:sp>
    </p:spTree>
    <p:extLst>
      <p:ext uri="{BB962C8B-B14F-4D97-AF65-F5344CB8AC3E}">
        <p14:creationId xmlns:p14="http://schemas.microsoft.com/office/powerpoint/2010/main" val="17211823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 work made after 1850, the presentation of identity is more about conflict than belonging. </a:t>
            </a:r>
          </a:p>
        </p:txBody>
      </p:sp>
      <p:sp>
        <p:nvSpPr>
          <p:cNvPr id="3" name="Content Placeholder 2"/>
          <p:cNvSpPr>
            <a:spLocks noGrp="1"/>
          </p:cNvSpPr>
          <p:nvPr>
            <p:ph idx="1"/>
          </p:nvPr>
        </p:nvSpPr>
        <p:spPr/>
        <p:txBody>
          <a:bodyPr>
            <a:normAutofit fontScale="92500" lnSpcReduction="10000"/>
          </a:bodyPr>
          <a:lstStyle/>
          <a:p>
            <a:r>
              <a:rPr lang="en-GB" dirty="0"/>
              <a:t>Define conflict – tension, problems, disruptors, challenge, critique</a:t>
            </a:r>
          </a:p>
          <a:p>
            <a:r>
              <a:rPr lang="en-GB" dirty="0"/>
              <a:t>Belonging – fitting in, upholding conventions, power, showing loyalty, status quo…</a:t>
            </a:r>
          </a:p>
          <a:p>
            <a:pPr marL="0" indent="0">
              <a:buNone/>
            </a:pPr>
            <a:endParaRPr lang="en-GB" dirty="0" smtClean="0"/>
          </a:p>
          <a:p>
            <a:pPr marL="0" indent="0">
              <a:buNone/>
            </a:pPr>
            <a:r>
              <a:rPr lang="en-GB" dirty="0" smtClean="0"/>
              <a:t>Conflicted identity might be seen in the message and construction of a work of art and its intended purpose to challenge or critique society. A sense of belonging suggests a more positive intention, in which the artist celebrates or upholds the traditions or conventions of their society. In work made after 1850 (when the power of the patron lessened and the growth of global </a:t>
            </a:r>
            <a:r>
              <a:rPr lang="en-GB" dirty="0"/>
              <a:t>v</a:t>
            </a:r>
            <a:r>
              <a:rPr lang="en-GB" dirty="0" smtClean="0"/>
              <a:t>isual material was enormous), it may well be the case that art needs to be ‘disruptive’ in order to get noticed. </a:t>
            </a:r>
            <a:endParaRPr lang="en-GB" dirty="0"/>
          </a:p>
        </p:txBody>
      </p:sp>
    </p:spTree>
    <p:extLst>
      <p:ext uri="{BB962C8B-B14F-4D97-AF65-F5344CB8AC3E}">
        <p14:creationId xmlns:p14="http://schemas.microsoft.com/office/powerpoint/2010/main" val="33131487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relationship between the sitter and the artist is the most important one in a portrait.”</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Van Eyck’s ‘</a:t>
            </a:r>
            <a:r>
              <a:rPr lang="en-GB" dirty="0" err="1" smtClean="0"/>
              <a:t>Arnolfini</a:t>
            </a:r>
            <a:r>
              <a:rPr lang="en-GB" dirty="0" smtClean="0"/>
              <a:t>  Portrait’ (1434) shows the relationship between </a:t>
            </a:r>
            <a:r>
              <a:rPr lang="en-GB" dirty="0" err="1" smtClean="0"/>
              <a:t>Arnolfini</a:t>
            </a:r>
            <a:r>
              <a:rPr lang="en-GB" dirty="0" smtClean="0"/>
              <a:t> and the artist by placing Van Eyck himself in the portrait (reflected in the convex mirror in the background). By placing the couple in the foreground and taking up most of the composition, he implies that he is close to them in the room. This facilitates an enormous amount of detail (fur-trimmed robes, her lavish green gown, the dog and the furnishings of the wealthy interior space). At this point in time, Van Eyck was already the most important artist of his era, having completed the Ghent Altarpiece. Therefore, the inclusion of the artist gives </a:t>
            </a:r>
            <a:r>
              <a:rPr lang="en-GB" dirty="0" err="1" smtClean="0"/>
              <a:t>Arnolfini</a:t>
            </a:r>
            <a:r>
              <a:rPr lang="en-GB" dirty="0" smtClean="0"/>
              <a:t> added prestige as does the innovative use of oil on board, which would have been seen as radical and exciting when this travelling salesman returned to his homeland in Italy.</a:t>
            </a:r>
          </a:p>
          <a:p>
            <a:r>
              <a:rPr lang="en-GB" dirty="0" smtClean="0"/>
              <a:t>On the other hand, it is hard to dispute that the relationship between husband and wife is arguably not the most important relationship in this work, if Panofsky’s argument that this work is “a legal record of their marriage” is to be believed. However, I prefer Margaret </a:t>
            </a:r>
            <a:r>
              <a:rPr lang="en-GB" dirty="0" err="1" smtClean="0"/>
              <a:t>Koster’s</a:t>
            </a:r>
            <a:r>
              <a:rPr lang="en-GB" dirty="0" smtClean="0"/>
              <a:t> suggestion that the work actually shows </a:t>
            </a:r>
            <a:r>
              <a:rPr lang="en-GB" dirty="0" err="1" smtClean="0"/>
              <a:t>Arnolfini</a:t>
            </a:r>
            <a:r>
              <a:rPr lang="en-GB" dirty="0" smtClean="0"/>
              <a:t> and his first wife who died a year earlier, (the single candle in the chandelier, the allusions towards childbirth, his support of her hand, the death scenes from the bible in the mirror) in which case, it’s the memory of their relationship that is the most important. This actually affirms the statement because it is the artist who is keeping the memory alive. </a:t>
            </a:r>
            <a:endParaRPr lang="en-GB" dirty="0"/>
          </a:p>
        </p:txBody>
      </p:sp>
    </p:spTree>
    <p:extLst>
      <p:ext uri="{BB962C8B-B14F-4D97-AF65-F5344CB8AC3E}">
        <p14:creationId xmlns:p14="http://schemas.microsoft.com/office/powerpoint/2010/main" val="4510211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Sample paragraph: match to ONE of the first questions?! And then improve….</a:t>
            </a:r>
            <a:endParaRPr lang="en-GB" sz="2400"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a:t>The statue of Alison Lapper was created in response to the lack of artwork depicting differently abled people. Marc Quinn decided to do a portrait of Alison when she was pregnant with her son to show her strength in motherhood. He conceived the idea whilst in the Louvre and how everyone was “admiring the fragmented classical statuary”. Alison was originally sceptical about the piece and thought that it may be a catalyst for people to express bad attitudes towards it. However, the piece was met with great praise and was revolutionary in its manifestation. Richard Rogers describes the piece as Alison being a “proud Hellenic warrior” therefore adding to the extensive praise the sculpture gained. </a:t>
            </a:r>
          </a:p>
          <a:p>
            <a:pPr marL="0" indent="0">
              <a:buNone/>
            </a:pPr>
            <a:r>
              <a:rPr lang="en-GB" dirty="0"/>
              <a:t>The relationship between Alison and Quinn is one of great trust since Alison was unsure as to the public response and so this was integral to the piece since it could not have gone ahead without her trust in it being a successful piece. However, the relationship between Alison and the public has also great weight due to the public’s acceptance of the piece and so this could be considered more important because the publics representation of the portrait is vital to the success of the piece. The other works in the square are fundamental to the dynamic nature of the portrait since they are all depicting men which strengthens the  relationship between the viewer and the statue of Alison since she is a strong woman who is displayed equally to other men therefore creating a unique contrast. Overall the relationship between the viewer and the portrait speaks louder than the relationship between the artist and the sitter since It was reused during the Paralympics opening ceremony therefore reinforcing the concept of personal identity without conforming to societies idealistic standards of physical function and appearance. </a:t>
            </a:r>
          </a:p>
          <a:p>
            <a:endParaRPr lang="en-GB" dirty="0"/>
          </a:p>
        </p:txBody>
      </p:sp>
    </p:spTree>
    <p:extLst>
      <p:ext uri="{BB962C8B-B14F-4D97-AF65-F5344CB8AC3E}">
        <p14:creationId xmlns:p14="http://schemas.microsoft.com/office/powerpoint/2010/main" val="16685174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Sample paragraph: match to ONE of the first questions?! And then improve….</a:t>
            </a:r>
          </a:p>
        </p:txBody>
      </p:sp>
      <p:sp>
        <p:nvSpPr>
          <p:cNvPr id="3" name="Content Placeholder 2"/>
          <p:cNvSpPr>
            <a:spLocks noGrp="1"/>
          </p:cNvSpPr>
          <p:nvPr>
            <p:ph idx="1"/>
          </p:nvPr>
        </p:nvSpPr>
        <p:spPr/>
        <p:txBody>
          <a:bodyPr>
            <a:normAutofit fontScale="70000" lnSpcReduction="20000"/>
          </a:bodyPr>
          <a:lstStyle/>
          <a:p>
            <a:pPr marL="0" indent="0">
              <a:buNone/>
            </a:pPr>
            <a:r>
              <a:rPr lang="en-GB" dirty="0"/>
              <a:t>In Sonia Boyce’s, self-portrait of her and her family, called She </a:t>
            </a:r>
            <a:r>
              <a:rPr lang="en-GB" dirty="0" err="1"/>
              <a:t>Ain’t</a:t>
            </a:r>
            <a:r>
              <a:rPr lang="en-GB" dirty="0"/>
              <a:t> holding them up, She’s Holding on: Some English Rose there is an argument suggesting that portraits don’t always have to be an exact likeness. Although, her facial features hold a likeness so that she is easily identifiable. Her direct gaze is personal and shows a daring and confident personality, which reflects her attitudes, as she was part of the BLK Art movement that challenged conformity. The fact that her face is recognisable gives her overall figure likeness even though other features are highly symbolic.</a:t>
            </a:r>
          </a:p>
          <a:p>
            <a:pPr marL="0" indent="0">
              <a:buNone/>
            </a:pPr>
            <a:r>
              <a:rPr lang="en-GB" dirty="0"/>
              <a:t>However, these facial similarities is alone in its true likeness as her pose highlights the idealised and symbolic muscular physique. This masculine image created (predominantly in her arms) shows her strength as a woman rather than her actual feminine form. This symbolism for the sitter’s identity reinforces her non-conformist attitude. Shown also in her use of body hair, which is emphasised in a naturalistic way but not a realistic way. Her hair is a rich blue colour which represents her ethnic roots, instead of being an exact copy of her appearance. Furthermore, her choice of clothing (reflected in the title) subverts the traditional view of English woman. This is its purpose (with the black rose pattern and red background) instead of being a mirror image of her dress at the time of painting. This inversion of the stereotypical English dress is not a direct copy of what she wears at the time of painting but carries a potent message for her ethnic identity instead. </a:t>
            </a:r>
          </a:p>
          <a:p>
            <a:pPr marL="0" indent="0">
              <a:buNone/>
            </a:pPr>
            <a:endParaRPr lang="en-GB" dirty="0"/>
          </a:p>
        </p:txBody>
      </p:sp>
    </p:spTree>
    <p:extLst>
      <p:ext uri="{BB962C8B-B14F-4D97-AF65-F5344CB8AC3E}">
        <p14:creationId xmlns:p14="http://schemas.microsoft.com/office/powerpoint/2010/main" val="1442962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7478"/>
          </a:xfrm>
        </p:spPr>
        <p:txBody>
          <a:bodyPr>
            <a:normAutofit/>
          </a:bodyPr>
          <a:lstStyle/>
          <a:p>
            <a:r>
              <a:rPr lang="en-GB" sz="2400" dirty="0"/>
              <a:t>Sample paragraph: match to ONE of the first questions?! And then improve….</a:t>
            </a:r>
          </a:p>
        </p:txBody>
      </p:sp>
      <p:sp>
        <p:nvSpPr>
          <p:cNvPr id="3" name="Content Placeholder 2"/>
          <p:cNvSpPr>
            <a:spLocks noGrp="1"/>
          </p:cNvSpPr>
          <p:nvPr>
            <p:ph idx="1"/>
          </p:nvPr>
        </p:nvSpPr>
        <p:spPr/>
        <p:txBody>
          <a:bodyPr>
            <a:normAutofit fontScale="62500" lnSpcReduction="20000"/>
          </a:bodyPr>
          <a:lstStyle/>
          <a:p>
            <a:r>
              <a:rPr lang="en-GB" dirty="0"/>
              <a:t>Van Eyck’s </a:t>
            </a:r>
            <a:r>
              <a:rPr lang="en-GB" dirty="0" err="1"/>
              <a:t>Arnolfini</a:t>
            </a:r>
            <a:r>
              <a:rPr lang="en-GB" dirty="0"/>
              <a:t> Portrait is an example of how idealism is used to gain power/status. Whereas </a:t>
            </a:r>
            <a:r>
              <a:rPr lang="en-GB" dirty="0" err="1"/>
              <a:t>Arnolfini</a:t>
            </a:r>
            <a:r>
              <a:rPr lang="en-GB" dirty="0"/>
              <a:t> is portrayed as more alike to his real self, the female figure beside him has been made to appear idealised and pure in beauty. For example, she has a flawless complexion and has very pale skin, implicating that she spends all her time indoors which was stereotypical of a woman in that era. This is so that </a:t>
            </a:r>
            <a:r>
              <a:rPr lang="en-GB" dirty="0" err="1"/>
              <a:t>Arnolfini’s</a:t>
            </a:r>
            <a:r>
              <a:rPr lang="en-GB" dirty="0"/>
              <a:t> memory of his supposed ‘wife’ would be unchanged over time. As well as this, the figures poses appear very static and sculpture-like, suggesting that it isn’t true to real life. This is shown in the way that they are holding hands with their palms facing upwards which is very unnatural and unlikely for a married couple. </a:t>
            </a:r>
          </a:p>
          <a:p>
            <a:r>
              <a:rPr lang="en-GB" dirty="0"/>
              <a:t>However, in contrast to their unrealistic features and poses, both figures are wearing realistic-looking clothing. The name of the sitter, along with the ‘hints’ depicted around the room (oranges on the window sill; thick, richly coloured fabrics; muddy shoes close to the door), both tell us that one- </a:t>
            </a:r>
            <a:r>
              <a:rPr lang="en-GB" dirty="0" err="1"/>
              <a:t>Arnolfini</a:t>
            </a:r>
            <a:r>
              <a:rPr lang="en-GB" dirty="0"/>
              <a:t> was a merchant, and two- he was very wealthy because of it. Moreover, because we couldn’t have personally known the sitters, we don’t know what their personalities were like, making whatever is presented in the portrait ‘true’. We can only assume a housewife-like, sweet and caring demeanour from the female figure, because that is what we are shown (her shoes are in the middle of the room, his shoes are close to the door- she is the home carer), whereas the male figure appears more serious and suggests a more authoritative character whose taking on the role of head of the family. Even though this is very ideal to the timeline of the painting and it is hard to tell if this the way things were in real life, once again, because we haven’t met the figures in the painting, we must accept what is portrayed here as fact. </a:t>
            </a:r>
          </a:p>
          <a:p>
            <a:pPr marL="0" indent="0">
              <a:buNone/>
            </a:pPr>
            <a:endParaRPr lang="en-GB" dirty="0"/>
          </a:p>
        </p:txBody>
      </p:sp>
    </p:spTree>
    <p:extLst>
      <p:ext uri="{BB962C8B-B14F-4D97-AF65-F5344CB8AC3E}">
        <p14:creationId xmlns:p14="http://schemas.microsoft.com/office/powerpoint/2010/main" val="8580995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7478"/>
          </a:xfrm>
        </p:spPr>
        <p:txBody>
          <a:bodyPr>
            <a:normAutofit/>
          </a:bodyPr>
          <a:lstStyle/>
          <a:p>
            <a:r>
              <a:rPr lang="en-GB" sz="2400" dirty="0"/>
              <a:t>Sample paragraph: match to ONE of the first questions?! And then improve….</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Firstly, Marc Quinn’s “Alison Lapper Pregnant” (2000) depicts the true likeness of the sitter, as her unique features, such as her congenital legs and arms are sculpted to realism, rather than Quinn idealising them, showing that she is confident of her body, and that she wants Quinn to highlight it through a true representation. The 3.5m marble model on the Trafalgar plinth down plays true likeness of Lapper, as the size of the sculpture is 3 times the size of her actual body. The sculpture depicts a further true likeness because to create the model he has created a clay mould around her body which creates an accurate representation of her body. </a:t>
            </a:r>
          </a:p>
          <a:p>
            <a:pPr marL="0" indent="0">
              <a:buNone/>
            </a:pPr>
            <a:r>
              <a:rPr lang="en-GB" dirty="0" smtClean="0"/>
              <a:t>It </a:t>
            </a:r>
            <a:r>
              <a:rPr lang="en-GB" dirty="0"/>
              <a:t>is also obvious from a distance that she is pregnant, as her bump is seen enlarged rather than in and early stage of pregnancy, linking the overall image of Lapper to the title. Additionally, the fact that Quinn has carved lapper without clothes shows her true likeness, as there is nothing to cover her up, showing her natural identity. </a:t>
            </a:r>
          </a:p>
          <a:p>
            <a:pPr marL="0" indent="0">
              <a:buNone/>
            </a:pPr>
            <a:endParaRPr lang="en-GB" dirty="0"/>
          </a:p>
        </p:txBody>
      </p:sp>
    </p:spTree>
    <p:extLst>
      <p:ext uri="{BB962C8B-B14F-4D97-AF65-F5344CB8AC3E}">
        <p14:creationId xmlns:p14="http://schemas.microsoft.com/office/powerpoint/2010/main" val="29100174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7478"/>
          </a:xfrm>
        </p:spPr>
        <p:txBody>
          <a:bodyPr>
            <a:normAutofit/>
          </a:bodyPr>
          <a:lstStyle/>
          <a:p>
            <a:r>
              <a:rPr lang="en-GB" sz="2400" dirty="0"/>
              <a:t>Sample paragraph: match to ONE of the first questions?! And then improve….</a:t>
            </a:r>
          </a:p>
        </p:txBody>
      </p:sp>
      <p:sp>
        <p:nvSpPr>
          <p:cNvPr id="3" name="Content Placeholder 2"/>
          <p:cNvSpPr>
            <a:spLocks noGrp="1"/>
          </p:cNvSpPr>
          <p:nvPr>
            <p:ph idx="1"/>
          </p:nvPr>
        </p:nvSpPr>
        <p:spPr/>
        <p:txBody>
          <a:bodyPr>
            <a:normAutofit fontScale="77500" lnSpcReduction="20000"/>
          </a:bodyPr>
          <a:lstStyle/>
          <a:p>
            <a:pPr marL="0" indent="0">
              <a:buNone/>
            </a:pPr>
            <a:r>
              <a:rPr lang="en-GB" dirty="0"/>
              <a:t>In many works Status is exploited within Portraiture, The </a:t>
            </a:r>
            <a:r>
              <a:rPr lang="en-GB" dirty="0" err="1"/>
              <a:t>arnolfini</a:t>
            </a:r>
            <a:r>
              <a:rPr lang="en-GB" dirty="0"/>
              <a:t> portrait by Van Eyck shows status. (Often gained via power, wealth and occupation) His clothing depicts his wealth, by his black fur long coat. This refers back to his occupation as a trader though Italy earing him money and respect. He is also wearing a black top hat, exaggerating his height, gaining power over the viewer which is an important depiction of status. The female figure on the left of </a:t>
            </a:r>
            <a:r>
              <a:rPr lang="en-GB" dirty="0" err="1"/>
              <a:t>arnolfini</a:t>
            </a:r>
            <a:r>
              <a:rPr lang="en-GB" dirty="0"/>
              <a:t> is also dressed in a vibrant, silk gown exaggerating the idea of wealth due to the expensive dye required to gain the vibrant green drawing the viewer’s eye to her dress to admire it and understand the expense of it. This leads to the inference of his wealth and therefore status due to his successful job.</a:t>
            </a:r>
          </a:p>
          <a:p>
            <a:pPr marL="0" indent="0">
              <a:buNone/>
            </a:pPr>
            <a:r>
              <a:rPr lang="en-GB" dirty="0"/>
              <a:t>The surrounding room of the two figures also resembles status through rich coloured silk drapery and decoration around the room as well as the gold chandelier and ornate mirror. Furthermore, the fruit on the left window sill shows supports the inference of wealth due to their exotic routes originating from a far countries only the wealthy and powerful afford to visit. These rich details around the portrait show his pride of wealth and importance to express his achievements of his achievements and therefore his status.</a:t>
            </a:r>
          </a:p>
          <a:p>
            <a:pPr marL="0" indent="0">
              <a:buNone/>
            </a:pPr>
            <a:endParaRPr lang="en-GB" dirty="0"/>
          </a:p>
        </p:txBody>
      </p:sp>
    </p:spTree>
    <p:extLst>
      <p:ext uri="{BB962C8B-B14F-4D97-AF65-F5344CB8AC3E}">
        <p14:creationId xmlns:p14="http://schemas.microsoft.com/office/powerpoint/2010/main" val="2476757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“Portraits must be a true likeness of the sitter</a:t>
            </a:r>
            <a:r>
              <a:rPr lang="en-GB" dirty="0" smtClean="0"/>
              <a:t>.”</a:t>
            </a:r>
            <a:endParaRPr lang="en-GB" dirty="0"/>
          </a:p>
        </p:txBody>
      </p:sp>
      <p:sp>
        <p:nvSpPr>
          <p:cNvPr id="3" name="Content Placeholder 2"/>
          <p:cNvSpPr>
            <a:spLocks noGrp="1"/>
          </p:cNvSpPr>
          <p:nvPr>
            <p:ph idx="1"/>
          </p:nvPr>
        </p:nvSpPr>
        <p:spPr/>
        <p:txBody>
          <a:bodyPr>
            <a:normAutofit lnSpcReduction="10000"/>
          </a:bodyPr>
          <a:lstStyle/>
          <a:p>
            <a:r>
              <a:rPr lang="en-GB" dirty="0" smtClean="0"/>
              <a:t> portrait – a real person</a:t>
            </a:r>
          </a:p>
          <a:p>
            <a:r>
              <a:rPr lang="en-GB" dirty="0" smtClean="0"/>
              <a:t>“true likeness”?? Accurate depiction of physical similarity, symbols of culture, values, essence, purpose/function?? Names </a:t>
            </a:r>
            <a:r>
              <a:rPr lang="en-GB" dirty="0" err="1" smtClean="0"/>
              <a:t>etc</a:t>
            </a:r>
            <a:endParaRPr lang="en-GB" dirty="0" smtClean="0"/>
          </a:p>
          <a:p>
            <a:endParaRPr lang="en-GB" dirty="0"/>
          </a:p>
          <a:p>
            <a:r>
              <a:rPr lang="en-GB" dirty="0" smtClean="0"/>
              <a:t>Marc Quinn: Alison Lapper – accurate, celebration of her form</a:t>
            </a:r>
          </a:p>
          <a:p>
            <a:r>
              <a:rPr lang="en-GB" dirty="0" err="1" smtClean="0"/>
              <a:t>Ofili</a:t>
            </a:r>
            <a:r>
              <a:rPr lang="en-GB" dirty="0" smtClean="0"/>
              <a:t> No Woman No Cry: not a true likeness of a physical form BUT is a likeness of her culture and embodiment of her fight, dignity, role model etc.</a:t>
            </a:r>
          </a:p>
          <a:p>
            <a:r>
              <a:rPr lang="en-GB" dirty="0" smtClean="0"/>
              <a:t>Frida Kahlo: she presents herself according to her priorities not to “true” likeness…. </a:t>
            </a:r>
            <a:endParaRPr lang="en-GB" dirty="0"/>
          </a:p>
        </p:txBody>
      </p:sp>
    </p:spTree>
    <p:extLst>
      <p:ext uri="{BB962C8B-B14F-4D97-AF65-F5344CB8AC3E}">
        <p14:creationId xmlns:p14="http://schemas.microsoft.com/office/powerpoint/2010/main" val="3371002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relationship between the sitter and the artist is the most important one in a portrait</a:t>
            </a:r>
            <a:r>
              <a:rPr lang="en-GB" dirty="0" smtClean="0"/>
              <a:t>.”</a:t>
            </a:r>
            <a:endParaRPr lang="en-GB" dirty="0"/>
          </a:p>
        </p:txBody>
      </p:sp>
      <p:sp>
        <p:nvSpPr>
          <p:cNvPr id="3" name="Content Placeholder 2"/>
          <p:cNvSpPr>
            <a:spLocks noGrp="1"/>
          </p:cNvSpPr>
          <p:nvPr>
            <p:ph idx="1"/>
          </p:nvPr>
        </p:nvSpPr>
        <p:spPr/>
        <p:txBody>
          <a:bodyPr/>
          <a:lstStyle/>
          <a:p>
            <a:r>
              <a:rPr lang="en-GB" dirty="0" smtClean="0"/>
              <a:t>Relationship?? Also if a double portrait, between the two sitters themselves, or between sitter and viewer or patron and artist </a:t>
            </a:r>
          </a:p>
          <a:p>
            <a:r>
              <a:rPr lang="en-GB" dirty="0" smtClean="0"/>
              <a:t>The most important?? </a:t>
            </a:r>
          </a:p>
          <a:p>
            <a:endParaRPr lang="en-GB" dirty="0"/>
          </a:p>
          <a:p>
            <a:r>
              <a:rPr lang="en-GB" dirty="0" err="1" smtClean="0"/>
              <a:t>Ofili</a:t>
            </a:r>
            <a:r>
              <a:rPr lang="en-GB" dirty="0" smtClean="0"/>
              <a:t> No Woman No Cry: between mother and son, Chris and Doreen Lawrence, Stephen and the viewer, the viewer and the message </a:t>
            </a:r>
          </a:p>
          <a:p>
            <a:r>
              <a:rPr lang="en-GB" dirty="0" err="1" smtClean="0"/>
              <a:t>Arnolfini</a:t>
            </a:r>
            <a:r>
              <a:rPr lang="en-GB" dirty="0" smtClean="0"/>
              <a:t> Portrait Van Eyck </a:t>
            </a:r>
          </a:p>
          <a:p>
            <a:r>
              <a:rPr lang="en-GB" dirty="0" smtClean="0"/>
              <a:t>Marc Quinn Alison Lapper Pregnant….</a:t>
            </a:r>
            <a:endParaRPr lang="en-GB" dirty="0"/>
          </a:p>
        </p:txBody>
      </p:sp>
    </p:spTree>
    <p:extLst>
      <p:ext uri="{BB962C8B-B14F-4D97-AF65-F5344CB8AC3E}">
        <p14:creationId xmlns:p14="http://schemas.microsoft.com/office/powerpoint/2010/main" val="1670615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 works made before 1850, status is more important than any other aspect in a portrait</a:t>
            </a:r>
            <a:r>
              <a:rPr lang="en-GB" dirty="0" smtClean="0"/>
              <a:t>.”</a:t>
            </a:r>
            <a:endParaRPr lang="en-GB" dirty="0"/>
          </a:p>
        </p:txBody>
      </p:sp>
      <p:sp>
        <p:nvSpPr>
          <p:cNvPr id="3" name="Content Placeholder 2"/>
          <p:cNvSpPr>
            <a:spLocks noGrp="1"/>
          </p:cNvSpPr>
          <p:nvPr>
            <p:ph idx="1"/>
          </p:nvPr>
        </p:nvSpPr>
        <p:spPr/>
        <p:txBody>
          <a:bodyPr/>
          <a:lstStyle/>
          <a:p>
            <a:r>
              <a:rPr lang="en-GB" dirty="0" smtClean="0"/>
              <a:t>Only before 1850!</a:t>
            </a:r>
          </a:p>
          <a:p>
            <a:r>
              <a:rPr lang="en-GB" dirty="0" smtClean="0"/>
              <a:t>What are the ‘other elements’? Their relationship? Culture? Personality? Gender? Likeness? </a:t>
            </a:r>
          </a:p>
          <a:p>
            <a:r>
              <a:rPr lang="en-GB" dirty="0" smtClean="0"/>
              <a:t>Status? Wealth, position in society, social hierarchy, career, power, intelligence, class and birth</a:t>
            </a:r>
          </a:p>
          <a:p>
            <a:endParaRPr lang="en-GB" dirty="0"/>
          </a:p>
          <a:p>
            <a:r>
              <a:rPr lang="en-GB" dirty="0" smtClean="0"/>
              <a:t>Augustus of Prima Porta</a:t>
            </a:r>
          </a:p>
          <a:p>
            <a:r>
              <a:rPr lang="en-GB" dirty="0" smtClean="0"/>
              <a:t>Van Eyck </a:t>
            </a:r>
            <a:r>
              <a:rPr lang="en-GB" dirty="0" err="1" smtClean="0"/>
              <a:t>Arnolfini</a:t>
            </a:r>
            <a:r>
              <a:rPr lang="en-GB" dirty="0" smtClean="0"/>
              <a:t>, </a:t>
            </a:r>
          </a:p>
          <a:p>
            <a:r>
              <a:rPr lang="en-GB" dirty="0" smtClean="0"/>
              <a:t>Van Eyck Ghent patrons </a:t>
            </a:r>
            <a:r>
              <a:rPr lang="en-GB" dirty="0" err="1" smtClean="0"/>
              <a:t>Joos</a:t>
            </a:r>
            <a:r>
              <a:rPr lang="en-GB" dirty="0" smtClean="0"/>
              <a:t> </a:t>
            </a:r>
            <a:r>
              <a:rPr lang="en-GB" dirty="0" err="1" smtClean="0"/>
              <a:t>Vijd</a:t>
            </a:r>
            <a:r>
              <a:rPr lang="en-GB" dirty="0" smtClean="0"/>
              <a:t> and Elizabeth </a:t>
            </a:r>
            <a:r>
              <a:rPr lang="en-GB" dirty="0" err="1" smtClean="0"/>
              <a:t>Borlutt</a:t>
            </a:r>
            <a:endParaRPr lang="en-GB" dirty="0" smtClean="0"/>
          </a:p>
        </p:txBody>
      </p:sp>
    </p:spTree>
    <p:extLst>
      <p:ext uri="{BB962C8B-B14F-4D97-AF65-F5344CB8AC3E}">
        <p14:creationId xmlns:p14="http://schemas.microsoft.com/office/powerpoint/2010/main" val="2903639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dirty="0"/>
              <a:t>“Portraits must be a true likeness of the sitter.”</a:t>
            </a:r>
            <a:br>
              <a:rPr lang="en-GB" sz="2700" dirty="0"/>
            </a:br>
            <a:r>
              <a:rPr lang="en-GB" sz="2700" dirty="0"/>
              <a:t>How far do you agree with the statement? </a:t>
            </a:r>
            <a:br>
              <a:rPr lang="en-GB" sz="2700" dirty="0"/>
            </a:br>
            <a:r>
              <a:rPr lang="en-GB" sz="2700" dirty="0"/>
              <a:t>You must make reference to named works of art and critical texts</a:t>
            </a:r>
            <a:r>
              <a:rPr lang="en-GB" sz="2700" dirty="0" smtClean="0"/>
              <a: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“true likeness”: a realistic depiction, physical similarity, gaze, pose, character, values?</a:t>
            </a:r>
          </a:p>
          <a:p>
            <a:r>
              <a:rPr lang="en-GB" dirty="0" smtClean="0"/>
              <a:t>“must”: always an obligation</a:t>
            </a:r>
          </a:p>
          <a:p>
            <a:endParaRPr lang="en-GB" dirty="0"/>
          </a:p>
          <a:p>
            <a:r>
              <a:rPr lang="en-GB" dirty="0" smtClean="0"/>
              <a:t>Marc Quinn: Self: accurate because a mould, </a:t>
            </a:r>
          </a:p>
          <a:p>
            <a:r>
              <a:rPr lang="en-GB" dirty="0" smtClean="0"/>
              <a:t>Frida Kahlo: Self-Portrait: not idealised, heritage and culture, but challenges the ‘must” because she manipulates elements to suit message while still being recognisable…</a:t>
            </a:r>
          </a:p>
          <a:p>
            <a:r>
              <a:rPr lang="en-GB" dirty="0" smtClean="0"/>
              <a:t>Chris </a:t>
            </a:r>
            <a:r>
              <a:rPr lang="en-GB" dirty="0" err="1" smtClean="0"/>
              <a:t>Ofili</a:t>
            </a:r>
            <a:r>
              <a:rPr lang="en-GB" dirty="0" smtClean="0"/>
              <a:t> No Woman No Cry: not a true likeness physically to Doreen but  does commemorate her strength, determination and her racial/cultural pride, beacon of hope….</a:t>
            </a:r>
          </a:p>
          <a:p>
            <a:r>
              <a:rPr lang="en-GB" dirty="0" err="1" smtClean="0"/>
              <a:t>Arnolfini</a:t>
            </a:r>
            <a:r>
              <a:rPr lang="en-GB" dirty="0" smtClean="0"/>
              <a:t>…might have been interesting to go before 1850 too…</a:t>
            </a:r>
            <a:endParaRPr lang="en-GB" dirty="0"/>
          </a:p>
        </p:txBody>
      </p:sp>
    </p:spTree>
    <p:extLst>
      <p:ext uri="{BB962C8B-B14F-4D97-AF65-F5344CB8AC3E}">
        <p14:creationId xmlns:p14="http://schemas.microsoft.com/office/powerpoint/2010/main" val="3954926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“Portraits must be a true likeness of the sitter.”</a:t>
            </a:r>
            <a:br>
              <a:rPr lang="en-GB" dirty="0" smtClean="0"/>
            </a:br>
            <a:r>
              <a:rPr lang="en-GB" sz="2700" dirty="0" smtClean="0"/>
              <a:t>How do far do you agree with the statement?</a:t>
            </a:r>
            <a:br>
              <a:rPr lang="en-GB" sz="2700" dirty="0" smtClean="0"/>
            </a:br>
            <a:r>
              <a:rPr lang="en-GB" sz="2700" dirty="0" smtClean="0"/>
              <a:t>You must make reference to named works of art and critical texts.</a:t>
            </a:r>
            <a:br>
              <a:rPr lang="en-GB" sz="2700" dirty="0" smtClean="0"/>
            </a:br>
            <a:endParaRPr lang="en-GB" sz="2700" dirty="0"/>
          </a:p>
        </p:txBody>
      </p:sp>
      <p:sp>
        <p:nvSpPr>
          <p:cNvPr id="3" name="Content Placeholder 2"/>
          <p:cNvSpPr>
            <a:spLocks noGrp="1"/>
          </p:cNvSpPr>
          <p:nvPr>
            <p:ph idx="1"/>
          </p:nvPr>
        </p:nvSpPr>
        <p:spPr/>
        <p:txBody>
          <a:bodyPr>
            <a:normAutofit fontScale="92500" lnSpcReduction="20000"/>
          </a:bodyPr>
          <a:lstStyle/>
          <a:p>
            <a:r>
              <a:rPr lang="en-GB" dirty="0" smtClean="0"/>
              <a:t>True likeness = physical similarities – what do they look like, where are they </a:t>
            </a:r>
            <a:r>
              <a:rPr lang="en-GB" dirty="0" err="1" smtClean="0"/>
              <a:t>etc</a:t>
            </a:r>
            <a:r>
              <a:rPr lang="en-GB" dirty="0" smtClean="0"/>
              <a:t>? </a:t>
            </a:r>
          </a:p>
          <a:p>
            <a:r>
              <a:rPr lang="en-GB" dirty="0" smtClean="0"/>
              <a:t>Also values, personalities, emotions….</a:t>
            </a:r>
          </a:p>
          <a:p>
            <a:endParaRPr lang="en-GB" dirty="0"/>
          </a:p>
          <a:p>
            <a:r>
              <a:rPr lang="en-GB" b="1" dirty="0" smtClean="0"/>
              <a:t>Augustus of Prima Porta</a:t>
            </a:r>
            <a:r>
              <a:rPr lang="en-GB" dirty="0" smtClean="0"/>
              <a:t>: idealised for role, military power </a:t>
            </a:r>
            <a:r>
              <a:rPr lang="en-GB" dirty="0" err="1" smtClean="0"/>
              <a:t>etc</a:t>
            </a:r>
            <a:r>
              <a:rPr lang="en-GB" dirty="0" smtClean="0"/>
              <a:t>, but ‘true’ to public stories of his reign</a:t>
            </a:r>
          </a:p>
          <a:p>
            <a:r>
              <a:rPr lang="en-GB" b="1" dirty="0" smtClean="0"/>
              <a:t>Frida Kahlo</a:t>
            </a:r>
            <a:r>
              <a:rPr lang="en-GB" dirty="0" smtClean="0"/>
              <a:t>: Her personality, values as seen by herself</a:t>
            </a:r>
          </a:p>
          <a:p>
            <a:r>
              <a:rPr lang="en-GB" b="1" dirty="0" err="1" smtClean="0"/>
              <a:t>Ofili</a:t>
            </a:r>
            <a:r>
              <a:rPr lang="en-GB" dirty="0" smtClean="0"/>
              <a:t> No Woman No Cry: true to emotions and values, rather than physical similarities, although clear markers of race, AND photos of Stephen</a:t>
            </a:r>
          </a:p>
          <a:p>
            <a:r>
              <a:rPr lang="en-GB" b="1" dirty="0" smtClean="0"/>
              <a:t>Van Eyck </a:t>
            </a:r>
            <a:r>
              <a:rPr lang="en-GB" dirty="0" err="1" smtClean="0"/>
              <a:t>Arnolfini</a:t>
            </a:r>
            <a:r>
              <a:rPr lang="en-GB" dirty="0" smtClean="0"/>
              <a:t> Portrait: detail where of they are, occupations, clothing  etc. Can’t prove that they have true likeness – as no photos, but as rest is so detailed, we imagine that they must be. </a:t>
            </a:r>
            <a:endParaRPr lang="en-GB" dirty="0"/>
          </a:p>
        </p:txBody>
      </p:sp>
    </p:spTree>
    <p:extLst>
      <p:ext uri="{BB962C8B-B14F-4D97-AF65-F5344CB8AC3E}">
        <p14:creationId xmlns:p14="http://schemas.microsoft.com/office/powerpoint/2010/main" val="2812887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dirty="0" smtClean="0"/>
              <a:t>“</a:t>
            </a:r>
            <a:r>
              <a:rPr lang="en-GB" sz="2700" b="1" dirty="0" smtClean="0"/>
              <a:t>Portraits must be a true likeness of the sitter.”</a:t>
            </a:r>
            <a:r>
              <a:rPr lang="en-GB" sz="2700" dirty="0" smtClean="0"/>
              <a:t/>
            </a:r>
            <a:br>
              <a:rPr lang="en-GB" sz="2700" dirty="0" smtClean="0"/>
            </a:br>
            <a:r>
              <a:rPr lang="en-GB" sz="2700" dirty="0" smtClean="0"/>
              <a:t>How far do you agree with the statement? </a:t>
            </a:r>
            <a:br>
              <a:rPr lang="en-GB" sz="2700" dirty="0" smtClean="0"/>
            </a:br>
            <a:r>
              <a:rPr lang="en-GB" sz="2700" dirty="0" smtClean="0"/>
              <a:t>You must make reference to named works of art and critical texts.</a:t>
            </a:r>
            <a:endParaRPr lang="en-GB" dirty="0"/>
          </a:p>
        </p:txBody>
      </p:sp>
      <p:sp>
        <p:nvSpPr>
          <p:cNvPr id="3" name="Content Placeholder 2"/>
          <p:cNvSpPr>
            <a:spLocks noGrp="1"/>
          </p:cNvSpPr>
          <p:nvPr>
            <p:ph idx="1"/>
          </p:nvPr>
        </p:nvSpPr>
        <p:spPr/>
        <p:txBody>
          <a:bodyPr/>
          <a:lstStyle/>
          <a:p>
            <a:r>
              <a:rPr lang="en-GB" dirty="0" smtClean="0"/>
              <a:t>‘True likeness’: an exact copy? Facial, pose, clothing, to be recognisable? Personality?</a:t>
            </a:r>
          </a:p>
          <a:p>
            <a:r>
              <a:rPr lang="en-GB" dirty="0" smtClean="0"/>
              <a:t>What does ‘true’ mean? Fake, accuracy: idealism…</a:t>
            </a:r>
          </a:p>
          <a:p>
            <a:r>
              <a:rPr lang="en-GB" dirty="0" smtClean="0"/>
              <a:t>‘Must’: means always..</a:t>
            </a:r>
          </a:p>
          <a:p>
            <a:r>
              <a:rPr lang="en-GB" dirty="0" smtClean="0"/>
              <a:t>Patron’s requirements may be more important. Self portrait not about likeness but about self expression/perception</a:t>
            </a:r>
          </a:p>
          <a:p>
            <a:r>
              <a:rPr lang="en-GB" b="1" dirty="0" smtClean="0"/>
              <a:t>Van Eyck </a:t>
            </a:r>
            <a:r>
              <a:rPr lang="en-GB" dirty="0" err="1" smtClean="0"/>
              <a:t>Arnolfini</a:t>
            </a:r>
            <a:r>
              <a:rPr lang="en-GB" dirty="0" smtClean="0"/>
              <a:t> Portrait</a:t>
            </a:r>
          </a:p>
          <a:p>
            <a:r>
              <a:rPr lang="en-GB" b="1" dirty="0" smtClean="0"/>
              <a:t>Augustus of Prima Porta</a:t>
            </a:r>
          </a:p>
          <a:p>
            <a:r>
              <a:rPr lang="en-GB" b="1" dirty="0" smtClean="0"/>
              <a:t>Sonia Boyce </a:t>
            </a:r>
            <a:r>
              <a:rPr lang="en-GB" dirty="0" smtClean="0"/>
              <a:t>Some English Rose</a:t>
            </a:r>
            <a:endParaRPr lang="en-GB" dirty="0"/>
          </a:p>
        </p:txBody>
      </p:sp>
    </p:spTree>
    <p:extLst>
      <p:ext uri="{BB962C8B-B14F-4D97-AF65-F5344CB8AC3E}">
        <p14:creationId xmlns:p14="http://schemas.microsoft.com/office/powerpoint/2010/main" val="2538498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smtClean="0"/>
              <a:t>A true likeness could be defined as a physical similarity or a match to the emotional or political values of an individual. The requirement for what a portrait “must” do will also depend on the use and location of the work as well as the identity of the artist, sitter or patron. </a:t>
            </a:r>
            <a:endParaRPr lang="en-GB" dirty="0"/>
          </a:p>
        </p:txBody>
      </p:sp>
    </p:spTree>
    <p:extLst>
      <p:ext uri="{BB962C8B-B14F-4D97-AF65-F5344CB8AC3E}">
        <p14:creationId xmlns:p14="http://schemas.microsoft.com/office/powerpoint/2010/main" val="2584449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3738</Words>
  <Application>Microsoft Office PowerPoint</Application>
  <PresentationFormat>Widescreen</PresentationFormat>
  <Paragraphs>145</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Section b) questions on Portraiture</vt:lpstr>
      <vt:lpstr>Section b) 25 marks, 40 minutes</vt:lpstr>
      <vt:lpstr>“Portraits must be a true likeness of the sitter.”</vt:lpstr>
      <vt:lpstr>“The relationship between the sitter and the artist is the most important one in a portrait.”</vt:lpstr>
      <vt:lpstr>“In works made before 1850, status is more important than any other aspect in a portrait.”</vt:lpstr>
      <vt:lpstr>“Portraits must be a true likeness of the sitter.” How far do you agree with the statement?  You must make reference to named works of art and critical texts.</vt:lpstr>
      <vt:lpstr>“Portraits must be a true likeness of the sitter.” How do far do you agree with the statement? You must make reference to named works of art and critical texts. </vt:lpstr>
      <vt:lpstr>“Portraits must be a true likeness of the sitter.” How far do you agree with the statement?  You must make reference to named works of art and critical texts.</vt:lpstr>
      <vt:lpstr>Introduction…</vt:lpstr>
      <vt:lpstr>“The relationship between the sitter and the artist is the most important one in a portrait.” How far do you agree with the statement? You must make reference to named works of art and critical texts. </vt:lpstr>
      <vt:lpstr>“The relationship between the sitter and the artist is the most important one in a portrait.”</vt:lpstr>
      <vt:lpstr>“The relationship between the sitter and the artist is the most important one in a portrait.” How do far do you agree with the statement?  You must make reference to named works of art and critical texts. </vt:lpstr>
      <vt:lpstr>“In works made before 1850, status is more important than any other aspect in a portrait.”</vt:lpstr>
      <vt:lpstr>“In works made before 1850, status is more important than any other aspect in a portrait.”</vt:lpstr>
      <vt:lpstr>“In works made before 1850, status is more important than any other aspect in a portrait.” How do far do you agree with the statement.  You must make reference to named works of art and critical texts. </vt:lpstr>
      <vt:lpstr>Introduction…</vt:lpstr>
      <vt:lpstr>PowerPoint Presentation</vt:lpstr>
      <vt:lpstr>Other questions around Identity?</vt:lpstr>
      <vt:lpstr>Other questions around Identity? </vt:lpstr>
      <vt:lpstr>In work made after 1850, the presentation of identity is more about conflict than belonging. </vt:lpstr>
      <vt:lpstr>In work made after 1850, the presentation of identity is more about conflict than belonging. </vt:lpstr>
      <vt:lpstr>“The relationship between the sitter and the artist is the most important one in a portrait.”</vt:lpstr>
      <vt:lpstr>Sample paragraph: match to ONE of the first questions?! And then improve….</vt:lpstr>
      <vt:lpstr>Sample paragraph: match to ONE of the first questions?! And then improve….</vt:lpstr>
      <vt:lpstr>Sample paragraph: match to ONE of the first questions?! And then improve….</vt:lpstr>
      <vt:lpstr>Sample paragraph: match to ONE of the first questions?! And then improve….</vt:lpstr>
      <vt:lpstr>Sample paragraph: match to ONE of the first questions?! And then improve….</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Phillips</dc:creator>
  <cp:lastModifiedBy>Sarah Phillips</cp:lastModifiedBy>
  <cp:revision>33</cp:revision>
  <dcterms:created xsi:type="dcterms:W3CDTF">2020-03-09T10:53:06Z</dcterms:created>
  <dcterms:modified xsi:type="dcterms:W3CDTF">2020-03-12T15:33:52Z</dcterms:modified>
</cp:coreProperties>
</file>