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2"/>
  </p:notesMasterIdLst>
  <p:handoutMasterIdLst>
    <p:handoutMasterId r:id="rId13"/>
  </p:handoutMasterIdLst>
  <p:sldIdLst>
    <p:sldId id="318" r:id="rId2"/>
    <p:sldId id="287" r:id="rId3"/>
    <p:sldId id="272" r:id="rId4"/>
    <p:sldId id="277" r:id="rId5"/>
    <p:sldId id="295" r:id="rId6"/>
    <p:sldId id="274" r:id="rId7"/>
    <p:sldId id="296" r:id="rId8"/>
    <p:sldId id="297" r:id="rId9"/>
    <p:sldId id="298" r:id="rId10"/>
    <p:sldId id="289" r:id="rId1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5692"/>
    <a:srgbClr val="D9D9D9"/>
    <a:srgbClr val="FFFFFF"/>
    <a:srgbClr val="9CD1E0"/>
    <a:srgbClr val="A7D6E3"/>
    <a:srgbClr val="B19FC5"/>
    <a:srgbClr val="B7CE88"/>
    <a:srgbClr val="CC7472"/>
    <a:srgbClr val="CCC0D9"/>
    <a:srgbClr val="D6E3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67"/>
    <p:restoredTop sz="94643"/>
  </p:normalViewPr>
  <p:slideViewPr>
    <p:cSldViewPr snapToGrid="0" snapToObjects="1">
      <p:cViewPr varScale="1">
        <p:scale>
          <a:sx n="94" d="100"/>
          <a:sy n="94" d="100"/>
        </p:scale>
        <p:origin x="4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0AD6B26-8BC2-4E09-A5C0-6C53D93F3644}" type="datetimeFigureOut">
              <a:rPr lang="en-GB" smtClean="0"/>
              <a:t>16/03/2020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8C8D3C-1764-410E-BB61-9050A96EB9C6}" type="slidenum">
              <a:rPr lang="en-GB" smtClean="0"/>
              <a:t>‹#›</a:t>
            </a:fld>
            <a:endParaRPr lang="en-GB"/>
          </a:p>
        </p:txBody>
      </p:sp>
    </p:spTree>
    <p:extLst>
      <p:ext uri="{BB962C8B-B14F-4D97-AF65-F5344CB8AC3E}">
        <p14:creationId xmlns:p14="http://schemas.microsoft.com/office/powerpoint/2010/main" val="2025990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A6F16C9-A098-8942-93A3-10B08AABA71B}" type="datetimeFigureOut">
              <a:rPr lang="en-GB" smtClean="0"/>
              <a:t>16/03/2020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7ACAC0C-F019-5F46-B460-A10892F864F2}" type="slidenum">
              <a:rPr lang="en-GB" smtClean="0"/>
              <a:t>‹#›</a:t>
            </a:fld>
            <a:endParaRPr lang="en-GB"/>
          </a:p>
        </p:txBody>
      </p:sp>
    </p:spTree>
    <p:extLst>
      <p:ext uri="{BB962C8B-B14F-4D97-AF65-F5344CB8AC3E}">
        <p14:creationId xmlns:p14="http://schemas.microsoft.com/office/powerpoint/2010/main" val="2658305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3/16/20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8162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138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3/16/20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239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3/16/20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47177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3/16/20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0025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3644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5957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0755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3/16/20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56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3/16/20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814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3/16/20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74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630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8706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3110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416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868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885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duotone>
              <a:schemeClr val="accent5">
                <a:shade val="45000"/>
                <a:satMod val="135000"/>
              </a:schemeClr>
              <a:prstClr val="white"/>
            </a:duotone>
            <a:extLst>
              <a:ext uri="{BEBA8EAE-BF5A-486C-A8C5-ECC9F3942E4B}">
                <a14:imgProps xmlns:a14="http://schemas.microsoft.com/office/drawing/2010/main">
                  <a14:imgLayer r:embed="rId20">
                    <a14:imgEffect>
                      <a14:colorTemperature colorTemp="112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25184"/>
            <a:ext cx="12192000" cy="1441450"/>
          </a:xfrm>
          <a:prstGeom prst="rect">
            <a:avLst/>
          </a:prstGeom>
        </p:spPr>
      </p:pic>
      <p:sp>
        <p:nvSpPr>
          <p:cNvPr id="2" name="Title Placeholder 1"/>
          <p:cNvSpPr>
            <a:spLocks noGrp="1"/>
          </p:cNvSpPr>
          <p:nvPr>
            <p:ph type="title"/>
          </p:nvPr>
        </p:nvSpPr>
        <p:spPr>
          <a:xfrm>
            <a:off x="3117273" y="260398"/>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799" y="1721244"/>
            <a:ext cx="11042073" cy="4319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3/16/20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Tree>
    <p:extLst>
      <p:ext uri="{BB962C8B-B14F-4D97-AF65-F5344CB8AC3E}">
        <p14:creationId xmlns:p14="http://schemas.microsoft.com/office/powerpoint/2010/main" val="42258924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Film%20Form/TDB%20Key%20Scene%20Analysis.doc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7E34A04-F882-BB43-ABC1-8EE254BDC454}"/>
              </a:ext>
            </a:extLst>
          </p:cNvPr>
          <p:cNvPicPr>
            <a:picLocks noGrp="1" noChangeAspect="1"/>
          </p:cNvPicPr>
          <p:nvPr>
            <p:ph idx="1"/>
          </p:nvPr>
        </p:nvPicPr>
        <p:blipFill rotWithShape="1">
          <a:blip r:embed="rId2"/>
          <a:srcRect l="5650" t="9200" r="6038" b="10330"/>
          <a:stretch/>
        </p:blipFill>
        <p:spPr>
          <a:xfrm>
            <a:off x="126607" y="120525"/>
            <a:ext cx="11980985" cy="6568663"/>
          </a:xfrm>
        </p:spPr>
      </p:pic>
      <p:sp>
        <p:nvSpPr>
          <p:cNvPr id="6" name="Rounded Rectangle 5">
            <a:extLst>
              <a:ext uri="{FF2B5EF4-FFF2-40B4-BE49-F238E27FC236}">
                <a16:creationId xmlns:a16="http://schemas.microsoft.com/office/drawing/2014/main" id="{C45BE823-5538-044A-B140-44543236215D}"/>
              </a:ext>
            </a:extLst>
          </p:cNvPr>
          <p:cNvSpPr/>
          <p:nvPr/>
        </p:nvSpPr>
        <p:spPr>
          <a:xfrm>
            <a:off x="3229151" y="2019931"/>
            <a:ext cx="1596067" cy="638863"/>
          </a:xfrm>
          <a:prstGeom prst="roundRect">
            <a:avLst/>
          </a:prstGeom>
          <a:noFill/>
          <a:ln w="38100">
            <a:solidFill>
              <a:srgbClr val="BAD1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a:extLst>
              <a:ext uri="{FF2B5EF4-FFF2-40B4-BE49-F238E27FC236}">
                <a16:creationId xmlns:a16="http://schemas.microsoft.com/office/drawing/2014/main" id="{87F77483-58FB-B04F-B0C6-7559FB9B4E93}"/>
              </a:ext>
            </a:extLst>
          </p:cNvPr>
          <p:cNvSpPr/>
          <p:nvPr/>
        </p:nvSpPr>
        <p:spPr>
          <a:xfrm>
            <a:off x="5583037" y="3394536"/>
            <a:ext cx="1549283" cy="628824"/>
          </a:xfrm>
          <a:prstGeom prst="roundRect">
            <a:avLst/>
          </a:prstGeom>
          <a:noFill/>
          <a:ln w="38100">
            <a:solidFill>
              <a:srgbClr val="D92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6EA2EE63-19E6-F84A-83A7-D6B86FD0E138}"/>
              </a:ext>
            </a:extLst>
          </p:cNvPr>
          <p:cNvSpPr/>
          <p:nvPr/>
        </p:nvSpPr>
        <p:spPr>
          <a:xfrm>
            <a:off x="7874260" y="2019931"/>
            <a:ext cx="1621432" cy="638863"/>
          </a:xfrm>
          <a:prstGeom prst="roundRect">
            <a:avLst/>
          </a:prstGeom>
          <a:noFill/>
          <a:ln w="38100">
            <a:solidFill>
              <a:srgbClr val="0063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3953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6080F-0491-0440-9345-836F672DB0B0}"/>
              </a:ext>
            </a:extLst>
          </p:cNvPr>
          <p:cNvSpPr>
            <a:spLocks noGrp="1"/>
          </p:cNvSpPr>
          <p:nvPr>
            <p:ph type="title"/>
          </p:nvPr>
        </p:nvSpPr>
        <p:spPr/>
        <p:txBody>
          <a:bodyPr/>
          <a:lstStyle/>
          <a:p>
            <a:r>
              <a:rPr lang="en-GB" b="1" dirty="0"/>
              <a:t>AS Exam Question</a:t>
            </a:r>
          </a:p>
        </p:txBody>
      </p:sp>
      <p:sp>
        <p:nvSpPr>
          <p:cNvPr id="3" name="Content Placeholder 2">
            <a:extLst>
              <a:ext uri="{FF2B5EF4-FFF2-40B4-BE49-F238E27FC236}">
                <a16:creationId xmlns:a16="http://schemas.microsoft.com/office/drawing/2014/main" id="{EA96F5F6-7510-4743-93B7-2CFA0D441BB2}"/>
              </a:ext>
            </a:extLst>
          </p:cNvPr>
          <p:cNvSpPr>
            <a:spLocks noGrp="1"/>
          </p:cNvSpPr>
          <p:nvPr>
            <p:ph idx="1"/>
          </p:nvPr>
        </p:nvSpPr>
        <p:spPr>
          <a:xfrm>
            <a:off x="685799" y="1721243"/>
            <a:ext cx="11042073" cy="4783073"/>
          </a:xfrm>
        </p:spPr>
        <p:txBody>
          <a:bodyPr>
            <a:normAutofit/>
          </a:bodyPr>
          <a:lstStyle/>
          <a:p>
            <a:r>
              <a:rPr lang="en-GB" dirty="0"/>
              <a:t>Explore how one example of cinematography is used in one sequence from your chosen film. 									[10]</a:t>
            </a:r>
          </a:p>
          <a:p>
            <a:endParaRPr lang="en-GB" dirty="0"/>
          </a:p>
          <a:p>
            <a:r>
              <a:rPr lang="en-GB" dirty="0"/>
              <a:t>Explore how mise-en-scène in your chosen film can be interpreted in different ways. Illustrate your answer by close reference to at least one sequence from your chosen film. </a:t>
            </a:r>
            <a:br>
              <a:rPr lang="en-GB" dirty="0"/>
            </a:br>
            <a:r>
              <a:rPr lang="en-GB" dirty="0"/>
              <a:t>In your answer, consider:</a:t>
            </a:r>
          </a:p>
          <a:p>
            <a:pPr lvl="1"/>
            <a:r>
              <a:rPr lang="en-GB" sz="2200" dirty="0"/>
              <a:t>What you understand by mise-en-scène </a:t>
            </a:r>
          </a:p>
          <a:p>
            <a:pPr lvl="1"/>
            <a:r>
              <a:rPr lang="en-GB" sz="2200" dirty="0"/>
              <a:t>Examples of how mise-en-scène can be interpreted in different ways</a:t>
            </a:r>
          </a:p>
          <a:p>
            <a:pPr lvl="1"/>
            <a:r>
              <a:rPr lang="en-GB" sz="2200" dirty="0"/>
              <a:t>How at least one sequence from your film demonstrates the different ways mise-en-scène can be interpreted. 						[20]</a:t>
            </a:r>
          </a:p>
        </p:txBody>
      </p:sp>
    </p:spTree>
    <p:extLst>
      <p:ext uri="{BB962C8B-B14F-4D97-AF65-F5344CB8AC3E}">
        <p14:creationId xmlns:p14="http://schemas.microsoft.com/office/powerpoint/2010/main" val="2669887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C90F95-C1D8-814C-B04B-CE510E869DE7}"/>
              </a:ext>
            </a:extLst>
          </p:cNvPr>
          <p:cNvSpPr>
            <a:spLocks noGrp="1"/>
          </p:cNvSpPr>
          <p:nvPr>
            <p:ph type="ctrTitle"/>
          </p:nvPr>
        </p:nvSpPr>
        <p:spPr/>
        <p:txBody>
          <a:bodyPr>
            <a:noAutofit/>
          </a:bodyPr>
          <a:lstStyle/>
          <a:p>
            <a:r>
              <a:rPr lang="en-GB" sz="4000" i="1" dirty="0"/>
              <a:t>The Diving Bell and The Butterfly </a:t>
            </a:r>
            <a:r>
              <a:rPr lang="en-GB" sz="4000" dirty="0"/>
              <a:t>(Schnabel. 2007 France)</a:t>
            </a:r>
            <a:br>
              <a:rPr lang="en-GB" sz="4000" dirty="0"/>
            </a:br>
            <a:endParaRPr lang="en-GB" sz="4000" dirty="0"/>
          </a:p>
        </p:txBody>
      </p:sp>
      <p:sp>
        <p:nvSpPr>
          <p:cNvPr id="5" name="Subtitle 4">
            <a:extLst>
              <a:ext uri="{FF2B5EF4-FFF2-40B4-BE49-F238E27FC236}">
                <a16:creationId xmlns:a16="http://schemas.microsoft.com/office/drawing/2014/main" id="{30171C8E-6122-914A-80C0-50DB1683C6BA}"/>
              </a:ext>
            </a:extLst>
          </p:cNvPr>
          <p:cNvSpPr>
            <a:spLocks noGrp="1"/>
          </p:cNvSpPr>
          <p:nvPr>
            <p:ph type="subTitle" idx="1"/>
          </p:nvPr>
        </p:nvSpPr>
        <p:spPr/>
        <p:txBody>
          <a:bodyPr>
            <a:normAutofit lnSpcReduction="10000"/>
          </a:bodyPr>
          <a:lstStyle/>
          <a:p>
            <a:r>
              <a:rPr lang="en-GB" sz="4000" b="1" dirty="0"/>
              <a:t>FILM FORM</a:t>
            </a:r>
            <a:endParaRPr lang="en-GB" b="1" dirty="0"/>
          </a:p>
        </p:txBody>
      </p:sp>
    </p:spTree>
    <p:extLst>
      <p:ext uri="{BB962C8B-B14F-4D97-AF65-F5344CB8AC3E}">
        <p14:creationId xmlns:p14="http://schemas.microsoft.com/office/powerpoint/2010/main" val="2399484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Aims</a:t>
            </a:r>
          </a:p>
        </p:txBody>
      </p:sp>
      <p:sp>
        <p:nvSpPr>
          <p:cNvPr id="3" name="Content Placeholder 2"/>
          <p:cNvSpPr>
            <a:spLocks noGrp="1"/>
          </p:cNvSpPr>
          <p:nvPr>
            <p:ph idx="1"/>
          </p:nvPr>
        </p:nvSpPr>
        <p:spPr>
          <a:xfrm>
            <a:off x="638355" y="1431985"/>
            <a:ext cx="10886536" cy="4877375"/>
          </a:xfrm>
        </p:spPr>
        <p:txBody>
          <a:bodyPr/>
          <a:lstStyle/>
          <a:p>
            <a:pPr marL="514350" indent="-514350">
              <a:buFont typeface="+mj-lt"/>
              <a:buAutoNum type="arabicPeriod"/>
            </a:pPr>
            <a:r>
              <a:rPr lang="en-US" dirty="0"/>
              <a:t>To have </a:t>
            </a:r>
            <a:r>
              <a:rPr lang="en-US" b="1" dirty="0">
                <a:solidFill>
                  <a:schemeClr val="accent5"/>
                </a:solidFill>
              </a:rPr>
              <a:t>three</a:t>
            </a:r>
            <a:r>
              <a:rPr lang="en-US" b="1" dirty="0">
                <a:solidFill>
                  <a:srgbClr val="0070C0"/>
                </a:solidFill>
              </a:rPr>
              <a:t> </a:t>
            </a:r>
            <a:r>
              <a:rPr lang="en-US" dirty="0"/>
              <a:t>key scenes you can draw on for the exam with detailed </a:t>
            </a:r>
            <a:r>
              <a:rPr lang="en-US" b="1" u="sng" dirty="0"/>
              <a:t>film form</a:t>
            </a:r>
            <a:r>
              <a:rPr lang="en-US" dirty="0"/>
              <a:t> and building on previous </a:t>
            </a:r>
            <a:r>
              <a:rPr lang="en-US" b="1" u="sng" dirty="0"/>
              <a:t>representation</a:t>
            </a:r>
            <a:r>
              <a:rPr lang="en-US" b="1" dirty="0"/>
              <a:t> </a:t>
            </a:r>
            <a:r>
              <a:rPr lang="en-US" dirty="0"/>
              <a:t>analysis.</a:t>
            </a:r>
          </a:p>
          <a:p>
            <a:pPr marL="514350" indent="-514350">
              <a:buFont typeface="+mj-lt"/>
              <a:buAutoNum type="arabicPeriod"/>
            </a:pPr>
            <a:endParaRPr lang="en-US" sz="1100" dirty="0"/>
          </a:p>
          <a:p>
            <a:pPr marL="0" indent="0" algn="ctr">
              <a:buNone/>
            </a:pPr>
            <a:r>
              <a:rPr lang="en-US" b="1" u="sng" dirty="0">
                <a:solidFill>
                  <a:schemeClr val="accent5"/>
                </a:solidFill>
              </a:rPr>
              <a:t>WHY? </a:t>
            </a:r>
          </a:p>
        </p:txBody>
      </p:sp>
      <p:pic>
        <p:nvPicPr>
          <p:cNvPr id="5" name="Picture 4"/>
          <p:cNvPicPr>
            <a:picLocks noChangeAspect="1"/>
          </p:cNvPicPr>
          <p:nvPr/>
        </p:nvPicPr>
        <p:blipFill>
          <a:blip r:embed="rId2"/>
          <a:stretch>
            <a:fillRect/>
          </a:stretch>
        </p:blipFill>
        <p:spPr>
          <a:xfrm>
            <a:off x="766716" y="3106669"/>
            <a:ext cx="10629814" cy="3603887"/>
          </a:xfrm>
          <a:prstGeom prst="rect">
            <a:avLst/>
          </a:prstGeom>
        </p:spPr>
      </p:pic>
    </p:spTree>
    <p:extLst>
      <p:ext uri="{BB962C8B-B14F-4D97-AF65-F5344CB8AC3E}">
        <p14:creationId xmlns:p14="http://schemas.microsoft.com/office/powerpoint/2010/main" val="178233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382" y="1346392"/>
            <a:ext cx="3110999" cy="3846709"/>
          </a:xfrm>
        </p:spPr>
        <p:txBody>
          <a:bodyPr/>
          <a:lstStyle/>
          <a:p>
            <a:pPr algn="ctr"/>
            <a:r>
              <a:rPr lang="en-GB" dirty="0"/>
              <a:t>Scene analysis must cover:</a:t>
            </a:r>
          </a:p>
        </p:txBody>
      </p:sp>
      <p:pic>
        <p:nvPicPr>
          <p:cNvPr id="8" name="Content Placeholder 4">
            <a:extLst>
              <a:ext uri="{FF2B5EF4-FFF2-40B4-BE49-F238E27FC236}">
                <a16:creationId xmlns:a16="http://schemas.microsoft.com/office/drawing/2014/main" id="{30D60356-42C4-F940-BBD9-E4A88E3AFC0F}"/>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9441" b="89977" l="38640" r="94741">
                        <a14:foregroundMark x1="78121" y1="22960" x2="77700" y2="11538"/>
                        <a14:foregroundMark x1="77700" y1="11538" x2="92496" y2="11538"/>
                        <a14:foregroundMark x1="92496" y1="11305" x2="92847" y2="11888"/>
                        <a14:foregroundMark x1="92847" y1="11772" x2="93128" y2="24009"/>
                        <a14:foregroundMark x1="92496" y1="24359" x2="92496" y2="24359"/>
                        <a14:foregroundMark x1="92496" y1="24359" x2="78962" y2="26457"/>
                        <a14:foregroundMark x1="78962" y1="26340" x2="92707" y2="30070"/>
                        <a14:foregroundMark x1="92847" y1="31119" x2="92987" y2="42774"/>
                        <a14:foregroundMark x1="92987" y1="42541" x2="78612" y2="42541"/>
                        <a14:foregroundMark x1="73633" y1="42541" x2="78471" y2="47902"/>
                        <a14:foregroundMark x1="67672" y1="43007" x2="67672" y2="46970"/>
                        <a14:foregroundMark x1="61080" y1="47902" x2="60799" y2="57809"/>
                        <a14:foregroundMark x1="59046" y1="58392" x2="53787" y2="60373"/>
                        <a14:foregroundMark x1="55189" y1="61422" x2="60799" y2="76224"/>
                        <a14:foregroundMark x1="60799" y1="75758" x2="69846" y2="76340"/>
                        <a14:foregroundMark x1="69846" y1="76224" x2="69565" y2="88811"/>
                        <a14:foregroundMark x1="53647" y1="60956" x2="50631" y2="60490"/>
                        <a14:foregroundMark x1="50631" y1="60373" x2="53015" y2="77855"/>
                        <a14:foregroundMark x1="53015" y1="77855" x2="53156" y2="88695"/>
                        <a14:foregroundMark x1="53156" y1="88462" x2="38640" y2="89510"/>
                        <a14:foregroundMark x1="38640" y1="89277" x2="38920" y2="74709"/>
                        <a14:foregroundMark x1="39060" y1="75291" x2="47055" y2="73893"/>
                        <a14:foregroundMark x1="60940" y1="34965" x2="60940" y2="34965"/>
                        <a14:foregroundMark x1="61290" y1="31002" x2="61290" y2="31002"/>
                        <a14:foregroundMark x1="67532" y1="29720" x2="67532" y2="29720"/>
                        <a14:foregroundMark x1="67391" y1="24242" x2="67391" y2="24242"/>
                        <a14:foregroundMark x1="60799" y1="23077" x2="60799" y2="23077"/>
                        <a14:foregroundMark x1="60799" y1="12354" x2="60799" y2="12354"/>
                        <a14:foregroundMark x1="60449" y1="12821" x2="60519" y2="24359"/>
                        <a14:foregroundMark x1="60449" y1="12121" x2="75526" y2="11772"/>
                        <a14:foregroundMark x1="69074" y1="60140" x2="75316" y2="59441"/>
                        <a14:foregroundMark x1="72020" y1="36713" x2="72020" y2="36713"/>
                        <a14:foregroundMark x1="70056" y1="52564" x2="70056" y2="52564"/>
                        <a14:foregroundMark x1="81627" y1="17249" x2="81627" y2="17249"/>
                        <a14:foregroundMark x1="85063" y1="56527" x2="85063" y2="56527"/>
                      </a14:backgroundRemoval>
                    </a14:imgEffect>
                  </a14:imgLayer>
                </a14:imgProps>
              </a:ext>
            </a:extLst>
          </a:blip>
          <a:srcRect l="38544" t="9200" r="6038" b="10330"/>
          <a:stretch/>
        </p:blipFill>
        <p:spPr>
          <a:xfrm>
            <a:off x="4501133" y="289337"/>
            <a:ext cx="7518339" cy="6568663"/>
          </a:xfrm>
        </p:spPr>
      </p:pic>
      <p:pic>
        <p:nvPicPr>
          <p:cNvPr id="10" name="Content Placeholder 4">
            <a:extLst>
              <a:ext uri="{FF2B5EF4-FFF2-40B4-BE49-F238E27FC236}">
                <a16:creationId xmlns:a16="http://schemas.microsoft.com/office/drawing/2014/main" id="{B16E3ABB-B9EE-854D-A5A4-2A862F778D77}"/>
              </a:ext>
            </a:extLst>
          </p:cNvPr>
          <p:cNvPicPr>
            <a:picLocks noChangeAspect="1"/>
          </p:cNvPicPr>
          <p:nvPr/>
        </p:nvPicPr>
        <p:blipFill rotWithShape="1">
          <a:blip r:embed="rId4"/>
          <a:srcRect l="78476" t="10914" r="6518" b="75156"/>
          <a:stretch/>
        </p:blipFill>
        <p:spPr>
          <a:xfrm>
            <a:off x="9922378" y="445283"/>
            <a:ext cx="2035833" cy="1137082"/>
          </a:xfrm>
          <a:prstGeom prst="rect">
            <a:avLst/>
          </a:prstGeom>
        </p:spPr>
      </p:pic>
      <p:sp>
        <p:nvSpPr>
          <p:cNvPr id="3" name="Rectangle 2"/>
          <p:cNvSpPr/>
          <p:nvPr/>
        </p:nvSpPr>
        <p:spPr>
          <a:xfrm>
            <a:off x="6529137" y="4379495"/>
            <a:ext cx="2807368" cy="246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5302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file"/>
          </p:cNvPr>
          <p:cNvPicPr>
            <a:picLocks noChangeAspect="1"/>
          </p:cNvPicPr>
          <p:nvPr/>
        </p:nvPicPr>
        <p:blipFill>
          <a:blip r:embed="rId3"/>
          <a:stretch>
            <a:fillRect/>
          </a:stretch>
        </p:blipFill>
        <p:spPr>
          <a:xfrm>
            <a:off x="3289576" y="0"/>
            <a:ext cx="4419600" cy="1819275"/>
          </a:xfrm>
          <a:prstGeom prst="rect">
            <a:avLst/>
          </a:prstGeom>
        </p:spPr>
      </p:pic>
      <p:sp>
        <p:nvSpPr>
          <p:cNvPr id="2" name="Title 1"/>
          <p:cNvSpPr>
            <a:spLocks noGrp="1"/>
          </p:cNvSpPr>
          <p:nvPr>
            <p:ph type="title"/>
          </p:nvPr>
        </p:nvSpPr>
        <p:spPr/>
        <p:txBody>
          <a:bodyPr>
            <a:normAutofit/>
          </a:bodyPr>
          <a:lstStyle/>
          <a:p>
            <a:r>
              <a:rPr lang="en-US" b="1" dirty="0"/>
              <a:t>Scene Analysis : </a:t>
            </a:r>
          </a:p>
        </p:txBody>
      </p:sp>
      <p:sp>
        <p:nvSpPr>
          <p:cNvPr id="3" name="Content Placeholder 2"/>
          <p:cNvSpPr>
            <a:spLocks noGrp="1"/>
          </p:cNvSpPr>
          <p:nvPr>
            <p:ph idx="1"/>
          </p:nvPr>
        </p:nvSpPr>
        <p:spPr>
          <a:xfrm>
            <a:off x="299992" y="2616881"/>
            <a:ext cx="11141277" cy="4056874"/>
          </a:xfrm>
        </p:spPr>
        <p:txBody>
          <a:bodyPr anchor="t">
            <a:normAutofit/>
          </a:bodyPr>
          <a:lstStyle/>
          <a:p>
            <a:pPr marL="914400" lvl="1" indent="-457200">
              <a:buFont typeface="+mj-lt"/>
              <a:buAutoNum type="arabicPeriod"/>
            </a:pPr>
            <a:r>
              <a:rPr lang="en-US" dirty="0"/>
              <a:t>Download the scene analysis sheet</a:t>
            </a:r>
          </a:p>
          <a:p>
            <a:pPr marL="914400" lvl="1" indent="-457200">
              <a:buFont typeface="+mj-lt"/>
              <a:buAutoNum type="arabicPeriod"/>
            </a:pPr>
            <a:r>
              <a:rPr lang="en-US" dirty="0"/>
              <a:t>Choose at least 3 scenes, I would recommend:</a:t>
            </a:r>
          </a:p>
          <a:p>
            <a:pPr lvl="3"/>
            <a:r>
              <a:rPr lang="en-US" sz="2000" dirty="0"/>
              <a:t>The Fantasy Scene</a:t>
            </a:r>
          </a:p>
          <a:p>
            <a:pPr lvl="3"/>
            <a:r>
              <a:rPr lang="en-US" sz="2000" dirty="0"/>
              <a:t>Fathers Day</a:t>
            </a:r>
          </a:p>
          <a:p>
            <a:pPr lvl="3"/>
            <a:r>
              <a:rPr lang="en-US" sz="2000" dirty="0"/>
              <a:t>Opening Scene</a:t>
            </a:r>
          </a:p>
          <a:p>
            <a:pPr marL="914400" lvl="1" indent="-457200">
              <a:buFont typeface="+mj-lt"/>
              <a:buAutoNum type="arabicPeriod"/>
            </a:pPr>
            <a:r>
              <a:rPr lang="en-US" dirty="0"/>
              <a:t>The scenes are all chaptered on </a:t>
            </a:r>
            <a:r>
              <a:rPr lang="en-US" dirty="0" err="1"/>
              <a:t>estream</a:t>
            </a:r>
            <a:endParaRPr lang="en-US" dirty="0"/>
          </a:p>
          <a:p>
            <a:pPr marL="914400" lvl="1" indent="-457200">
              <a:buFont typeface="+mj-lt"/>
              <a:buAutoNum type="arabicPeriod"/>
            </a:pPr>
            <a:r>
              <a:rPr lang="en-US" dirty="0"/>
              <a:t>I have written prompts to help in this PowerPoint</a:t>
            </a:r>
          </a:p>
          <a:p>
            <a:pPr marL="914400" lvl="1" indent="-457200">
              <a:buFont typeface="+mj-lt"/>
              <a:buAutoNum type="arabicPeriod"/>
            </a:pPr>
            <a:r>
              <a:rPr lang="en-US" dirty="0"/>
              <a:t>Please use the downloaded sheet and write up full, detailed responses to all questions and include scene grabs</a:t>
            </a:r>
          </a:p>
          <a:p>
            <a:pPr marL="914400" lvl="1" indent="-457200">
              <a:buFont typeface="+mj-lt"/>
              <a:buAutoNum type="arabicPeriod"/>
            </a:pPr>
            <a:r>
              <a:rPr lang="en-US" dirty="0"/>
              <a:t>Label the word document with your name and film form</a:t>
            </a:r>
          </a:p>
          <a:p>
            <a:pPr marL="914400" lvl="1" indent="-457200">
              <a:buFont typeface="+mj-lt"/>
              <a:buAutoNum type="arabicPeriod"/>
            </a:pPr>
            <a:r>
              <a:rPr lang="en-US" dirty="0"/>
              <a:t>Upload this to the right folder in </a:t>
            </a:r>
            <a:r>
              <a:rPr lang="en-US" dirty="0" err="1"/>
              <a:t>dropbox</a:t>
            </a:r>
            <a:endParaRPr lang="en-US" dirty="0"/>
          </a:p>
          <a:p>
            <a:pPr marL="457200" lvl="1" indent="0">
              <a:buNone/>
            </a:pPr>
            <a:endParaRPr lang="en-US" dirty="0"/>
          </a:p>
          <a:p>
            <a:pPr marL="470916" lvl="1" indent="-342900">
              <a:buFont typeface="+mj-lt"/>
              <a:buAutoNum type="arabicPeriod"/>
            </a:pPr>
            <a:endParaRPr lang="en-US" dirty="0"/>
          </a:p>
        </p:txBody>
      </p:sp>
      <p:sp>
        <p:nvSpPr>
          <p:cNvPr id="4" name="TextBox 3"/>
          <p:cNvSpPr txBox="1"/>
          <p:nvPr/>
        </p:nvSpPr>
        <p:spPr>
          <a:xfrm>
            <a:off x="180772" y="671641"/>
            <a:ext cx="3108804" cy="156966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GB" sz="3200" b="1" dirty="0">
                <a:solidFill>
                  <a:schemeClr val="tx1"/>
                </a:solidFill>
              </a:rPr>
              <a:t>Download from GoL or Dropbox</a:t>
            </a:r>
          </a:p>
        </p:txBody>
      </p:sp>
      <p:sp>
        <p:nvSpPr>
          <p:cNvPr id="6" name="Oval 5"/>
          <p:cNvSpPr/>
          <p:nvPr/>
        </p:nvSpPr>
        <p:spPr>
          <a:xfrm>
            <a:off x="3117273" y="1469247"/>
            <a:ext cx="3377682" cy="4259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2324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420" y="188431"/>
            <a:ext cx="7760268" cy="1499616"/>
          </a:xfrm>
        </p:spPr>
        <p:txBody>
          <a:bodyPr/>
          <a:lstStyle/>
          <a:p>
            <a:r>
              <a:rPr lang="en-GB" dirty="0"/>
              <a:t>Scenes you may wish to choose from…</a:t>
            </a:r>
          </a:p>
        </p:txBody>
      </p:sp>
      <p:sp>
        <p:nvSpPr>
          <p:cNvPr id="3" name="Content Placeholder 2"/>
          <p:cNvSpPr>
            <a:spLocks noGrp="1"/>
          </p:cNvSpPr>
          <p:nvPr>
            <p:ph idx="1"/>
          </p:nvPr>
        </p:nvSpPr>
        <p:spPr>
          <a:xfrm>
            <a:off x="1691561" y="1461125"/>
            <a:ext cx="2491457" cy="490023"/>
          </a:xfrm>
        </p:spPr>
        <p:txBody>
          <a:bodyPr>
            <a:normAutofit/>
          </a:bodyPr>
          <a:lstStyle/>
          <a:p>
            <a:pPr marL="0" indent="0">
              <a:buNone/>
            </a:pPr>
            <a:r>
              <a:rPr lang="en-GB" sz="2000" dirty="0"/>
              <a:t>The Shave</a:t>
            </a:r>
          </a:p>
        </p:txBody>
      </p:sp>
      <p:sp>
        <p:nvSpPr>
          <p:cNvPr id="4" name="Content Placeholder 2"/>
          <p:cNvSpPr txBox="1">
            <a:spLocks/>
          </p:cNvSpPr>
          <p:nvPr/>
        </p:nvSpPr>
        <p:spPr>
          <a:xfrm>
            <a:off x="1366501" y="4076589"/>
            <a:ext cx="2731485" cy="42098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GB" dirty="0"/>
              <a:t>Father and Son</a:t>
            </a:r>
          </a:p>
        </p:txBody>
      </p:sp>
      <p:sp>
        <p:nvSpPr>
          <p:cNvPr id="5" name="Content Placeholder 2"/>
          <p:cNvSpPr txBox="1">
            <a:spLocks/>
          </p:cNvSpPr>
          <p:nvPr/>
        </p:nvSpPr>
        <p:spPr>
          <a:xfrm>
            <a:off x="8678458" y="1495644"/>
            <a:ext cx="2047531" cy="42098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GB" dirty="0"/>
              <a:t>The Fantasy</a:t>
            </a:r>
          </a:p>
        </p:txBody>
      </p:sp>
      <p:sp>
        <p:nvSpPr>
          <p:cNvPr id="6" name="Content Placeholder 2"/>
          <p:cNvSpPr txBox="1">
            <a:spLocks/>
          </p:cNvSpPr>
          <p:nvPr/>
        </p:nvSpPr>
        <p:spPr>
          <a:xfrm>
            <a:off x="8239919" y="4070074"/>
            <a:ext cx="2047531" cy="42098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GB" dirty="0"/>
              <a:t>Father’s Day</a:t>
            </a:r>
          </a:p>
        </p:txBody>
      </p:sp>
      <p:sp>
        <p:nvSpPr>
          <p:cNvPr id="7" name="Content Placeholder 2"/>
          <p:cNvSpPr txBox="1">
            <a:spLocks/>
          </p:cNvSpPr>
          <p:nvPr/>
        </p:nvSpPr>
        <p:spPr>
          <a:xfrm>
            <a:off x="4765415" y="1386733"/>
            <a:ext cx="2900264" cy="48168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GB" dirty="0"/>
              <a:t>Opening Sequence </a:t>
            </a:r>
          </a:p>
        </p:txBody>
      </p:sp>
      <p:pic>
        <p:nvPicPr>
          <p:cNvPr id="8" name="Picture 7"/>
          <p:cNvPicPr>
            <a:picLocks noChangeAspect="1"/>
          </p:cNvPicPr>
          <p:nvPr/>
        </p:nvPicPr>
        <p:blipFill>
          <a:blip r:embed="rId2"/>
          <a:stretch>
            <a:fillRect/>
          </a:stretch>
        </p:blipFill>
        <p:spPr>
          <a:xfrm>
            <a:off x="8089864" y="1868288"/>
            <a:ext cx="2976285" cy="2106378"/>
          </a:xfrm>
          <a:prstGeom prst="rect">
            <a:avLst/>
          </a:prstGeom>
        </p:spPr>
      </p:pic>
      <p:pic>
        <p:nvPicPr>
          <p:cNvPr id="9" name="Picture 8"/>
          <p:cNvPicPr>
            <a:picLocks noChangeAspect="1"/>
          </p:cNvPicPr>
          <p:nvPr/>
        </p:nvPicPr>
        <p:blipFill>
          <a:blip r:embed="rId3"/>
          <a:stretch>
            <a:fillRect/>
          </a:stretch>
        </p:blipFill>
        <p:spPr>
          <a:xfrm>
            <a:off x="8239198" y="4490050"/>
            <a:ext cx="2826951" cy="1998907"/>
          </a:xfrm>
          <a:prstGeom prst="rect">
            <a:avLst/>
          </a:prstGeom>
        </p:spPr>
      </p:pic>
      <p:pic>
        <p:nvPicPr>
          <p:cNvPr id="10" name="Picture 9"/>
          <p:cNvPicPr>
            <a:picLocks noChangeAspect="1"/>
          </p:cNvPicPr>
          <p:nvPr/>
        </p:nvPicPr>
        <p:blipFill>
          <a:blip r:embed="rId4"/>
          <a:stretch>
            <a:fillRect/>
          </a:stretch>
        </p:blipFill>
        <p:spPr>
          <a:xfrm>
            <a:off x="4544544" y="1840310"/>
            <a:ext cx="3121135" cy="2181555"/>
          </a:xfrm>
          <a:prstGeom prst="rect">
            <a:avLst/>
          </a:prstGeom>
        </p:spPr>
      </p:pic>
      <p:pic>
        <p:nvPicPr>
          <p:cNvPr id="11" name="Picture 10"/>
          <p:cNvPicPr>
            <a:picLocks noChangeAspect="1"/>
          </p:cNvPicPr>
          <p:nvPr/>
        </p:nvPicPr>
        <p:blipFill>
          <a:blip r:embed="rId5"/>
          <a:stretch>
            <a:fillRect/>
          </a:stretch>
        </p:blipFill>
        <p:spPr>
          <a:xfrm>
            <a:off x="1015595" y="4527459"/>
            <a:ext cx="3196393" cy="1961498"/>
          </a:xfrm>
          <a:prstGeom prst="rect">
            <a:avLst/>
          </a:prstGeom>
        </p:spPr>
      </p:pic>
      <p:pic>
        <p:nvPicPr>
          <p:cNvPr id="12" name="Picture 11"/>
          <p:cNvPicPr>
            <a:picLocks noChangeAspect="1"/>
          </p:cNvPicPr>
          <p:nvPr/>
        </p:nvPicPr>
        <p:blipFill>
          <a:blip r:embed="rId6"/>
          <a:stretch>
            <a:fillRect/>
          </a:stretch>
        </p:blipFill>
        <p:spPr>
          <a:xfrm>
            <a:off x="1004975" y="1850195"/>
            <a:ext cx="3178043" cy="2124471"/>
          </a:xfrm>
          <a:prstGeom prst="rect">
            <a:avLst/>
          </a:prstGeom>
        </p:spPr>
      </p:pic>
      <p:pic>
        <p:nvPicPr>
          <p:cNvPr id="13" name="Picture 12"/>
          <p:cNvPicPr>
            <a:picLocks noChangeAspect="1"/>
          </p:cNvPicPr>
          <p:nvPr/>
        </p:nvPicPr>
        <p:blipFill>
          <a:blip r:embed="rId7"/>
          <a:stretch>
            <a:fillRect/>
          </a:stretch>
        </p:blipFill>
        <p:spPr>
          <a:xfrm>
            <a:off x="4765415" y="4435612"/>
            <a:ext cx="2852384" cy="2053345"/>
          </a:xfrm>
          <a:prstGeom prst="rect">
            <a:avLst/>
          </a:prstGeom>
        </p:spPr>
      </p:pic>
      <p:sp>
        <p:nvSpPr>
          <p:cNvPr id="14" name="Content Placeholder 2"/>
          <p:cNvSpPr txBox="1">
            <a:spLocks/>
          </p:cNvSpPr>
          <p:nvPr/>
        </p:nvSpPr>
        <p:spPr>
          <a:xfrm>
            <a:off x="4836917" y="4089697"/>
            <a:ext cx="2731485" cy="42098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GB" dirty="0"/>
              <a:t>Celine and Innes</a:t>
            </a:r>
          </a:p>
        </p:txBody>
      </p:sp>
    </p:spTree>
    <p:extLst>
      <p:ext uri="{BB962C8B-B14F-4D97-AF65-F5344CB8AC3E}">
        <p14:creationId xmlns:p14="http://schemas.microsoft.com/office/powerpoint/2010/main" val="2490751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 The Fantasy Scene </a:t>
            </a:r>
            <a:br>
              <a:rPr lang="en-GB" dirty="0"/>
            </a:br>
            <a:r>
              <a:rPr lang="en-GB" sz="1200" dirty="0"/>
              <a:t>. </a:t>
            </a:r>
            <a:endParaRPr lang="en-GB" dirty="0"/>
          </a:p>
        </p:txBody>
      </p:sp>
      <p:sp>
        <p:nvSpPr>
          <p:cNvPr id="3" name="Content Placeholder 2"/>
          <p:cNvSpPr>
            <a:spLocks noGrp="1"/>
          </p:cNvSpPr>
          <p:nvPr>
            <p:ph idx="1"/>
          </p:nvPr>
        </p:nvSpPr>
        <p:spPr>
          <a:xfrm>
            <a:off x="486928" y="1341014"/>
            <a:ext cx="6914535" cy="5237018"/>
          </a:xfrm>
        </p:spPr>
        <p:txBody>
          <a:bodyPr>
            <a:noAutofit/>
          </a:bodyPr>
          <a:lstStyle/>
          <a:p>
            <a:pPr marL="0" indent="0">
              <a:buNone/>
            </a:pPr>
            <a:r>
              <a:rPr lang="en-US" sz="1800" b="1" i="1" dirty="0">
                <a:solidFill>
                  <a:schemeClr val="tx2"/>
                </a:solidFill>
              </a:rPr>
              <a:t>Film Form: What do the following areas suggest about Jean-Do, who he is and his state of mind? </a:t>
            </a:r>
          </a:p>
          <a:p>
            <a:pPr marL="0" indent="0">
              <a:buNone/>
            </a:pPr>
            <a:endParaRPr lang="en-US" sz="1800" b="1" i="1" dirty="0">
              <a:solidFill>
                <a:schemeClr val="tx2"/>
              </a:solidFill>
            </a:endParaRPr>
          </a:p>
          <a:p>
            <a:pPr marL="457200" indent="-457200">
              <a:buFont typeface="+mj-lt"/>
              <a:buAutoNum type="arabicPeriod"/>
            </a:pPr>
            <a:r>
              <a:rPr lang="en-US" sz="1800" b="1" dirty="0">
                <a:solidFill>
                  <a:schemeClr val="tx2"/>
                </a:solidFill>
              </a:rPr>
              <a:t>Cinematography: </a:t>
            </a:r>
            <a:r>
              <a:rPr lang="en-US" sz="1800" dirty="0"/>
              <a:t>The use of long and extreme long shots as we see Jean-Do and his nurse. The use of extreme close up of the butterfly and later wide epic action shots.</a:t>
            </a:r>
          </a:p>
          <a:p>
            <a:pPr marL="457200" indent="-457200">
              <a:buFont typeface="+mj-lt"/>
              <a:buAutoNum type="arabicPeriod"/>
            </a:pPr>
            <a:r>
              <a:rPr lang="en-US" sz="1800" b="1" dirty="0" err="1">
                <a:solidFill>
                  <a:schemeClr val="tx2"/>
                </a:solidFill>
              </a:rPr>
              <a:t>Mise</a:t>
            </a:r>
            <a:r>
              <a:rPr lang="en-US" sz="1800" b="1" dirty="0">
                <a:solidFill>
                  <a:schemeClr val="tx2"/>
                </a:solidFill>
              </a:rPr>
              <a:t>-</a:t>
            </a:r>
            <a:r>
              <a:rPr lang="en-US" sz="1800" b="1" dirty="0" err="1">
                <a:solidFill>
                  <a:schemeClr val="tx2"/>
                </a:solidFill>
              </a:rPr>
              <a:t>en</a:t>
            </a:r>
            <a:r>
              <a:rPr lang="en-US" sz="1800" b="1" dirty="0">
                <a:solidFill>
                  <a:schemeClr val="tx2"/>
                </a:solidFill>
              </a:rPr>
              <a:t>-scene</a:t>
            </a:r>
            <a:r>
              <a:rPr lang="en-US" sz="1800" b="1" dirty="0">
                <a:solidFill>
                  <a:srgbClr val="0070C0"/>
                </a:solidFill>
              </a:rPr>
              <a:t>:</a:t>
            </a:r>
            <a:r>
              <a:rPr lang="en-US" sz="1800" dirty="0"/>
              <a:t> Jean-Do’s stillness in the wheelchair compared with later montage shots, the locations of the montage and the lifestyle they express, use of different images and meaning within. </a:t>
            </a:r>
          </a:p>
          <a:p>
            <a:pPr marL="457200" indent="-457200">
              <a:buFont typeface="+mj-lt"/>
              <a:buAutoNum type="arabicPeriod"/>
            </a:pPr>
            <a:r>
              <a:rPr lang="en-US" sz="1800" b="1" dirty="0">
                <a:solidFill>
                  <a:schemeClr val="tx2"/>
                </a:solidFill>
              </a:rPr>
              <a:t>Editing</a:t>
            </a:r>
            <a:r>
              <a:rPr lang="en-US" sz="1800" dirty="0">
                <a:solidFill>
                  <a:schemeClr val="tx2"/>
                </a:solidFill>
              </a:rPr>
              <a:t>: </a:t>
            </a:r>
            <a:r>
              <a:rPr lang="en-US" sz="1800" dirty="0"/>
              <a:t>Discussion of his eye, imagination and memory being the only things not paralysed - edited along with a superimposed montage. Choice of images, pace of editing and accompanying sound choice. How does the final cut differ from the smooth montage . . . </a:t>
            </a:r>
          </a:p>
          <a:p>
            <a:pPr marL="470916" lvl="1" indent="-342900">
              <a:buFont typeface="+mj-lt"/>
              <a:buAutoNum type="arabicPeriod"/>
            </a:pPr>
            <a:endParaRPr lang="en-US" sz="1800" dirty="0"/>
          </a:p>
          <a:p>
            <a:endParaRPr lang="en-GB" sz="1800" dirty="0"/>
          </a:p>
        </p:txBody>
      </p:sp>
      <p:sp>
        <p:nvSpPr>
          <p:cNvPr id="4" name="Content Placeholder 2"/>
          <p:cNvSpPr txBox="1">
            <a:spLocks/>
          </p:cNvSpPr>
          <p:nvPr/>
        </p:nvSpPr>
        <p:spPr>
          <a:xfrm>
            <a:off x="7512975" y="4070195"/>
            <a:ext cx="4485737" cy="2664334"/>
          </a:xfrm>
          <a:prstGeom prst="rect">
            <a:avLst/>
          </a:prstGeom>
        </p:spPr>
        <p:txBody>
          <a:bodyPr vert="horz" lIns="45720" tIns="45720" rIns="4572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470916" lvl="1" indent="-342900">
              <a:lnSpc>
                <a:spcPct val="120000"/>
              </a:lnSpc>
              <a:buFont typeface="+mj-lt"/>
              <a:buAutoNum type="arabicPeriod" startAt="4"/>
            </a:pPr>
            <a:r>
              <a:rPr lang="en-US" sz="1900" b="1" dirty="0">
                <a:solidFill>
                  <a:schemeClr val="tx2"/>
                </a:solidFill>
              </a:rPr>
              <a:t>Sound</a:t>
            </a:r>
            <a:r>
              <a:rPr lang="en-US" sz="1900" dirty="0">
                <a:solidFill>
                  <a:schemeClr val="tx2"/>
                </a:solidFill>
              </a:rPr>
              <a:t>: </a:t>
            </a:r>
            <a:r>
              <a:rPr lang="en-US" sz="1900" dirty="0"/>
              <a:t>Use of dialogue and tone of voice to add to the mood and narrative, use of music and rhythm and how it works alongside the images.  </a:t>
            </a:r>
          </a:p>
          <a:p>
            <a:pPr marL="470916" lvl="1" indent="-342900">
              <a:lnSpc>
                <a:spcPct val="120000"/>
              </a:lnSpc>
              <a:buFont typeface="+mj-lt"/>
              <a:buAutoNum type="arabicPeriod" startAt="4"/>
            </a:pPr>
            <a:endParaRPr lang="en-US" sz="1900" b="1" dirty="0">
              <a:solidFill>
                <a:schemeClr val="tx2"/>
              </a:solidFill>
            </a:endParaRPr>
          </a:p>
          <a:p>
            <a:pPr marL="470916" lvl="1" indent="-342900">
              <a:lnSpc>
                <a:spcPct val="120000"/>
              </a:lnSpc>
              <a:buFont typeface="+mj-lt"/>
              <a:buAutoNum type="arabicPeriod" startAt="4"/>
            </a:pPr>
            <a:r>
              <a:rPr lang="en-US" sz="1900" b="1" dirty="0">
                <a:solidFill>
                  <a:schemeClr val="tx2"/>
                </a:solidFill>
              </a:rPr>
              <a:t>Representation:</a:t>
            </a:r>
            <a:r>
              <a:rPr lang="en-US" sz="1900" dirty="0">
                <a:solidFill>
                  <a:schemeClr val="tx2"/>
                </a:solidFill>
              </a:rPr>
              <a:t> </a:t>
            </a:r>
            <a:r>
              <a:rPr lang="en-US" sz="1900" dirty="0"/>
              <a:t>Of Jean-Do, his lifestyle choices, his state of mind, the people around him, his life now. </a:t>
            </a:r>
            <a:endParaRPr lang="en-US" b="1" u="sng" dirty="0"/>
          </a:p>
          <a:p>
            <a:pPr algn="ctr"/>
            <a:endParaRPr lang="en-GB" dirty="0"/>
          </a:p>
        </p:txBody>
      </p:sp>
      <p:pic>
        <p:nvPicPr>
          <p:cNvPr id="6" name="Picture 5"/>
          <p:cNvPicPr>
            <a:picLocks noChangeAspect="1"/>
          </p:cNvPicPr>
          <p:nvPr/>
        </p:nvPicPr>
        <p:blipFill>
          <a:blip r:embed="rId2"/>
          <a:stretch>
            <a:fillRect/>
          </a:stretch>
        </p:blipFill>
        <p:spPr>
          <a:xfrm>
            <a:off x="8410781" y="1463768"/>
            <a:ext cx="3317092" cy="2349141"/>
          </a:xfrm>
          <a:prstGeom prst="rect">
            <a:avLst/>
          </a:prstGeom>
        </p:spPr>
      </p:pic>
    </p:spTree>
    <p:extLst>
      <p:ext uri="{BB962C8B-B14F-4D97-AF65-F5344CB8AC3E}">
        <p14:creationId xmlns:p14="http://schemas.microsoft.com/office/powerpoint/2010/main" val="323158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2205" y="0"/>
            <a:ext cx="8610600" cy="1293028"/>
          </a:xfrm>
        </p:spPr>
        <p:txBody>
          <a:bodyPr/>
          <a:lstStyle/>
          <a:p>
            <a:r>
              <a:rPr lang="en-GB" dirty="0"/>
              <a:t>2: Father’s Day </a:t>
            </a:r>
            <a:br>
              <a:rPr lang="en-GB" dirty="0"/>
            </a:br>
            <a:r>
              <a:rPr lang="en-GB" sz="1200" dirty="0"/>
              <a:t>. </a:t>
            </a:r>
            <a:endParaRPr lang="en-GB" dirty="0"/>
          </a:p>
        </p:txBody>
      </p:sp>
      <p:sp>
        <p:nvSpPr>
          <p:cNvPr id="3" name="Content Placeholder 2"/>
          <p:cNvSpPr>
            <a:spLocks noGrp="1"/>
          </p:cNvSpPr>
          <p:nvPr>
            <p:ph idx="1"/>
          </p:nvPr>
        </p:nvSpPr>
        <p:spPr>
          <a:xfrm>
            <a:off x="256479" y="1375689"/>
            <a:ext cx="7002966" cy="5593823"/>
          </a:xfrm>
        </p:spPr>
        <p:txBody>
          <a:bodyPr>
            <a:noAutofit/>
          </a:bodyPr>
          <a:lstStyle/>
          <a:p>
            <a:pPr marL="0" indent="0">
              <a:spcBef>
                <a:spcPts val="0"/>
              </a:spcBef>
              <a:buNone/>
            </a:pPr>
            <a:r>
              <a:rPr lang="en-US" sz="1700" b="1" i="1" dirty="0">
                <a:solidFill>
                  <a:schemeClr val="tx2"/>
                </a:solidFill>
              </a:rPr>
              <a:t>Film Form: What do the following areas suggest about Jean-Do, who he is and his state of mind? </a:t>
            </a:r>
          </a:p>
          <a:p>
            <a:pPr marL="0" indent="0">
              <a:spcBef>
                <a:spcPts val="0"/>
              </a:spcBef>
              <a:buNone/>
            </a:pPr>
            <a:endParaRPr lang="en-US" sz="1700" b="1" i="1" dirty="0">
              <a:solidFill>
                <a:schemeClr val="tx2"/>
              </a:solidFill>
            </a:endParaRPr>
          </a:p>
          <a:p>
            <a:pPr marL="457200" indent="-457200">
              <a:spcBef>
                <a:spcPts val="0"/>
              </a:spcBef>
              <a:buFont typeface="+mj-lt"/>
              <a:buAutoNum type="arabicPeriod"/>
            </a:pPr>
            <a:r>
              <a:rPr lang="en-US" sz="1700" b="1" dirty="0">
                <a:solidFill>
                  <a:schemeClr val="tx2"/>
                </a:solidFill>
              </a:rPr>
              <a:t>Cinematography</a:t>
            </a:r>
            <a:r>
              <a:rPr lang="en-US" sz="1700" dirty="0">
                <a:solidFill>
                  <a:schemeClr val="tx2"/>
                </a:solidFill>
              </a:rPr>
              <a:t>: </a:t>
            </a:r>
            <a:r>
              <a:rPr lang="en-US" sz="1700" dirty="0"/>
              <a:t>The use of long and extreme long shots as we see the windy beach setting. The use of extreme close up reaction shots of the children. Fluid camera movement with a variety of angles. POV shots and lens flares. Panning across the isolate beach and static shot of Jean-Do out at sea. </a:t>
            </a:r>
          </a:p>
          <a:p>
            <a:pPr marL="457200" indent="-457200">
              <a:spcBef>
                <a:spcPts val="0"/>
              </a:spcBef>
              <a:buFont typeface="+mj-lt"/>
              <a:buAutoNum type="arabicPeriod"/>
            </a:pPr>
            <a:r>
              <a:rPr lang="en-US" sz="1700" b="1" dirty="0" err="1">
                <a:solidFill>
                  <a:schemeClr val="tx2"/>
                </a:solidFill>
              </a:rPr>
              <a:t>Mise</a:t>
            </a:r>
            <a:r>
              <a:rPr lang="en-US" sz="1700" b="1" dirty="0">
                <a:solidFill>
                  <a:schemeClr val="tx2"/>
                </a:solidFill>
              </a:rPr>
              <a:t>-</a:t>
            </a:r>
            <a:r>
              <a:rPr lang="en-US" sz="1700" b="1" dirty="0" err="1">
                <a:solidFill>
                  <a:schemeClr val="tx2"/>
                </a:solidFill>
              </a:rPr>
              <a:t>en</a:t>
            </a:r>
            <a:r>
              <a:rPr lang="en-US" sz="1700" b="1" dirty="0">
                <a:solidFill>
                  <a:schemeClr val="tx2"/>
                </a:solidFill>
              </a:rPr>
              <a:t>-scene: </a:t>
            </a:r>
            <a:r>
              <a:rPr lang="en-US" sz="1700" dirty="0"/>
              <a:t>Jean-Do’s stillness in the wheelchair compared with the freedom of movement of the children. Actors performance and facial expressions. Windy beach location and platform out at sea. Costume – Jean-Do compared to his family members.  </a:t>
            </a:r>
          </a:p>
          <a:p>
            <a:pPr marL="457200" indent="-457200">
              <a:spcBef>
                <a:spcPts val="0"/>
              </a:spcBef>
              <a:buFont typeface="+mj-lt"/>
              <a:buAutoNum type="arabicPeriod"/>
            </a:pPr>
            <a:r>
              <a:rPr lang="en-US" sz="1700" b="1" dirty="0">
                <a:solidFill>
                  <a:schemeClr val="tx2"/>
                </a:solidFill>
              </a:rPr>
              <a:t>Editing</a:t>
            </a:r>
            <a:r>
              <a:rPr lang="en-US" sz="1700" dirty="0">
                <a:solidFill>
                  <a:schemeClr val="tx2"/>
                </a:solidFill>
              </a:rPr>
              <a:t>: </a:t>
            </a:r>
            <a:r>
              <a:rPr lang="en-US" sz="1700" dirty="0"/>
              <a:t>Pace of cuts along side wide flowing shots and POV shots. Editing pace tied into sound choices. Visuals interrupted by lens flares of blurred images. </a:t>
            </a:r>
          </a:p>
        </p:txBody>
      </p:sp>
      <p:sp>
        <p:nvSpPr>
          <p:cNvPr id="4" name="Content Placeholder 2"/>
          <p:cNvSpPr txBox="1">
            <a:spLocks/>
          </p:cNvSpPr>
          <p:nvPr/>
        </p:nvSpPr>
        <p:spPr>
          <a:xfrm>
            <a:off x="7259446" y="2865864"/>
            <a:ext cx="4932554" cy="3044282"/>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lnSpc>
                <a:spcPct val="100000"/>
              </a:lnSpc>
              <a:spcBef>
                <a:spcPts val="0"/>
              </a:spcBef>
              <a:spcAft>
                <a:spcPts val="0"/>
              </a:spcAft>
              <a:buNone/>
            </a:pPr>
            <a:endParaRPr lang="en-US" sz="1800" b="1" u="sng" dirty="0">
              <a:solidFill>
                <a:schemeClr val="tx2"/>
              </a:solidFill>
            </a:endParaRPr>
          </a:p>
          <a:p>
            <a:pPr marL="470916" lvl="1" indent="-342900">
              <a:lnSpc>
                <a:spcPct val="100000"/>
              </a:lnSpc>
              <a:spcBef>
                <a:spcPts val="0"/>
              </a:spcBef>
              <a:spcAft>
                <a:spcPts val="0"/>
              </a:spcAft>
              <a:buFont typeface="+mj-lt"/>
              <a:buAutoNum type="arabicPeriod" startAt="4"/>
            </a:pPr>
            <a:r>
              <a:rPr lang="en-US" sz="1700" b="1" dirty="0">
                <a:solidFill>
                  <a:schemeClr val="tx2"/>
                </a:solidFill>
              </a:rPr>
              <a:t>Sound</a:t>
            </a:r>
            <a:r>
              <a:rPr lang="en-US" sz="1700" dirty="0">
                <a:solidFill>
                  <a:schemeClr val="tx2"/>
                </a:solidFill>
              </a:rPr>
              <a:t>: </a:t>
            </a:r>
            <a:r>
              <a:rPr lang="en-US" sz="1700" dirty="0"/>
              <a:t>Use of dialogue and tone of voice to add to the mood and explain Jean-Do’s emotional state, use of music and rhythm and how it works alongside the different camera movement.  </a:t>
            </a:r>
          </a:p>
          <a:p>
            <a:pPr marL="470916" lvl="1" indent="-342900">
              <a:lnSpc>
                <a:spcPct val="100000"/>
              </a:lnSpc>
              <a:spcBef>
                <a:spcPts val="0"/>
              </a:spcBef>
              <a:spcAft>
                <a:spcPts val="0"/>
              </a:spcAft>
              <a:buFont typeface="+mj-lt"/>
              <a:buAutoNum type="arabicPeriod" startAt="4"/>
            </a:pPr>
            <a:endParaRPr lang="en-US" sz="1700" b="1" dirty="0">
              <a:solidFill>
                <a:schemeClr val="tx2"/>
              </a:solidFill>
            </a:endParaRPr>
          </a:p>
          <a:p>
            <a:pPr marL="470916" lvl="1" indent="-342900">
              <a:lnSpc>
                <a:spcPct val="100000"/>
              </a:lnSpc>
              <a:spcBef>
                <a:spcPts val="0"/>
              </a:spcBef>
              <a:spcAft>
                <a:spcPts val="0"/>
              </a:spcAft>
              <a:buFont typeface="+mj-lt"/>
              <a:buAutoNum type="arabicPeriod" startAt="4"/>
            </a:pPr>
            <a:r>
              <a:rPr lang="en-US" sz="1700" b="1" dirty="0">
                <a:solidFill>
                  <a:schemeClr val="tx2"/>
                </a:solidFill>
              </a:rPr>
              <a:t>Representation</a:t>
            </a:r>
            <a:r>
              <a:rPr lang="en-US" sz="1700" dirty="0">
                <a:solidFill>
                  <a:schemeClr val="tx2"/>
                </a:solidFill>
              </a:rPr>
              <a:t>: </a:t>
            </a:r>
            <a:r>
              <a:rPr lang="en-US" sz="1700" dirty="0"/>
              <a:t>Of Jean-Do, his lifestyle choices, his state of mind, the people around him, his life now. What can we say about his relationship with his family?</a:t>
            </a:r>
            <a:br>
              <a:rPr lang="en-US" sz="1700" dirty="0"/>
            </a:br>
            <a:endParaRPr lang="en-US" sz="1700" dirty="0"/>
          </a:p>
        </p:txBody>
      </p:sp>
      <p:pic>
        <p:nvPicPr>
          <p:cNvPr id="5" name="Picture 4"/>
          <p:cNvPicPr>
            <a:picLocks noChangeAspect="1"/>
          </p:cNvPicPr>
          <p:nvPr/>
        </p:nvPicPr>
        <p:blipFill>
          <a:blip r:embed="rId2"/>
          <a:stretch>
            <a:fillRect/>
          </a:stretch>
        </p:blipFill>
        <p:spPr>
          <a:xfrm>
            <a:off x="8281358" y="920264"/>
            <a:ext cx="2863970" cy="2024584"/>
          </a:xfrm>
          <a:prstGeom prst="rect">
            <a:avLst/>
          </a:prstGeom>
        </p:spPr>
      </p:pic>
      <p:sp>
        <p:nvSpPr>
          <p:cNvPr id="6" name="TextBox 5"/>
          <p:cNvSpPr txBox="1"/>
          <p:nvPr/>
        </p:nvSpPr>
        <p:spPr>
          <a:xfrm>
            <a:off x="2001134" y="5992807"/>
            <a:ext cx="9144194" cy="67710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dirty="0">
                <a:solidFill>
                  <a:schemeClr val="tx1"/>
                </a:solidFill>
              </a:rPr>
              <a:t>In response to this scene you may want to briefly mention the previous scene </a:t>
            </a:r>
            <a:r>
              <a:rPr lang="en-US" i="1" dirty="0">
                <a:solidFill>
                  <a:schemeClr val="tx1"/>
                </a:solidFill>
              </a:rPr>
              <a:t>The Shave </a:t>
            </a:r>
            <a:r>
              <a:rPr lang="en-US" dirty="0">
                <a:solidFill>
                  <a:schemeClr val="tx1"/>
                </a:solidFill>
              </a:rPr>
              <a:t>as they are so closely linked in the theme of fatherhood</a:t>
            </a:r>
            <a:r>
              <a:rPr lang="en-US" sz="2000" dirty="0">
                <a:solidFill>
                  <a:schemeClr val="tx1"/>
                </a:solidFill>
              </a:rPr>
              <a:t>. </a:t>
            </a:r>
            <a:endParaRPr lang="en-GB" sz="1600" dirty="0">
              <a:solidFill>
                <a:schemeClr val="tx1"/>
              </a:solidFill>
            </a:endParaRPr>
          </a:p>
        </p:txBody>
      </p:sp>
    </p:spTree>
    <p:extLst>
      <p:ext uri="{BB962C8B-B14F-4D97-AF65-F5344CB8AC3E}">
        <p14:creationId xmlns:p14="http://schemas.microsoft.com/office/powerpoint/2010/main" val="2147585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Opening Sequence</a:t>
            </a:r>
            <a:br>
              <a:rPr lang="en-GB" dirty="0"/>
            </a:br>
            <a:r>
              <a:rPr lang="en-GB" sz="1200" dirty="0"/>
              <a:t>. </a:t>
            </a:r>
            <a:endParaRPr lang="en-GB" dirty="0"/>
          </a:p>
        </p:txBody>
      </p:sp>
      <p:sp>
        <p:nvSpPr>
          <p:cNvPr id="3" name="Content Placeholder 2"/>
          <p:cNvSpPr>
            <a:spLocks noGrp="1"/>
          </p:cNvSpPr>
          <p:nvPr>
            <p:ph idx="1"/>
          </p:nvPr>
        </p:nvSpPr>
        <p:spPr>
          <a:xfrm>
            <a:off x="276046" y="1449658"/>
            <a:ext cx="5996418" cy="5426265"/>
          </a:xfrm>
        </p:spPr>
        <p:txBody>
          <a:bodyPr>
            <a:noAutofit/>
          </a:bodyPr>
          <a:lstStyle/>
          <a:p>
            <a:pPr marL="0" indent="0">
              <a:spcBef>
                <a:spcPts val="0"/>
              </a:spcBef>
              <a:buNone/>
            </a:pPr>
            <a:r>
              <a:rPr lang="en-US" sz="1700" b="1" i="1" dirty="0">
                <a:solidFill>
                  <a:schemeClr val="tx2"/>
                </a:solidFill>
              </a:rPr>
              <a:t>Film Form: What do the following areas suggest about Jean-Do, who he is and his state of mind? </a:t>
            </a:r>
          </a:p>
          <a:p>
            <a:pPr marL="0" indent="0">
              <a:spcBef>
                <a:spcPts val="0"/>
              </a:spcBef>
              <a:buNone/>
            </a:pPr>
            <a:endParaRPr lang="en-US" sz="1700" b="1" i="1" dirty="0">
              <a:solidFill>
                <a:schemeClr val="tx2"/>
              </a:solidFill>
            </a:endParaRPr>
          </a:p>
          <a:p>
            <a:pPr marL="457200" indent="-457200">
              <a:spcBef>
                <a:spcPts val="600"/>
              </a:spcBef>
              <a:buFont typeface="+mj-lt"/>
              <a:buAutoNum type="arabicPeriod"/>
            </a:pPr>
            <a:r>
              <a:rPr lang="en-US" sz="1800" b="1" dirty="0">
                <a:solidFill>
                  <a:schemeClr val="tx2"/>
                </a:solidFill>
              </a:rPr>
              <a:t>Cinematography</a:t>
            </a:r>
            <a:r>
              <a:rPr lang="en-US" sz="1800" dirty="0">
                <a:solidFill>
                  <a:schemeClr val="tx2"/>
                </a:solidFill>
              </a:rPr>
              <a:t>: </a:t>
            </a:r>
            <a:r>
              <a:rPr lang="en-US" sz="1800" dirty="0"/>
              <a:t>The POV shots coming in and out of focus. Extreme close ups. Cut away shots to roses and window. Change in depth of field and comments on composition. Emotional impact on the audience. </a:t>
            </a:r>
          </a:p>
          <a:p>
            <a:pPr marL="457200" indent="-457200">
              <a:spcBef>
                <a:spcPts val="600"/>
              </a:spcBef>
              <a:buFont typeface="+mj-lt"/>
              <a:buAutoNum type="arabicPeriod"/>
            </a:pPr>
            <a:r>
              <a:rPr lang="en-US" sz="1800" b="1" dirty="0" err="1">
                <a:solidFill>
                  <a:schemeClr val="tx2"/>
                </a:solidFill>
              </a:rPr>
              <a:t>Mise</a:t>
            </a:r>
            <a:r>
              <a:rPr lang="en-US" sz="1800" b="1" dirty="0">
                <a:solidFill>
                  <a:schemeClr val="tx2"/>
                </a:solidFill>
              </a:rPr>
              <a:t>-</a:t>
            </a:r>
            <a:r>
              <a:rPr lang="en-US" sz="1800" b="1" dirty="0" err="1">
                <a:solidFill>
                  <a:schemeClr val="tx2"/>
                </a:solidFill>
              </a:rPr>
              <a:t>en</a:t>
            </a:r>
            <a:r>
              <a:rPr lang="en-US" sz="1800" b="1" dirty="0">
                <a:solidFill>
                  <a:schemeClr val="tx2"/>
                </a:solidFill>
              </a:rPr>
              <a:t>-scene</a:t>
            </a:r>
            <a:r>
              <a:rPr lang="en-US" sz="1800" dirty="0">
                <a:solidFill>
                  <a:schemeClr val="tx2"/>
                </a:solidFill>
              </a:rPr>
              <a:t>: </a:t>
            </a:r>
            <a:r>
              <a:rPr lang="en-US" sz="1800" dirty="0"/>
              <a:t>Setting of the hospital and the generic conventions of costume and props setting the location. Use of blue green and cuts to black. Props – flowers, photos and art on the walls. Performance and heightened breathing.   </a:t>
            </a:r>
          </a:p>
          <a:p>
            <a:pPr marL="457200" indent="-457200">
              <a:spcBef>
                <a:spcPts val="600"/>
              </a:spcBef>
              <a:buFont typeface="+mj-lt"/>
              <a:buAutoNum type="arabicPeriod"/>
            </a:pPr>
            <a:r>
              <a:rPr lang="en-US" sz="1800" b="1" dirty="0">
                <a:solidFill>
                  <a:schemeClr val="tx2"/>
                </a:solidFill>
              </a:rPr>
              <a:t>Editing</a:t>
            </a:r>
            <a:r>
              <a:rPr lang="en-US" sz="1800" dirty="0">
                <a:solidFill>
                  <a:schemeClr val="tx2"/>
                </a:solidFill>
              </a:rPr>
              <a:t>: </a:t>
            </a:r>
            <a:r>
              <a:rPr lang="en-US" sz="1800" dirty="0"/>
              <a:t>Mostly on camera effect, but these can still be discussed. Cuts to flash back memories and to Ines. Use of black and extreme bright sunlight. Disorientating cuts from person to person.  </a:t>
            </a:r>
          </a:p>
        </p:txBody>
      </p:sp>
      <p:sp>
        <p:nvSpPr>
          <p:cNvPr id="4" name="Content Placeholder 2"/>
          <p:cNvSpPr txBox="1">
            <a:spLocks/>
          </p:cNvSpPr>
          <p:nvPr/>
        </p:nvSpPr>
        <p:spPr>
          <a:xfrm>
            <a:off x="6448926" y="3641558"/>
            <a:ext cx="5422157" cy="3069970"/>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585216" lvl="1" indent="-457200">
              <a:lnSpc>
                <a:spcPct val="110000"/>
              </a:lnSpc>
              <a:spcBef>
                <a:spcPts val="600"/>
              </a:spcBef>
              <a:spcAft>
                <a:spcPts val="0"/>
              </a:spcAft>
              <a:buFont typeface="+mj-lt"/>
              <a:buAutoNum type="arabicPeriod" startAt="4"/>
            </a:pPr>
            <a:r>
              <a:rPr lang="en-US" sz="2100" b="1" dirty="0">
                <a:solidFill>
                  <a:schemeClr val="tx2"/>
                </a:solidFill>
              </a:rPr>
              <a:t>Sound</a:t>
            </a:r>
            <a:r>
              <a:rPr lang="en-US" sz="2100" dirty="0">
                <a:solidFill>
                  <a:schemeClr val="tx2"/>
                </a:solidFill>
              </a:rPr>
              <a:t>: </a:t>
            </a:r>
            <a:r>
              <a:rPr lang="en-US" sz="2100" dirty="0"/>
              <a:t>Use of dialogue and tone of voice to add to the mood and explain Jean-Do’s emotional state, images of son crying (flashback) without diegetic sound, heightened sound of breathing, at times muffled dialogue.  </a:t>
            </a:r>
          </a:p>
          <a:p>
            <a:pPr marL="585216" lvl="1" indent="-457200">
              <a:lnSpc>
                <a:spcPct val="110000"/>
              </a:lnSpc>
              <a:spcBef>
                <a:spcPts val="600"/>
              </a:spcBef>
              <a:spcAft>
                <a:spcPts val="0"/>
              </a:spcAft>
              <a:buFont typeface="+mj-lt"/>
              <a:buAutoNum type="arabicPeriod" startAt="4"/>
            </a:pPr>
            <a:r>
              <a:rPr lang="en-US" sz="2100" b="1" dirty="0">
                <a:solidFill>
                  <a:schemeClr val="tx2"/>
                </a:solidFill>
              </a:rPr>
              <a:t>Representation</a:t>
            </a:r>
            <a:r>
              <a:rPr lang="en-US" sz="2100" dirty="0">
                <a:solidFill>
                  <a:schemeClr val="tx2"/>
                </a:solidFill>
              </a:rPr>
              <a:t>: </a:t>
            </a:r>
            <a:r>
              <a:rPr lang="en-US" sz="2100" dirty="0"/>
              <a:t>Of Jean-Do, his lifestyle choices, his state of mind, the people around him, his life now. What can we say about his relationship with his family?</a:t>
            </a:r>
            <a:br>
              <a:rPr lang="en-US" sz="1700" dirty="0"/>
            </a:br>
            <a:endParaRPr lang="en-US" sz="1700" dirty="0"/>
          </a:p>
        </p:txBody>
      </p:sp>
      <p:pic>
        <p:nvPicPr>
          <p:cNvPr id="6" name="Picture 5"/>
          <p:cNvPicPr>
            <a:picLocks noChangeAspect="1"/>
          </p:cNvPicPr>
          <p:nvPr/>
        </p:nvPicPr>
        <p:blipFill>
          <a:blip r:embed="rId2"/>
          <a:stretch>
            <a:fillRect/>
          </a:stretch>
        </p:blipFill>
        <p:spPr>
          <a:xfrm>
            <a:off x="8630653" y="1289282"/>
            <a:ext cx="3097220" cy="2162009"/>
          </a:xfrm>
          <a:prstGeom prst="rect">
            <a:avLst/>
          </a:prstGeom>
        </p:spPr>
      </p:pic>
    </p:spTree>
    <p:extLst>
      <p:ext uri="{BB962C8B-B14F-4D97-AF65-F5344CB8AC3E}">
        <p14:creationId xmlns:p14="http://schemas.microsoft.com/office/powerpoint/2010/main" val="934693016"/>
      </p:ext>
    </p:extLst>
  </p:cSld>
  <p:clrMapOvr>
    <a:masterClrMapping/>
  </p:clrMapOvr>
</p:sld>
</file>

<file path=ppt/theme/theme1.xml><?xml version="1.0" encoding="utf-8"?>
<a:theme xmlns:a="http://schemas.openxmlformats.org/drawingml/2006/main" name="Vapor Trail">
  <a:themeElements>
    <a:clrScheme name="Custom 56">
      <a:dk1>
        <a:sysClr val="windowText" lastClr="000000"/>
      </a:dk1>
      <a:lt1>
        <a:sysClr val="window" lastClr="FFFFFF"/>
      </a:lt1>
      <a:dk2>
        <a:srgbClr val="075692"/>
      </a:dk2>
      <a:lt2>
        <a:srgbClr val="D3EBFD"/>
      </a:lt2>
      <a:accent1>
        <a:srgbClr val="075692"/>
      </a:accent1>
      <a:accent2>
        <a:srgbClr val="0A80D8"/>
      </a:accent2>
      <a:accent3>
        <a:srgbClr val="95C0EB"/>
      </a:accent3>
      <a:accent4>
        <a:srgbClr val="7F8FA9"/>
      </a:accent4>
      <a:accent5>
        <a:srgbClr val="075692"/>
      </a:accent5>
      <a:accent6>
        <a:srgbClr val="BFBFBF"/>
      </a:accent6>
      <a:hlink>
        <a:srgbClr val="075692"/>
      </a:hlink>
      <a:folHlink>
        <a:srgbClr val="95C0EB"/>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{30A3B6E6-7A51-B64C-9D27-9CC4F93159A2}tf10001079</Template>
  <TotalTime>1430</TotalTime>
  <Words>935</Words>
  <Application>Microsoft Macintosh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Tw Cen MT</vt:lpstr>
      <vt:lpstr>Vapor Trail</vt:lpstr>
      <vt:lpstr>PowerPoint Presentation</vt:lpstr>
      <vt:lpstr>The Diving Bell and The Butterfly (Schnabel. 2007 France) </vt:lpstr>
      <vt:lpstr>Aims</vt:lpstr>
      <vt:lpstr>Scene analysis must cover:</vt:lpstr>
      <vt:lpstr>Scene Analysis : </vt:lpstr>
      <vt:lpstr>Scenes you may wish to choose from…</vt:lpstr>
      <vt:lpstr>1: The Fantasy Scene  . </vt:lpstr>
      <vt:lpstr>2: Father’s Day  . </vt:lpstr>
      <vt:lpstr>3: Opening Sequence . </vt:lpstr>
      <vt:lpstr>AS Exam Question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Scaphandre et le Papillon/  The Diving Bell and the Butterfly </dc:title>
  <dc:creator>Karina Free</dc:creator>
  <cp:lastModifiedBy>Karina Free</cp:lastModifiedBy>
  <cp:revision>104</cp:revision>
  <cp:lastPrinted>2019-02-28T09:17:45Z</cp:lastPrinted>
  <dcterms:created xsi:type="dcterms:W3CDTF">2019-02-21T10:07:00Z</dcterms:created>
  <dcterms:modified xsi:type="dcterms:W3CDTF">2020-03-16T10:11:15Z</dcterms:modified>
</cp:coreProperties>
</file>