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519" r:id="rId2"/>
    <p:sldId id="520" r:id="rId3"/>
    <p:sldId id="521" r:id="rId4"/>
    <p:sldId id="522" r:id="rId5"/>
    <p:sldId id="424" r:id="rId6"/>
    <p:sldId id="425" r:id="rId7"/>
    <p:sldId id="524" r:id="rId8"/>
    <p:sldId id="426" r:id="rId9"/>
    <p:sldId id="526" r:id="rId10"/>
    <p:sldId id="527" r:id="rId11"/>
    <p:sldId id="528" r:id="rId12"/>
    <p:sldId id="529" r:id="rId13"/>
    <p:sldId id="427" r:id="rId14"/>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9" autoAdjust="0"/>
    <p:restoredTop sz="94660"/>
  </p:normalViewPr>
  <p:slideViewPr>
    <p:cSldViewPr snapToGrid="0" snapToObjects="1">
      <p:cViewPr varScale="1">
        <p:scale>
          <a:sx n="98" d="100"/>
          <a:sy n="98" d="100"/>
        </p:scale>
        <p:origin x="11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4302625" cy="3402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1696" y="4"/>
            <a:ext cx="4302625" cy="340265"/>
          </a:xfrm>
          <a:prstGeom prst="rect">
            <a:avLst/>
          </a:prstGeom>
        </p:spPr>
        <p:txBody>
          <a:bodyPr vert="horz" lIns="91440" tIns="45720" rIns="91440" bIns="45720" rtlCol="0"/>
          <a:lstStyle>
            <a:lvl1pPr algn="r">
              <a:defRPr sz="1200"/>
            </a:lvl1pPr>
          </a:lstStyle>
          <a:p>
            <a:fld id="{B7CA9A3A-9B9B-4B03-90A0-0E8B49B79768}" type="datetimeFigureOut">
              <a:rPr lang="en-GB" smtClean="0"/>
              <a:t>21/01/2020</a:t>
            </a:fld>
            <a:endParaRPr lang="en-GB"/>
          </a:p>
        </p:txBody>
      </p:sp>
      <p:sp>
        <p:nvSpPr>
          <p:cNvPr id="4" name="Footer Placeholder 3"/>
          <p:cNvSpPr>
            <a:spLocks noGrp="1"/>
          </p:cNvSpPr>
          <p:nvPr>
            <p:ph type="ftr" sz="quarter" idx="2"/>
          </p:nvPr>
        </p:nvSpPr>
        <p:spPr>
          <a:xfrm>
            <a:off x="0" y="6457414"/>
            <a:ext cx="4302625" cy="34026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1696" y="6457414"/>
            <a:ext cx="4302625" cy="340265"/>
          </a:xfrm>
          <a:prstGeom prst="rect">
            <a:avLst/>
          </a:prstGeom>
        </p:spPr>
        <p:txBody>
          <a:bodyPr vert="horz" lIns="91440" tIns="45720" rIns="91440" bIns="45720" rtlCol="0" anchor="b"/>
          <a:lstStyle>
            <a:lvl1pPr algn="r">
              <a:defRPr sz="1200"/>
            </a:lvl1pPr>
          </a:lstStyle>
          <a:p>
            <a:fld id="{1A152C57-C26C-4B5C-90F1-8C1FFFD970B8}" type="slidenum">
              <a:rPr lang="en-GB" smtClean="0"/>
              <a:t>‹#›</a:t>
            </a:fld>
            <a:endParaRPr lang="en-GB"/>
          </a:p>
        </p:txBody>
      </p:sp>
    </p:spTree>
    <p:extLst>
      <p:ext uri="{BB962C8B-B14F-4D97-AF65-F5344CB8AC3E}">
        <p14:creationId xmlns:p14="http://schemas.microsoft.com/office/powerpoint/2010/main" val="3025279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1EA53A7A-BEE6-9C47-864E-0B0521F2C2E7}" type="datetimeFigureOut">
              <a:rPr lang="en-US" smtClean="0"/>
              <a:t>1/21/2020</a:t>
            </a:fld>
            <a:endParaRPr lang="en-US"/>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FA83AA3C-5301-3D44-B036-B7C468ADEC94}" type="slidenum">
              <a:rPr lang="en-US" smtClean="0"/>
              <a:t>‹#›</a:t>
            </a:fld>
            <a:endParaRPr lang="en-US"/>
          </a:p>
        </p:txBody>
      </p:sp>
    </p:spTree>
    <p:extLst>
      <p:ext uri="{BB962C8B-B14F-4D97-AF65-F5344CB8AC3E}">
        <p14:creationId xmlns:p14="http://schemas.microsoft.com/office/powerpoint/2010/main" val="7541567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83AA3C-5301-3D44-B036-B7C468ADEC94}" type="slidenum">
              <a:rPr lang="en-US" smtClean="0"/>
              <a:t>1</a:t>
            </a:fld>
            <a:endParaRPr lang="en-US"/>
          </a:p>
        </p:txBody>
      </p:sp>
    </p:spTree>
    <p:extLst>
      <p:ext uri="{BB962C8B-B14F-4D97-AF65-F5344CB8AC3E}">
        <p14:creationId xmlns:p14="http://schemas.microsoft.com/office/powerpoint/2010/main" val="723441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83AA3C-5301-3D44-B036-B7C468ADEC94}" type="slidenum">
              <a:rPr lang="en-US" smtClean="0"/>
              <a:t>10</a:t>
            </a:fld>
            <a:endParaRPr lang="en-US"/>
          </a:p>
        </p:txBody>
      </p:sp>
    </p:spTree>
    <p:extLst>
      <p:ext uri="{BB962C8B-B14F-4D97-AF65-F5344CB8AC3E}">
        <p14:creationId xmlns:p14="http://schemas.microsoft.com/office/powerpoint/2010/main" val="3425819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83AA3C-5301-3D44-B036-B7C468ADEC94}" type="slidenum">
              <a:rPr lang="en-US" smtClean="0"/>
              <a:t>11</a:t>
            </a:fld>
            <a:endParaRPr lang="en-US"/>
          </a:p>
        </p:txBody>
      </p:sp>
    </p:spTree>
    <p:extLst>
      <p:ext uri="{BB962C8B-B14F-4D97-AF65-F5344CB8AC3E}">
        <p14:creationId xmlns:p14="http://schemas.microsoft.com/office/powerpoint/2010/main" val="3785159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83AA3C-5301-3D44-B036-B7C468ADEC94}" type="slidenum">
              <a:rPr lang="en-US" smtClean="0"/>
              <a:t>12</a:t>
            </a:fld>
            <a:endParaRPr lang="en-US"/>
          </a:p>
        </p:txBody>
      </p:sp>
    </p:spTree>
    <p:extLst>
      <p:ext uri="{BB962C8B-B14F-4D97-AF65-F5344CB8AC3E}">
        <p14:creationId xmlns:p14="http://schemas.microsoft.com/office/powerpoint/2010/main" val="4011149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83AA3C-5301-3D44-B036-B7C468ADEC94}" type="slidenum">
              <a:rPr lang="en-US" smtClean="0"/>
              <a:t>13</a:t>
            </a:fld>
            <a:endParaRPr lang="en-US"/>
          </a:p>
        </p:txBody>
      </p:sp>
    </p:spTree>
    <p:extLst>
      <p:ext uri="{BB962C8B-B14F-4D97-AF65-F5344CB8AC3E}">
        <p14:creationId xmlns:p14="http://schemas.microsoft.com/office/powerpoint/2010/main" val="4129545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83AA3C-5301-3D44-B036-B7C468ADEC94}" type="slidenum">
              <a:rPr lang="en-US" smtClean="0"/>
              <a:t>2</a:t>
            </a:fld>
            <a:endParaRPr lang="en-US"/>
          </a:p>
        </p:txBody>
      </p:sp>
    </p:spTree>
    <p:extLst>
      <p:ext uri="{BB962C8B-B14F-4D97-AF65-F5344CB8AC3E}">
        <p14:creationId xmlns:p14="http://schemas.microsoft.com/office/powerpoint/2010/main" val="2658213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83AA3C-5301-3D44-B036-B7C468ADEC94}" type="slidenum">
              <a:rPr lang="en-US" smtClean="0"/>
              <a:t>3</a:t>
            </a:fld>
            <a:endParaRPr lang="en-US"/>
          </a:p>
        </p:txBody>
      </p:sp>
    </p:spTree>
    <p:extLst>
      <p:ext uri="{BB962C8B-B14F-4D97-AF65-F5344CB8AC3E}">
        <p14:creationId xmlns:p14="http://schemas.microsoft.com/office/powerpoint/2010/main" val="2222950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83AA3C-5301-3D44-B036-B7C468ADEC94}" type="slidenum">
              <a:rPr lang="en-US" smtClean="0"/>
              <a:t>4</a:t>
            </a:fld>
            <a:endParaRPr lang="en-US"/>
          </a:p>
        </p:txBody>
      </p:sp>
    </p:spTree>
    <p:extLst>
      <p:ext uri="{BB962C8B-B14F-4D97-AF65-F5344CB8AC3E}">
        <p14:creationId xmlns:p14="http://schemas.microsoft.com/office/powerpoint/2010/main" val="1632584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83AA3C-5301-3D44-B036-B7C468ADEC94}" type="slidenum">
              <a:rPr lang="en-US" smtClean="0"/>
              <a:t>5</a:t>
            </a:fld>
            <a:endParaRPr lang="en-US"/>
          </a:p>
        </p:txBody>
      </p:sp>
    </p:spTree>
    <p:extLst>
      <p:ext uri="{BB962C8B-B14F-4D97-AF65-F5344CB8AC3E}">
        <p14:creationId xmlns:p14="http://schemas.microsoft.com/office/powerpoint/2010/main" val="1580602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83AA3C-5301-3D44-B036-B7C468ADEC94}" type="slidenum">
              <a:rPr lang="en-US" smtClean="0"/>
              <a:t>6</a:t>
            </a:fld>
            <a:endParaRPr lang="en-US"/>
          </a:p>
        </p:txBody>
      </p:sp>
    </p:spTree>
    <p:extLst>
      <p:ext uri="{BB962C8B-B14F-4D97-AF65-F5344CB8AC3E}">
        <p14:creationId xmlns:p14="http://schemas.microsoft.com/office/powerpoint/2010/main" val="4157520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83AA3C-5301-3D44-B036-B7C468ADEC94}" type="slidenum">
              <a:rPr lang="en-US" smtClean="0"/>
              <a:t>7</a:t>
            </a:fld>
            <a:endParaRPr lang="en-US"/>
          </a:p>
        </p:txBody>
      </p:sp>
    </p:spTree>
    <p:extLst>
      <p:ext uri="{BB962C8B-B14F-4D97-AF65-F5344CB8AC3E}">
        <p14:creationId xmlns:p14="http://schemas.microsoft.com/office/powerpoint/2010/main" val="4266358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83AA3C-5301-3D44-B036-B7C468ADEC94}" type="slidenum">
              <a:rPr lang="en-US" smtClean="0"/>
              <a:t>8</a:t>
            </a:fld>
            <a:endParaRPr lang="en-US"/>
          </a:p>
        </p:txBody>
      </p:sp>
    </p:spTree>
    <p:extLst>
      <p:ext uri="{BB962C8B-B14F-4D97-AF65-F5344CB8AC3E}">
        <p14:creationId xmlns:p14="http://schemas.microsoft.com/office/powerpoint/2010/main" val="4045865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83AA3C-5301-3D44-B036-B7C468ADEC94}" type="slidenum">
              <a:rPr lang="en-US" smtClean="0"/>
              <a:t>9</a:t>
            </a:fld>
            <a:endParaRPr lang="en-US"/>
          </a:p>
        </p:txBody>
      </p:sp>
    </p:spTree>
    <p:extLst>
      <p:ext uri="{BB962C8B-B14F-4D97-AF65-F5344CB8AC3E}">
        <p14:creationId xmlns:p14="http://schemas.microsoft.com/office/powerpoint/2010/main" val="257057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1A0C47-018D-4460-B945-BFF7981B6CA6}"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51A0C47-018D-4460-B945-BFF7981B6CA6}"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51A0C47-018D-4460-B945-BFF7981B6CA6}" type="datetimeFigureOut">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1F5A0A-F6FC-4FFD-9B49-0DA8697211D9}" type="slidenum">
              <a:rPr lang="en-US" smtClean="0"/>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51A0C47-018D-4460-B945-BFF7981B6CA6}"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A0C47-018D-4460-B945-BFF7981B6CA6}" type="datetimeFigureOut">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651A0C47-018D-4460-B945-BFF7981B6CA6}" type="datetimeFigureOut">
              <a:rPr lang="en-US" smtClean="0"/>
              <a:t>1/21/2020</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9C1F5A0A-F6FC-4FFD-9B49-0DA8697211D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s://www.youtube.com/watch?v=i0sWBa8wKK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www.youtube.com/watch?v=ydCDro4YerY" TargetMode="External"/><Relationship Id="rId4" Type="http://schemas.openxmlformats.org/officeDocument/2006/relationships/hyperlink" Target="https://www.youtube.com/watch?v=yJiJSGsJH4U"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youtube.com/watch?v=cC3u2WVnGtM" TargetMode="External"/><Relationship Id="rId5" Type="http://schemas.openxmlformats.org/officeDocument/2006/relationships/hyperlink" Target="https://www.youtube.com/watch?v=AHdouFZ6FCs" TargetMode="External"/><Relationship Id="rId4" Type="http://schemas.openxmlformats.org/officeDocument/2006/relationships/hyperlink" Target="https://www.youtube.com/watch?v=fC1BQNz0Aj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16337"/>
            <a:ext cx="7770813" cy="1429871"/>
          </a:xfrm>
        </p:spPr>
        <p:txBody>
          <a:bodyPr>
            <a:normAutofit fontScale="90000"/>
          </a:bodyPr>
          <a:lstStyle/>
          <a:p>
            <a:r>
              <a:rPr lang="en-US" dirty="0" smtClean="0"/>
              <a:t>What is a drum machine?</a:t>
            </a:r>
            <a:br>
              <a:rPr lang="en-US" dirty="0" smtClean="0"/>
            </a:br>
            <a:endParaRPr lang="en-US" dirty="0">
              <a:solidFill>
                <a:schemeClr val="accent4"/>
              </a:solidFill>
            </a:endParaRPr>
          </a:p>
        </p:txBody>
      </p:sp>
      <p:sp>
        <p:nvSpPr>
          <p:cNvPr id="3" name="Content Placeholder 2"/>
          <p:cNvSpPr>
            <a:spLocks noGrp="1"/>
          </p:cNvSpPr>
          <p:nvPr>
            <p:ph idx="1"/>
          </p:nvPr>
        </p:nvSpPr>
        <p:spPr>
          <a:xfrm>
            <a:off x="685799" y="2145958"/>
            <a:ext cx="7770813" cy="908676"/>
          </a:xfrm>
        </p:spPr>
        <p:txBody>
          <a:bodyPr>
            <a:noAutofit/>
          </a:bodyPr>
          <a:lstStyle/>
          <a:p>
            <a:pPr marL="0" indent="0" algn="ctr">
              <a:buNone/>
            </a:pPr>
            <a:r>
              <a:rPr lang="en-US" sz="3200" dirty="0">
                <a:solidFill>
                  <a:schemeClr val="accent4"/>
                </a:solidFill>
              </a:rPr>
              <a:t>An electronic device that allows the user to playback and sequence drum sounds</a:t>
            </a:r>
            <a:endParaRPr lang="en-US" sz="32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0469" y="3575829"/>
            <a:ext cx="2140702" cy="150053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41244" y="3223097"/>
            <a:ext cx="4082956" cy="2296663"/>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05613" y="5240897"/>
            <a:ext cx="2479234" cy="1466628"/>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636879" y="4309225"/>
            <a:ext cx="3038097" cy="2552002"/>
          </a:xfrm>
          <a:prstGeom prst="rect">
            <a:avLst/>
          </a:prstGeom>
        </p:spPr>
      </p:pic>
    </p:spTree>
    <p:extLst>
      <p:ext uri="{BB962C8B-B14F-4D97-AF65-F5344CB8AC3E}">
        <p14:creationId xmlns:p14="http://schemas.microsoft.com/office/powerpoint/2010/main" val="120346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297" y="944059"/>
            <a:ext cx="7387195" cy="839468"/>
          </a:xfrm>
        </p:spPr>
        <p:txBody>
          <a:bodyPr>
            <a:normAutofit fontScale="90000"/>
          </a:bodyPr>
          <a:lstStyle/>
          <a:p>
            <a:r>
              <a:rPr lang="en-US" dirty="0" smtClean="0"/>
              <a:t>Exploring your newly created instrument</a:t>
            </a:r>
            <a:endParaRPr lang="en-US" dirty="0"/>
          </a:p>
        </p:txBody>
      </p:sp>
      <p:sp>
        <p:nvSpPr>
          <p:cNvPr id="3" name="Content Placeholder 2"/>
          <p:cNvSpPr>
            <a:spLocks noGrp="1"/>
          </p:cNvSpPr>
          <p:nvPr>
            <p:ph idx="1"/>
          </p:nvPr>
        </p:nvSpPr>
        <p:spPr>
          <a:xfrm>
            <a:off x="414895" y="2021620"/>
            <a:ext cx="5490110" cy="3680763"/>
          </a:xfrm>
        </p:spPr>
        <p:txBody>
          <a:bodyPr>
            <a:normAutofit fontScale="77500" lnSpcReduction="20000"/>
          </a:bodyPr>
          <a:lstStyle/>
          <a:p>
            <a:r>
              <a:rPr lang="en-US" dirty="0" smtClean="0"/>
              <a:t>Double click on the EXS24 on your channel strip</a:t>
            </a:r>
          </a:p>
          <a:p>
            <a:r>
              <a:rPr lang="en-US" dirty="0" smtClean="0"/>
              <a:t>On the Parameter window click the </a:t>
            </a:r>
            <a:r>
              <a:rPr lang="en-US" dirty="0"/>
              <a:t>E</a:t>
            </a:r>
            <a:r>
              <a:rPr lang="en-US" dirty="0" smtClean="0"/>
              <a:t>dit button-The EXS24 instrument editor opens.</a:t>
            </a:r>
          </a:p>
          <a:p>
            <a:r>
              <a:rPr lang="en-US" dirty="0" smtClean="0"/>
              <a:t>Set the zone range by click and dragging the sample across an octave of the keyboard. This maps the sample across multiple pitches( i.e. pitch mapping)</a:t>
            </a:r>
          </a:p>
          <a:p>
            <a:r>
              <a:rPr lang="en-US" dirty="0" smtClean="0"/>
              <a:t>Trigger your sample and hear the difference. The sample changes in pitch and speed.</a:t>
            </a:r>
          </a:p>
          <a:p>
            <a:r>
              <a:rPr lang="en-US" dirty="0" smtClean="0"/>
              <a:t>You can tune your sample with the Coarse( semitones) and Fine(cents) tuning parameters</a:t>
            </a:r>
          </a:p>
          <a:p>
            <a:endParaRPr lang="en-US" dirty="0"/>
          </a:p>
        </p:txBody>
      </p:sp>
      <p:pic>
        <p:nvPicPr>
          <p:cNvPr id="4" name="Content Placeholder 3"/>
          <p:cNvPicPr>
            <a:picLocks noChangeAspect="1"/>
          </p:cNvPicPr>
          <p:nvPr/>
        </p:nvPicPr>
        <p:blipFill rotWithShape="1">
          <a:blip r:embed="rId3"/>
          <a:srcRect/>
          <a:stretch/>
        </p:blipFill>
        <p:spPr>
          <a:xfrm>
            <a:off x="6093273" y="1676648"/>
            <a:ext cx="3317922" cy="1912458"/>
          </a:xfrm>
          <a:prstGeom prst="rect">
            <a:avLst/>
          </a:prstGeom>
        </p:spPr>
      </p:pic>
      <p:sp>
        <p:nvSpPr>
          <p:cNvPr id="5" name="Oval 4"/>
          <p:cNvSpPr/>
          <p:nvPr/>
        </p:nvSpPr>
        <p:spPr>
          <a:xfrm>
            <a:off x="8140536" y="2001426"/>
            <a:ext cx="329540" cy="2428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cxnSp>
        <p:nvCxnSpPr>
          <p:cNvPr id="7" name="Straight Arrow Connector 6"/>
          <p:cNvCxnSpPr/>
          <p:nvPr/>
        </p:nvCxnSpPr>
        <p:spPr>
          <a:xfrm flipV="1">
            <a:off x="4960918" y="2166505"/>
            <a:ext cx="3179618" cy="3117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86464" y="3733991"/>
            <a:ext cx="2550807" cy="1927598"/>
          </a:xfrm>
          <a:prstGeom prst="rect">
            <a:avLst/>
          </a:prstGeom>
        </p:spPr>
      </p:pic>
    </p:spTree>
    <p:extLst>
      <p:ext uri="{BB962C8B-B14F-4D97-AF65-F5344CB8AC3E}">
        <p14:creationId xmlns:p14="http://schemas.microsoft.com/office/powerpoint/2010/main" val="1070664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Creating a sample instrument using audio regions</a:t>
            </a:r>
            <a:r>
              <a:rPr lang="en-US" dirty="0" smtClean="0"/>
              <a:t/>
            </a:r>
            <a:br>
              <a:rPr lang="en-US" dirty="0" smtClean="0"/>
            </a:br>
            <a:r>
              <a:rPr lang="en-US" sz="1500" dirty="0">
                <a:latin typeface="Reprise Stamp" panose="02000000000000000000" pitchFamily="2" charset="0"/>
              </a:rPr>
              <a:t>component 2 sample number 1-Vocal sample</a:t>
            </a:r>
          </a:p>
        </p:txBody>
      </p:sp>
      <p:sp>
        <p:nvSpPr>
          <p:cNvPr id="3" name="Content Placeholder 2"/>
          <p:cNvSpPr>
            <a:spLocks noGrp="1"/>
          </p:cNvSpPr>
          <p:nvPr>
            <p:ph sz="quarter" idx="4294967295"/>
          </p:nvPr>
        </p:nvSpPr>
        <p:spPr>
          <a:xfrm>
            <a:off x="628651" y="2697568"/>
            <a:ext cx="3342242" cy="3194480"/>
          </a:xfrm>
          <a:prstGeom prst="rect">
            <a:avLst/>
          </a:prstGeom>
        </p:spPr>
        <p:txBody>
          <a:bodyPr>
            <a:normAutofit fontScale="55000" lnSpcReduction="20000"/>
          </a:bodyPr>
          <a:lstStyle/>
          <a:p>
            <a:r>
              <a:rPr lang="en-US" dirty="0" smtClean="0"/>
              <a:t>Import </a:t>
            </a:r>
            <a:r>
              <a:rPr lang="en-US" sz="1800" dirty="0">
                <a:solidFill>
                  <a:srgbClr val="FFC000"/>
                </a:solidFill>
              </a:rPr>
              <a:t>8MT0 01 sample </a:t>
            </a:r>
            <a:r>
              <a:rPr lang="en-US" dirty="0" smtClean="0"/>
              <a:t>into by dragging the file into Logic-this is your first sample for Component 2</a:t>
            </a:r>
          </a:p>
          <a:p>
            <a:r>
              <a:rPr lang="en-US" dirty="0" smtClean="0"/>
              <a:t>Add a new software instrument and open a EXS24 sampler</a:t>
            </a:r>
          </a:p>
          <a:p>
            <a:r>
              <a:rPr lang="en-US" dirty="0" smtClean="0"/>
              <a:t>On the EXS24 front panel click the </a:t>
            </a:r>
            <a:r>
              <a:rPr lang="en-US" dirty="0" smtClean="0">
                <a:solidFill>
                  <a:srgbClr val="FFC000"/>
                </a:solidFill>
              </a:rPr>
              <a:t>EDIT </a:t>
            </a:r>
            <a:r>
              <a:rPr lang="en-US" dirty="0" smtClean="0"/>
              <a:t>button</a:t>
            </a:r>
          </a:p>
          <a:p>
            <a:r>
              <a:rPr lang="en-US" dirty="0" smtClean="0"/>
              <a:t>A EDIT window pops up, drag the audio region from your arrange window into the EXS24 EDIT window. This creates a single zone sample instrument mapped across the keyboard</a:t>
            </a:r>
          </a:p>
          <a:p>
            <a:r>
              <a:rPr lang="en-US" dirty="0" smtClean="0"/>
              <a:t>Play your new sampler instrument and listen to the results. </a:t>
            </a:r>
          </a:p>
          <a:p>
            <a:endParaRPr lang="en-US" dirty="0" smtClean="0"/>
          </a:p>
          <a:p>
            <a:endParaRPr lang="en-US" dirty="0"/>
          </a:p>
        </p:txBody>
      </p:sp>
      <p:sp>
        <p:nvSpPr>
          <p:cNvPr id="4" name="TextBox 3"/>
          <p:cNvSpPr txBox="1"/>
          <p:nvPr/>
        </p:nvSpPr>
        <p:spPr>
          <a:xfrm>
            <a:off x="628650" y="1945252"/>
            <a:ext cx="2052228" cy="738664"/>
          </a:xfrm>
          <a:prstGeom prst="rect">
            <a:avLst/>
          </a:prstGeom>
          <a:noFill/>
        </p:spPr>
        <p:txBody>
          <a:bodyPr wrap="square" rtlCol="0">
            <a:spAutoFit/>
          </a:bodyPr>
          <a:lstStyle/>
          <a:p>
            <a:r>
              <a:rPr lang="en-US" sz="2100" dirty="0">
                <a:solidFill>
                  <a:srgbClr val="FFC000"/>
                </a:solidFill>
              </a:rPr>
              <a:t>Task 1-Single Zone </a:t>
            </a:r>
          </a:p>
        </p:txBody>
      </p:sp>
      <p:sp>
        <p:nvSpPr>
          <p:cNvPr id="5" name="TextBox 4"/>
          <p:cNvSpPr txBox="1"/>
          <p:nvPr/>
        </p:nvSpPr>
        <p:spPr>
          <a:xfrm>
            <a:off x="4925206" y="2006055"/>
            <a:ext cx="2377734" cy="738664"/>
          </a:xfrm>
          <a:prstGeom prst="rect">
            <a:avLst/>
          </a:prstGeom>
          <a:noFill/>
        </p:spPr>
        <p:txBody>
          <a:bodyPr wrap="square" rtlCol="0">
            <a:spAutoFit/>
          </a:bodyPr>
          <a:lstStyle/>
          <a:p>
            <a:r>
              <a:rPr lang="en-US" sz="2100" dirty="0">
                <a:solidFill>
                  <a:srgbClr val="FFC000"/>
                </a:solidFill>
              </a:rPr>
              <a:t>Task 2-Multiple Zone  </a:t>
            </a:r>
          </a:p>
        </p:txBody>
      </p:sp>
      <p:sp>
        <p:nvSpPr>
          <p:cNvPr id="6" name="Content Placeholder 2"/>
          <p:cNvSpPr txBox="1">
            <a:spLocks/>
          </p:cNvSpPr>
          <p:nvPr/>
        </p:nvSpPr>
        <p:spPr>
          <a:xfrm>
            <a:off x="4759170" y="2728383"/>
            <a:ext cx="3241830" cy="3200400"/>
          </a:xfrm>
          <a:prstGeom prst="rect">
            <a:avLst/>
          </a:prstGeom>
        </p:spPr>
        <p:txBody>
          <a:bodyPr vert="horz" lIns="68580" tIns="34290" rIns="68580" bIns="3429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sz="1275" dirty="0"/>
              <a:t>Press T(for tools) and select the Scissor tool</a:t>
            </a:r>
          </a:p>
          <a:p>
            <a:r>
              <a:rPr lang="en-US" sz="1275" dirty="0"/>
              <a:t>Alt-click on the region, this should cut the region up in ¼ note(crotchet) lengths</a:t>
            </a:r>
          </a:p>
          <a:p>
            <a:r>
              <a:rPr lang="en-US" sz="1275" dirty="0"/>
              <a:t>Select all the new regions and right click(control-click) and choose Convert&gt;Convert to New Sampler Track in the pop up menu</a:t>
            </a:r>
          </a:p>
          <a:p>
            <a:r>
              <a:rPr lang="en-US" sz="1275" dirty="0"/>
              <a:t>Change the trigger note range to C3  and OK</a:t>
            </a:r>
          </a:p>
          <a:p>
            <a:r>
              <a:rPr lang="en-US" sz="1275" dirty="0"/>
              <a:t>Each region is now assigned to a specific note starting at C3</a:t>
            </a:r>
          </a:p>
          <a:p>
            <a:endParaRPr lang="en-US" sz="1275" dirty="0"/>
          </a:p>
          <a:p>
            <a:endParaRPr lang="en-US" sz="1275" dirty="0"/>
          </a:p>
          <a:p>
            <a:endParaRPr lang="en-US" sz="1275" dirty="0"/>
          </a:p>
        </p:txBody>
      </p:sp>
    </p:spTree>
    <p:extLst>
      <p:ext uri="{BB962C8B-B14F-4D97-AF65-F5344CB8AC3E}">
        <p14:creationId xmlns:p14="http://schemas.microsoft.com/office/powerpoint/2010/main" val="1850414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67992"/>
            <a:ext cx="7886700" cy="978637"/>
          </a:xfrm>
        </p:spPr>
        <p:txBody>
          <a:bodyPr>
            <a:normAutofit/>
          </a:bodyPr>
          <a:lstStyle/>
          <a:p>
            <a:r>
              <a:rPr lang="en-US" dirty="0" smtClean="0"/>
              <a:t>Creating Loop Points	</a:t>
            </a:r>
            <a:endParaRPr lang="en-US" dirty="0"/>
          </a:p>
        </p:txBody>
      </p:sp>
      <p:sp>
        <p:nvSpPr>
          <p:cNvPr id="3" name="Content Placeholder 2"/>
          <p:cNvSpPr>
            <a:spLocks noGrp="1"/>
          </p:cNvSpPr>
          <p:nvPr>
            <p:ph idx="1"/>
          </p:nvPr>
        </p:nvSpPr>
        <p:spPr>
          <a:xfrm>
            <a:off x="845457" y="2192877"/>
            <a:ext cx="7770813" cy="4257022"/>
          </a:xfrm>
        </p:spPr>
        <p:txBody>
          <a:bodyPr>
            <a:normAutofit fontScale="85000" lnSpcReduction="10000"/>
          </a:bodyPr>
          <a:lstStyle/>
          <a:p>
            <a:r>
              <a:rPr lang="en-US" dirty="0" smtClean="0"/>
              <a:t>Looping in samplers is a technique used to create a sustaining sound when you hold down a trigger</a:t>
            </a:r>
          </a:p>
          <a:p>
            <a:r>
              <a:rPr lang="en-US" dirty="0" smtClean="0"/>
              <a:t>Click on the View Menu and select View All</a:t>
            </a:r>
          </a:p>
          <a:p>
            <a:r>
              <a:rPr lang="en-US" dirty="0" smtClean="0"/>
              <a:t>Select the Loop on function</a:t>
            </a:r>
          </a:p>
          <a:p>
            <a:r>
              <a:rPr lang="en-US" dirty="0" smtClean="0"/>
              <a:t>You can select the start and end time, however, it is easier and more precise using your sample editor using your</a:t>
            </a:r>
          </a:p>
          <a:p>
            <a:r>
              <a:rPr lang="en-US" dirty="0" smtClean="0"/>
              <a:t>Click on your audio file in the sampler and choose open Sample Editor </a:t>
            </a:r>
          </a:p>
          <a:p>
            <a:r>
              <a:rPr lang="en-US" dirty="0" smtClean="0"/>
              <a:t>Select the portion you want to loop and ensure Snap Edits to Zero Crossing is selected to avoid audio clicks</a:t>
            </a:r>
          </a:p>
          <a:p>
            <a:r>
              <a:rPr lang="en-US" dirty="0" smtClean="0"/>
              <a:t>For a smoother edit make sure </a:t>
            </a:r>
            <a:r>
              <a:rPr lang="en-US" dirty="0" err="1" smtClean="0"/>
              <a:t>Xfades</a:t>
            </a:r>
            <a:r>
              <a:rPr lang="en-US" dirty="0" smtClean="0"/>
              <a:t> in ticked. </a:t>
            </a:r>
            <a:endParaRPr lang="en-US" dirty="0"/>
          </a:p>
        </p:txBody>
      </p:sp>
      <p:sp>
        <p:nvSpPr>
          <p:cNvPr id="4" name="TextBox 3"/>
          <p:cNvSpPr txBox="1"/>
          <p:nvPr/>
        </p:nvSpPr>
        <p:spPr>
          <a:xfrm>
            <a:off x="2" y="857251"/>
            <a:ext cx="2481942" cy="1338828"/>
          </a:xfrm>
          <a:prstGeom prst="rect">
            <a:avLst/>
          </a:prstGeom>
          <a:noFill/>
        </p:spPr>
        <p:txBody>
          <a:bodyPr wrap="square" rtlCol="0">
            <a:spAutoFit/>
          </a:bodyPr>
          <a:lstStyle/>
          <a:p>
            <a:r>
              <a:rPr lang="en-GB" sz="2700" dirty="0">
                <a:solidFill>
                  <a:srgbClr val="FF0000"/>
                </a:solidFill>
              </a:rPr>
              <a:t>THE SAMPLER CHALLENGE</a:t>
            </a:r>
          </a:p>
        </p:txBody>
      </p:sp>
    </p:spTree>
    <p:extLst>
      <p:ext uri="{BB962C8B-B14F-4D97-AF65-F5344CB8AC3E}">
        <p14:creationId xmlns:p14="http://schemas.microsoft.com/office/powerpoint/2010/main" val="2340835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Creating a sample instrument using audio regions</a:t>
            </a:r>
            <a:r>
              <a:rPr lang="en-US" dirty="0" smtClean="0"/>
              <a:t/>
            </a:r>
            <a:br>
              <a:rPr lang="en-US" dirty="0" smtClean="0"/>
            </a:br>
            <a:r>
              <a:rPr lang="en-US" sz="2000" dirty="0" smtClean="0">
                <a:latin typeface="Reprise Stamp" panose="02000000000000000000" pitchFamily="2" charset="0"/>
              </a:rPr>
              <a:t>component 2 sample number 1-Vocal sample</a:t>
            </a:r>
            <a:endParaRPr lang="en-US" sz="2000" dirty="0">
              <a:latin typeface="Reprise Stamp" panose="02000000000000000000" pitchFamily="2" charset="0"/>
            </a:endParaRPr>
          </a:p>
        </p:txBody>
      </p:sp>
      <p:sp>
        <p:nvSpPr>
          <p:cNvPr id="3" name="Content Placeholder 2"/>
          <p:cNvSpPr>
            <a:spLocks noGrp="1"/>
          </p:cNvSpPr>
          <p:nvPr>
            <p:ph sz="quarter" idx="4294967295"/>
          </p:nvPr>
        </p:nvSpPr>
        <p:spPr>
          <a:xfrm>
            <a:off x="144552" y="2502737"/>
            <a:ext cx="4456323" cy="4259307"/>
          </a:xfrm>
          <a:prstGeom prst="rect">
            <a:avLst/>
          </a:prstGeom>
        </p:spPr>
        <p:txBody>
          <a:bodyPr>
            <a:normAutofit fontScale="77500" lnSpcReduction="20000"/>
          </a:bodyPr>
          <a:lstStyle/>
          <a:p>
            <a:r>
              <a:rPr lang="en-US" dirty="0" smtClean="0"/>
              <a:t>Import </a:t>
            </a:r>
            <a:r>
              <a:rPr lang="en-US" sz="2400" dirty="0" smtClean="0">
                <a:solidFill>
                  <a:srgbClr val="FFC000"/>
                </a:solidFill>
              </a:rPr>
              <a:t>8MT0 01 sample </a:t>
            </a:r>
            <a:r>
              <a:rPr lang="en-US" dirty="0" smtClean="0"/>
              <a:t>into by dragging the file into Logic-this is your first sample for Component 2</a:t>
            </a:r>
          </a:p>
          <a:p>
            <a:r>
              <a:rPr lang="en-US" dirty="0" smtClean="0"/>
              <a:t>Add a new software instrument and open a EXS24 sampler</a:t>
            </a:r>
          </a:p>
          <a:p>
            <a:r>
              <a:rPr lang="en-US" dirty="0" smtClean="0"/>
              <a:t>On the EXS24 front panel click the </a:t>
            </a:r>
            <a:r>
              <a:rPr lang="en-US" dirty="0" smtClean="0">
                <a:solidFill>
                  <a:srgbClr val="FFC000"/>
                </a:solidFill>
              </a:rPr>
              <a:t>EDIT </a:t>
            </a:r>
            <a:r>
              <a:rPr lang="en-US" dirty="0" smtClean="0"/>
              <a:t>button</a:t>
            </a:r>
          </a:p>
          <a:p>
            <a:r>
              <a:rPr lang="en-US" dirty="0" smtClean="0"/>
              <a:t>A EDIT window pops up, drag the audio region from your arrange window into the EXS24 EDIT window. This creates a single zone sample instrument mapped across the keyboard</a:t>
            </a:r>
          </a:p>
          <a:p>
            <a:r>
              <a:rPr lang="en-US" dirty="0" smtClean="0"/>
              <a:t>Play your new sampler instrument and listen to the results. </a:t>
            </a:r>
          </a:p>
          <a:p>
            <a:endParaRPr lang="en-US" dirty="0" smtClean="0"/>
          </a:p>
          <a:p>
            <a:endParaRPr lang="en-US" dirty="0"/>
          </a:p>
        </p:txBody>
      </p:sp>
      <p:sp>
        <p:nvSpPr>
          <p:cNvPr id="4" name="TextBox 3"/>
          <p:cNvSpPr txBox="1"/>
          <p:nvPr/>
        </p:nvSpPr>
        <p:spPr>
          <a:xfrm>
            <a:off x="144553" y="1499649"/>
            <a:ext cx="2736304" cy="523220"/>
          </a:xfrm>
          <a:prstGeom prst="rect">
            <a:avLst/>
          </a:prstGeom>
          <a:noFill/>
        </p:spPr>
        <p:txBody>
          <a:bodyPr wrap="square" rtlCol="0">
            <a:spAutoFit/>
          </a:bodyPr>
          <a:lstStyle/>
          <a:p>
            <a:r>
              <a:rPr lang="en-US" sz="2800" dirty="0" smtClean="0">
                <a:solidFill>
                  <a:srgbClr val="FFC000"/>
                </a:solidFill>
              </a:rPr>
              <a:t>Task 1-Single Zone </a:t>
            </a:r>
            <a:endParaRPr lang="en-US" sz="2800" dirty="0">
              <a:solidFill>
                <a:srgbClr val="FFC000"/>
              </a:solidFill>
            </a:endParaRPr>
          </a:p>
        </p:txBody>
      </p:sp>
      <p:sp>
        <p:nvSpPr>
          <p:cNvPr id="5" name="TextBox 4"/>
          <p:cNvSpPr txBox="1"/>
          <p:nvPr/>
        </p:nvSpPr>
        <p:spPr>
          <a:xfrm>
            <a:off x="5042941" y="1531739"/>
            <a:ext cx="3170312" cy="523220"/>
          </a:xfrm>
          <a:prstGeom prst="rect">
            <a:avLst/>
          </a:prstGeom>
          <a:noFill/>
        </p:spPr>
        <p:txBody>
          <a:bodyPr wrap="square" rtlCol="0">
            <a:spAutoFit/>
          </a:bodyPr>
          <a:lstStyle/>
          <a:p>
            <a:r>
              <a:rPr lang="en-US" sz="2800" dirty="0" smtClean="0">
                <a:solidFill>
                  <a:srgbClr val="FFC000"/>
                </a:solidFill>
              </a:rPr>
              <a:t>Task 2-Multiple Zone  </a:t>
            </a:r>
            <a:endParaRPr lang="en-US" sz="2800" dirty="0">
              <a:solidFill>
                <a:srgbClr val="FFC000"/>
              </a:solidFill>
            </a:endParaRPr>
          </a:p>
        </p:txBody>
      </p:sp>
      <p:sp>
        <p:nvSpPr>
          <p:cNvPr id="6" name="Content Placeholder 2"/>
          <p:cNvSpPr txBox="1">
            <a:spLocks/>
          </p:cNvSpPr>
          <p:nvPr/>
        </p:nvSpPr>
        <p:spPr>
          <a:xfrm>
            <a:off x="4821560" y="2494844"/>
            <a:ext cx="4322440" cy="4267200"/>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dirty="0" smtClean="0"/>
              <a:t>Press T(for tools) and select the Scissor tool</a:t>
            </a:r>
          </a:p>
          <a:p>
            <a:r>
              <a:rPr lang="en-US" dirty="0" smtClean="0"/>
              <a:t>Alt-click on the region, this should cut the region up in ¼ note(crotchet) lengths</a:t>
            </a:r>
          </a:p>
          <a:p>
            <a:r>
              <a:rPr lang="en-US" dirty="0" smtClean="0"/>
              <a:t>Select all the new regions and right click(control-click) and choose Convert&gt;Convert to New Sampler Track in the pop up menu</a:t>
            </a:r>
          </a:p>
          <a:p>
            <a:r>
              <a:rPr lang="en-US" dirty="0" smtClean="0"/>
              <a:t>Change the trigger note range to C3  and OK</a:t>
            </a:r>
          </a:p>
          <a:p>
            <a:r>
              <a:rPr lang="en-US" dirty="0" smtClean="0"/>
              <a:t>Each region is now assigned to a specific note starting at C3</a:t>
            </a:r>
          </a:p>
          <a:p>
            <a:endParaRPr lang="en-US" dirty="0" smtClean="0"/>
          </a:p>
          <a:p>
            <a:endParaRPr lang="en-US" dirty="0" smtClean="0"/>
          </a:p>
          <a:p>
            <a:endParaRPr lang="en-US" dirty="0"/>
          </a:p>
        </p:txBody>
      </p:sp>
    </p:spTree>
    <p:extLst>
      <p:ext uri="{BB962C8B-B14F-4D97-AF65-F5344CB8AC3E}">
        <p14:creationId xmlns:p14="http://schemas.microsoft.com/office/powerpoint/2010/main" val="1842974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Reprise Stamp" panose="02000000000000000000" pitchFamily="2" charset="0"/>
              </a:rPr>
              <a:t>Development of drum machines</a:t>
            </a:r>
            <a:endParaRPr lang="en-GB" dirty="0">
              <a:latin typeface="Reprise Stamp" panose="02000000000000000000" pitchFamily="2" charset="0"/>
            </a:endParaRPr>
          </a:p>
        </p:txBody>
      </p:sp>
      <p:sp>
        <p:nvSpPr>
          <p:cNvPr id="3" name="Content Placeholder 2"/>
          <p:cNvSpPr>
            <a:spLocks noGrp="1"/>
          </p:cNvSpPr>
          <p:nvPr>
            <p:ph idx="1"/>
          </p:nvPr>
        </p:nvSpPr>
        <p:spPr>
          <a:xfrm>
            <a:off x="535675" y="1309583"/>
            <a:ext cx="1825388" cy="2184244"/>
          </a:xfrm>
        </p:spPr>
        <p:txBody>
          <a:bodyPr>
            <a:normAutofit fontScale="55000" lnSpcReduction="20000"/>
          </a:bodyPr>
          <a:lstStyle/>
          <a:p>
            <a:pPr marL="0" indent="0">
              <a:buNone/>
            </a:pPr>
            <a:r>
              <a:rPr lang="en-GB" b="1" dirty="0">
                <a:solidFill>
                  <a:srgbClr val="FFC000"/>
                </a:solidFill>
                <a:effectLst/>
                <a:latin typeface="Reprise Stamp" panose="02000000000000000000" pitchFamily="2" charset="0"/>
              </a:rPr>
              <a:t>1931 -</a:t>
            </a:r>
            <a:r>
              <a:rPr lang="en-GB" b="1" dirty="0" err="1" smtClean="0">
                <a:solidFill>
                  <a:srgbClr val="FFC000"/>
                </a:solidFill>
                <a:effectLst/>
                <a:latin typeface="Reprise Stamp" panose="02000000000000000000" pitchFamily="2" charset="0"/>
              </a:rPr>
              <a:t>Rhythmicon</a:t>
            </a:r>
            <a:r>
              <a:rPr lang="en-GB" dirty="0">
                <a:solidFill>
                  <a:srgbClr val="FFC000"/>
                </a:solidFill>
                <a:effectLst/>
              </a:rPr>
              <a:t> </a:t>
            </a:r>
            <a:endParaRPr lang="en-GB" dirty="0" smtClean="0">
              <a:solidFill>
                <a:srgbClr val="FFC000"/>
              </a:solidFill>
              <a:effectLst/>
            </a:endParaRPr>
          </a:p>
          <a:p>
            <a:pPr marL="0" indent="0">
              <a:buNone/>
            </a:pPr>
            <a:r>
              <a:rPr lang="en-GB" dirty="0" smtClean="0">
                <a:effectLst/>
              </a:rPr>
              <a:t>Invented </a:t>
            </a:r>
            <a:r>
              <a:rPr lang="en-GB" dirty="0">
                <a:effectLst/>
              </a:rPr>
              <a:t>by Leo Theremin was the first machine that could be called a drum machine but was limited in its capacity and </a:t>
            </a:r>
            <a:r>
              <a:rPr lang="en-GB" dirty="0" err="1">
                <a:effectLst/>
              </a:rPr>
              <a:t>preset</a:t>
            </a:r>
            <a:r>
              <a:rPr lang="en-GB" dirty="0">
                <a:effectLst/>
              </a:rPr>
              <a:t> </a:t>
            </a:r>
            <a:r>
              <a:rPr lang="en-GB" dirty="0" smtClean="0">
                <a:effectLst/>
              </a:rPr>
              <a:t>patterns.</a:t>
            </a:r>
          </a:p>
          <a:p>
            <a:pPr marL="0" indent="0">
              <a:buNone/>
            </a:pPr>
            <a:r>
              <a:rPr lang="en-GB" dirty="0" smtClean="0">
                <a:solidFill>
                  <a:srgbClr val="FF0000"/>
                </a:solidFill>
                <a:effectLst/>
              </a:rPr>
              <a:t>Name another Leo invention.</a:t>
            </a:r>
            <a:endParaRPr lang="en-GB" dirty="0">
              <a:solidFill>
                <a:srgbClr val="FF0000"/>
              </a:solidFill>
            </a:endParaRPr>
          </a:p>
        </p:txBody>
      </p:sp>
      <p:sp>
        <p:nvSpPr>
          <p:cNvPr id="4" name="Content Placeholder 2"/>
          <p:cNvSpPr txBox="1">
            <a:spLocks/>
          </p:cNvSpPr>
          <p:nvPr/>
        </p:nvSpPr>
        <p:spPr>
          <a:xfrm>
            <a:off x="3084394" y="2140286"/>
            <a:ext cx="3575713" cy="449132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ts val="2000"/>
              </a:spcBef>
              <a:buFontTx/>
              <a:buBlip>
                <a:blip r:embed="rId3"/>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3"/>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3"/>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3"/>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3"/>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3"/>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0" indent="0">
              <a:buNone/>
            </a:pPr>
            <a:r>
              <a:rPr lang="en-GB" sz="3100" b="1" dirty="0">
                <a:solidFill>
                  <a:srgbClr val="FFC000"/>
                </a:solidFill>
                <a:effectLst/>
                <a:latin typeface="Reprise Stamp" panose="02000000000000000000" pitchFamily="2" charset="0"/>
              </a:rPr>
              <a:t>1979 – Linn LM-1</a:t>
            </a:r>
            <a:r>
              <a:rPr lang="en-GB" sz="3100" b="1" dirty="0">
                <a:solidFill>
                  <a:srgbClr val="FFC000"/>
                </a:solidFill>
                <a:effectLst/>
              </a:rPr>
              <a:t>.</a:t>
            </a:r>
            <a:r>
              <a:rPr lang="en-GB" sz="3100" dirty="0">
                <a:solidFill>
                  <a:srgbClr val="FFC000"/>
                </a:solidFill>
                <a:effectLst/>
              </a:rPr>
              <a:t> </a:t>
            </a:r>
            <a:endParaRPr lang="en-GB" sz="3100" dirty="0" smtClean="0">
              <a:solidFill>
                <a:srgbClr val="FFC000"/>
              </a:solidFill>
              <a:effectLst/>
            </a:endParaRPr>
          </a:p>
          <a:p>
            <a:pPr marL="0" indent="0">
              <a:buNone/>
            </a:pPr>
            <a:r>
              <a:rPr lang="en-GB" dirty="0" smtClean="0">
                <a:effectLst/>
              </a:rPr>
              <a:t>The </a:t>
            </a:r>
            <a:r>
              <a:rPr lang="en-GB" dirty="0">
                <a:effectLst/>
              </a:rPr>
              <a:t>first digital drum machine which used drum samples from live drums. The samples were short in length which meant that they didn’t take up much memory which helped keep the cost down of producing these units, as memory at the time was very expensive. The Linn LM-1 produced realistic drum sounds (featured on Prince’s ‘When Doves Cry</a:t>
            </a:r>
            <a:r>
              <a:rPr lang="en-GB" dirty="0" smtClean="0">
                <a:effectLst/>
              </a:rPr>
              <a:t>’ and many other 80s pop songs)</a:t>
            </a:r>
          </a:p>
          <a:p>
            <a:pPr marL="0" indent="0">
              <a:buNone/>
            </a:pPr>
            <a:r>
              <a:rPr lang="en-GB" dirty="0">
                <a:hlinkClick r:id="rId4"/>
              </a:rPr>
              <a:t>https://</a:t>
            </a:r>
            <a:r>
              <a:rPr lang="en-GB" dirty="0" smtClean="0">
                <a:hlinkClick r:id="rId4"/>
              </a:rPr>
              <a:t>www.youtube.com/watch?v=i0sWBa8wKKk</a:t>
            </a:r>
            <a:r>
              <a:rPr lang="en-GB" dirty="0" smtClean="0"/>
              <a:t> </a:t>
            </a:r>
            <a:endParaRPr lang="en-GB" dirty="0"/>
          </a:p>
        </p:txBody>
      </p:sp>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11848" y="3738015"/>
            <a:ext cx="2016906" cy="1295862"/>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550925" y="1217191"/>
            <a:ext cx="2593075" cy="1817622"/>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550924" y="1217191"/>
            <a:ext cx="2593075" cy="1817622"/>
          </a:xfrm>
          <a:prstGeom prst="rect">
            <a:avLst/>
          </a:prstGeom>
        </p:spPr>
      </p:pic>
    </p:spTree>
    <p:extLst>
      <p:ext uri="{BB962C8B-B14F-4D97-AF65-F5344CB8AC3E}">
        <p14:creationId xmlns:p14="http://schemas.microsoft.com/office/powerpoint/2010/main" val="999935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13896" y="419464"/>
            <a:ext cx="3575713" cy="497140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ts val="2000"/>
              </a:spcBef>
              <a:buFontTx/>
              <a:buBlip>
                <a:blip r:embed="rId3"/>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3"/>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3"/>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3"/>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3"/>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3"/>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0" indent="0">
              <a:buNone/>
            </a:pPr>
            <a:r>
              <a:rPr lang="en-GB" sz="2800" b="1" dirty="0">
                <a:solidFill>
                  <a:srgbClr val="FFC000"/>
                </a:solidFill>
                <a:effectLst/>
                <a:latin typeface="Reprise Stamp" panose="02000000000000000000" pitchFamily="2" charset="0"/>
              </a:rPr>
              <a:t>1980 – Roland </a:t>
            </a:r>
            <a:r>
              <a:rPr lang="en-GB" sz="2800" b="1" dirty="0" smtClean="0">
                <a:solidFill>
                  <a:srgbClr val="FFC000"/>
                </a:solidFill>
                <a:effectLst/>
                <a:latin typeface="Reprise Stamp" panose="02000000000000000000" pitchFamily="2" charset="0"/>
              </a:rPr>
              <a:t>TR-808</a:t>
            </a:r>
          </a:p>
          <a:p>
            <a:pPr marL="0" indent="0">
              <a:buNone/>
            </a:pPr>
            <a:r>
              <a:rPr lang="en-GB" sz="2800" dirty="0" smtClean="0">
                <a:solidFill>
                  <a:srgbClr val="FFC000"/>
                </a:solidFill>
                <a:effectLst/>
              </a:rPr>
              <a:t> </a:t>
            </a:r>
            <a:r>
              <a:rPr lang="en-GB" sz="2800" dirty="0">
                <a:effectLst/>
              </a:rPr>
              <a:t>Popular in the hip-hop scene and is still in huge demand today. Uses analogue synthesis so lacked the realism of competing digital units of the time (featured on Marvin Gaye’s ‘Sexual Healing’, The Beastie Boys ‘Licensed to ill’ , ABC’s ”The Look of Love</a:t>
            </a:r>
            <a:r>
              <a:rPr lang="en-GB" sz="2800" dirty="0" smtClean="0">
                <a:effectLst/>
              </a:rPr>
              <a:t>’)</a:t>
            </a:r>
          </a:p>
          <a:p>
            <a:pPr marL="0" indent="0">
              <a:buNone/>
            </a:pPr>
            <a:r>
              <a:rPr lang="en-GB" dirty="0">
                <a:hlinkClick r:id="rId4"/>
              </a:rPr>
              <a:t>https://</a:t>
            </a:r>
            <a:r>
              <a:rPr lang="en-GB" dirty="0" smtClean="0">
                <a:hlinkClick r:id="rId4"/>
              </a:rPr>
              <a:t>www.youtube.com/watch?v=yJiJSGsJH4U</a:t>
            </a:r>
            <a:r>
              <a:rPr lang="en-GB" dirty="0" smtClean="0"/>
              <a:t> </a:t>
            </a:r>
            <a:endParaRPr lang="en-GB" dirty="0"/>
          </a:p>
        </p:txBody>
      </p:sp>
      <p:sp>
        <p:nvSpPr>
          <p:cNvPr id="6" name="Content Placeholder 5"/>
          <p:cNvSpPr>
            <a:spLocks noGrp="1"/>
          </p:cNvSpPr>
          <p:nvPr>
            <p:ph idx="1"/>
          </p:nvPr>
        </p:nvSpPr>
        <p:spPr>
          <a:xfrm>
            <a:off x="5691117" y="3431459"/>
            <a:ext cx="3179928" cy="3276065"/>
          </a:xfrm>
        </p:spPr>
        <p:txBody>
          <a:bodyPr>
            <a:normAutofit fontScale="92500" lnSpcReduction="10000"/>
          </a:bodyPr>
          <a:lstStyle/>
          <a:p>
            <a:pPr marL="0" indent="0">
              <a:buNone/>
            </a:pPr>
            <a:r>
              <a:rPr lang="en-GB" b="1" dirty="0">
                <a:solidFill>
                  <a:srgbClr val="FFC000"/>
                </a:solidFill>
                <a:effectLst/>
                <a:latin typeface="Reprise Stamp" panose="02000000000000000000" pitchFamily="2" charset="0"/>
              </a:rPr>
              <a:t>1984 – Roland TR-909.</a:t>
            </a:r>
            <a:r>
              <a:rPr lang="en-GB" dirty="0">
                <a:solidFill>
                  <a:srgbClr val="FFC000"/>
                </a:solidFill>
                <a:effectLst/>
                <a:latin typeface="Reprise Stamp" panose="02000000000000000000" pitchFamily="2" charset="0"/>
              </a:rPr>
              <a:t> </a:t>
            </a:r>
            <a:endParaRPr lang="en-GB" dirty="0" smtClean="0">
              <a:solidFill>
                <a:srgbClr val="FFC000"/>
              </a:solidFill>
              <a:effectLst/>
              <a:latin typeface="Reprise Stamp" panose="02000000000000000000" pitchFamily="2" charset="0"/>
            </a:endParaRPr>
          </a:p>
          <a:p>
            <a:pPr marL="0" indent="0">
              <a:buNone/>
            </a:pPr>
            <a:r>
              <a:rPr lang="en-GB" dirty="0" smtClean="0">
                <a:effectLst/>
              </a:rPr>
              <a:t>Successor </a:t>
            </a:r>
            <a:r>
              <a:rPr lang="en-GB" dirty="0">
                <a:effectLst/>
              </a:rPr>
              <a:t>to the TR-808, uses analogue synthesis combines with digital cymbals to produce its drum </a:t>
            </a:r>
            <a:r>
              <a:rPr lang="en-GB" dirty="0" smtClean="0">
                <a:effectLst/>
              </a:rPr>
              <a:t>sounds</a:t>
            </a:r>
          </a:p>
          <a:p>
            <a:pPr marL="0" indent="0">
              <a:buNone/>
            </a:pPr>
            <a:r>
              <a:rPr lang="en-GB" dirty="0">
                <a:hlinkClick r:id="rId5"/>
              </a:rPr>
              <a:t>https://</a:t>
            </a:r>
            <a:r>
              <a:rPr lang="en-GB" dirty="0" smtClean="0">
                <a:hlinkClick r:id="rId5"/>
              </a:rPr>
              <a:t>www.youtube.com/watch?v=ydCDro4YerY</a:t>
            </a:r>
            <a:r>
              <a:rPr lang="en-GB" dirty="0" smtClean="0"/>
              <a:t> </a:t>
            </a:r>
            <a:endParaRPr lang="en-GB" dirty="0"/>
          </a:p>
        </p:txBody>
      </p:sp>
      <p:pic>
        <p:nvPicPr>
          <p:cNvPr id="8" name="Pictur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064758" y="188287"/>
            <a:ext cx="4082956" cy="2296663"/>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369861" y="5390865"/>
            <a:ext cx="2225722" cy="1316659"/>
          </a:xfrm>
          <a:prstGeom prst="rect">
            <a:avLst/>
          </a:prstGeom>
        </p:spPr>
      </p:pic>
    </p:spTree>
    <p:extLst>
      <p:ext uri="{BB962C8B-B14F-4D97-AF65-F5344CB8AC3E}">
        <p14:creationId xmlns:p14="http://schemas.microsoft.com/office/powerpoint/2010/main" val="3730893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23939" y="382234"/>
            <a:ext cx="3575713" cy="6045861"/>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ts val="2000"/>
              </a:spcBef>
              <a:buFontTx/>
              <a:buBlip>
                <a:blip r:embed="rId3"/>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3"/>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3"/>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3"/>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3"/>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3"/>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0" indent="0">
              <a:buNone/>
            </a:pPr>
            <a:r>
              <a:rPr lang="en-GB" sz="2400" b="1" dirty="0">
                <a:solidFill>
                  <a:srgbClr val="FFC000"/>
                </a:solidFill>
                <a:effectLst/>
                <a:latin typeface="Reprise Stamp" panose="02000000000000000000" pitchFamily="2" charset="0"/>
              </a:rPr>
              <a:t>1988 – Akai </a:t>
            </a:r>
            <a:r>
              <a:rPr lang="en-GB" sz="2400" b="1" dirty="0" smtClean="0">
                <a:solidFill>
                  <a:srgbClr val="FFC000"/>
                </a:solidFill>
                <a:effectLst/>
                <a:latin typeface="Reprise Stamp" panose="02000000000000000000" pitchFamily="2" charset="0"/>
              </a:rPr>
              <a:t>MPC60</a:t>
            </a:r>
          </a:p>
          <a:p>
            <a:pPr marL="0" indent="0">
              <a:buNone/>
            </a:pPr>
            <a:r>
              <a:rPr lang="en-GB" sz="2400" dirty="0" smtClean="0">
                <a:effectLst/>
              </a:rPr>
              <a:t> </a:t>
            </a:r>
            <a:r>
              <a:rPr lang="en-GB" sz="2400" dirty="0">
                <a:effectLst/>
              </a:rPr>
              <a:t>A </a:t>
            </a:r>
            <a:r>
              <a:rPr lang="en-GB" sz="2400" dirty="0" smtClean="0">
                <a:effectLst/>
              </a:rPr>
              <a:t>collaboration </a:t>
            </a:r>
            <a:r>
              <a:rPr lang="en-GB" sz="2400" dirty="0">
                <a:effectLst/>
              </a:rPr>
              <a:t>with Roger Linn which saw in a successful era of the ever popular series of drum machines (MPC series). The MPC60 was a fully programmable digital drum machine that included pads to help with programming. This series is popular with electronic artists and hip hop </a:t>
            </a:r>
            <a:r>
              <a:rPr lang="en-GB" sz="2400" dirty="0" smtClean="0">
                <a:effectLst/>
              </a:rPr>
              <a:t>producers</a:t>
            </a:r>
          </a:p>
          <a:p>
            <a:pPr marL="0" indent="0">
              <a:buNone/>
            </a:pPr>
            <a:r>
              <a:rPr lang="en-GB" dirty="0">
                <a:hlinkClick r:id="rId4"/>
              </a:rPr>
              <a:t>https://</a:t>
            </a:r>
            <a:r>
              <a:rPr lang="en-GB" dirty="0" smtClean="0">
                <a:hlinkClick r:id="rId4"/>
              </a:rPr>
              <a:t>www.youtube.com/watch?v=fC1BQNz0Aj8</a:t>
            </a:r>
            <a:r>
              <a:rPr lang="en-GB" dirty="0" smtClean="0"/>
              <a:t> </a:t>
            </a:r>
          </a:p>
          <a:p>
            <a:pPr marL="0" indent="0">
              <a:buNone/>
            </a:pPr>
            <a:r>
              <a:rPr lang="en-GB" dirty="0"/>
              <a:t>Akai </a:t>
            </a:r>
            <a:r>
              <a:rPr lang="en-GB" dirty="0" smtClean="0"/>
              <a:t>today… </a:t>
            </a:r>
            <a:r>
              <a:rPr lang="en-GB" dirty="0">
                <a:hlinkClick r:id="rId5"/>
              </a:rPr>
              <a:t>https://</a:t>
            </a:r>
            <a:r>
              <a:rPr lang="en-GB" dirty="0" smtClean="0">
                <a:hlinkClick r:id="rId5"/>
              </a:rPr>
              <a:t>www.youtube.com/watch?v=AHdouFZ6FCs</a:t>
            </a:r>
            <a:r>
              <a:rPr lang="en-GB" dirty="0" smtClean="0"/>
              <a:t> </a:t>
            </a:r>
            <a:endParaRPr lang="en-GB" dirty="0"/>
          </a:p>
        </p:txBody>
      </p:sp>
      <p:sp>
        <p:nvSpPr>
          <p:cNvPr id="6" name="Content Placeholder 5"/>
          <p:cNvSpPr>
            <a:spLocks noGrp="1"/>
          </p:cNvSpPr>
          <p:nvPr>
            <p:ph idx="1"/>
          </p:nvPr>
        </p:nvSpPr>
        <p:spPr>
          <a:xfrm>
            <a:off x="6810230" y="1995641"/>
            <a:ext cx="1929380" cy="2365831"/>
          </a:xfrm>
        </p:spPr>
        <p:txBody>
          <a:bodyPr>
            <a:normAutofit fontScale="62500" lnSpcReduction="20000"/>
          </a:bodyPr>
          <a:lstStyle/>
          <a:p>
            <a:pPr marL="0" indent="0">
              <a:buNone/>
            </a:pPr>
            <a:r>
              <a:rPr lang="en-GB" b="1" dirty="0">
                <a:solidFill>
                  <a:srgbClr val="FFC000"/>
                </a:solidFill>
                <a:effectLst/>
                <a:latin typeface="Reprise Stamp" panose="02000000000000000000" pitchFamily="2" charset="0"/>
              </a:rPr>
              <a:t>Early 1990s – Roland V-Drums</a:t>
            </a:r>
            <a:r>
              <a:rPr lang="en-GB" b="1" dirty="0" smtClean="0">
                <a:solidFill>
                  <a:srgbClr val="FFC000"/>
                </a:solidFill>
                <a:effectLst/>
                <a:latin typeface="Reprise Stamp" panose="02000000000000000000" pitchFamily="2" charset="0"/>
              </a:rPr>
              <a:t>.</a:t>
            </a:r>
          </a:p>
          <a:p>
            <a:pPr marL="0" indent="0">
              <a:buNone/>
            </a:pPr>
            <a:r>
              <a:rPr lang="en-GB" dirty="0" smtClean="0">
                <a:effectLst/>
              </a:rPr>
              <a:t> </a:t>
            </a:r>
            <a:r>
              <a:rPr lang="en-GB" dirty="0">
                <a:effectLst/>
              </a:rPr>
              <a:t>P</a:t>
            </a:r>
            <a:r>
              <a:rPr lang="en-GB" dirty="0" smtClean="0">
                <a:effectLst/>
              </a:rPr>
              <a:t>ioneered</a:t>
            </a:r>
            <a:r>
              <a:rPr lang="en-GB" dirty="0">
                <a:effectLst/>
              </a:rPr>
              <a:t> the electric drum kits using midi to triggers drum and percussion samples</a:t>
            </a:r>
            <a:r>
              <a:rPr lang="en-GB" dirty="0" smtClean="0">
                <a:effectLst/>
              </a:rPr>
              <a:t>.</a:t>
            </a:r>
          </a:p>
          <a:p>
            <a:pPr marL="0" indent="0">
              <a:buNone/>
            </a:pPr>
            <a:r>
              <a:rPr lang="en-GB" dirty="0">
                <a:hlinkClick r:id="rId6"/>
              </a:rPr>
              <a:t>https://</a:t>
            </a:r>
            <a:r>
              <a:rPr lang="en-GB" dirty="0" smtClean="0">
                <a:hlinkClick r:id="rId6"/>
              </a:rPr>
              <a:t>www.youtube.com/watch?v=cC3u2WVnGtM</a:t>
            </a:r>
            <a:r>
              <a:rPr lang="en-GB" dirty="0" smtClean="0"/>
              <a:t> </a:t>
            </a:r>
            <a:endParaRPr lang="en-GB" dirty="0"/>
          </a:p>
        </p:txBody>
      </p:sp>
      <p:pic>
        <p:nvPicPr>
          <p:cNvPr id="3" name="Picture 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958508" y="1101970"/>
            <a:ext cx="2792865" cy="2346007"/>
          </a:xfrm>
          <a:prstGeom prst="rect">
            <a:avLst/>
          </a:prstGeom>
        </p:spPr>
      </p:pic>
      <p:pic>
        <p:nvPicPr>
          <p:cNvPr id="4" name="Picture 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243082" y="4224995"/>
            <a:ext cx="2496528" cy="2496528"/>
          </a:xfrm>
          <a:prstGeom prst="rect">
            <a:avLst/>
          </a:prstGeom>
        </p:spPr>
      </p:pic>
    </p:spTree>
    <p:extLst>
      <p:ext uri="{BB962C8B-B14F-4D97-AF65-F5344CB8AC3E}">
        <p14:creationId xmlns:p14="http://schemas.microsoft.com/office/powerpoint/2010/main" val="2895954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1376" y="606541"/>
            <a:ext cx="3038375" cy="778098"/>
          </a:xfrm>
        </p:spPr>
        <p:txBody>
          <a:bodyPr>
            <a:noAutofit/>
          </a:bodyPr>
          <a:lstStyle/>
          <a:p>
            <a:pPr algn="ctr"/>
            <a:r>
              <a:rPr lang="en-US" sz="3600" dirty="0" smtClean="0">
                <a:latin typeface="Arial" panose="020B0604020202020204" pitchFamily="34" charset="0"/>
                <a:cs typeface="Arial" panose="020B0604020202020204" pitchFamily="34" charset="0"/>
              </a:rPr>
              <a:t>Aims and objectives </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4294967295"/>
          </p:nvPr>
        </p:nvSpPr>
        <p:spPr>
          <a:xfrm>
            <a:off x="5913120" y="1587672"/>
            <a:ext cx="3206631" cy="3532471"/>
          </a:xfrm>
          <a:prstGeom prst="rect">
            <a:avLst/>
          </a:prstGeom>
        </p:spPr>
        <p:txBody>
          <a:bodyPr>
            <a:normAutofit fontScale="77500" lnSpcReduction="20000"/>
          </a:bodyPr>
          <a:lstStyle/>
          <a:p>
            <a:r>
              <a:rPr lang="en-US" dirty="0"/>
              <a:t>Review the sampling requirements for C2</a:t>
            </a:r>
          </a:p>
          <a:p>
            <a:r>
              <a:rPr lang="en-US" dirty="0"/>
              <a:t>Understand the assessment grid</a:t>
            </a:r>
          </a:p>
          <a:p>
            <a:r>
              <a:rPr lang="en-US" dirty="0"/>
              <a:t>Explore sampling techniques</a:t>
            </a:r>
          </a:p>
          <a:p>
            <a:r>
              <a:rPr lang="en-US" dirty="0"/>
              <a:t>Build a sample instrument using the EXS24</a:t>
            </a:r>
          </a:p>
          <a:p>
            <a:r>
              <a:rPr lang="en-US" dirty="0"/>
              <a:t>Assign pitch mapping and tuning zones</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3185" y="4005312"/>
            <a:ext cx="4699072" cy="2643229"/>
          </a:xfrm>
          <a:prstGeom prst="rect">
            <a:avLst/>
          </a:prstGeom>
        </p:spPr>
      </p:pic>
      <p:sp>
        <p:nvSpPr>
          <p:cNvPr id="5" name="TextBox 4"/>
          <p:cNvSpPr txBox="1"/>
          <p:nvPr/>
        </p:nvSpPr>
        <p:spPr>
          <a:xfrm>
            <a:off x="6219339" y="44696"/>
            <a:ext cx="2762450" cy="369332"/>
          </a:xfrm>
          <a:prstGeom prst="rect">
            <a:avLst/>
          </a:prstGeom>
          <a:noFill/>
        </p:spPr>
        <p:txBody>
          <a:bodyPr wrap="square" rtlCol="0">
            <a:spAutoFit/>
          </a:bodyPr>
          <a:lstStyle/>
          <a:p>
            <a:r>
              <a:rPr lang="en-GB" dirty="0" smtClean="0"/>
              <a:t>Today’s lesson</a:t>
            </a:r>
            <a:endParaRPr lang="en-GB" dirty="0"/>
          </a:p>
        </p:txBody>
      </p:sp>
      <p:sp>
        <p:nvSpPr>
          <p:cNvPr id="6" name="Title 1"/>
          <p:cNvSpPr txBox="1">
            <a:spLocks/>
          </p:cNvSpPr>
          <p:nvPr/>
        </p:nvSpPr>
        <p:spPr>
          <a:xfrm>
            <a:off x="252664" y="-7724"/>
            <a:ext cx="2933299" cy="1429871"/>
          </a:xfrm>
          <a:prstGeom prst="rect">
            <a:avLst/>
          </a:prstGeom>
        </p:spPr>
        <p:txBody>
          <a:bodyPr vert="horz" lIns="91440" tIns="45720" rIns="91440" bIns="45720" rtlCol="0" anchor="ctr" anchorCtr="0">
            <a:normAutofit/>
          </a:bodyPr>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GB" sz="3600" dirty="0" smtClean="0">
                <a:solidFill>
                  <a:srgbClr val="FFC000"/>
                </a:solidFill>
                <a:latin typeface="Reprise Stamp" panose="02000000000000000000" pitchFamily="2" charset="0"/>
              </a:rPr>
              <a:t>STARTER</a:t>
            </a:r>
            <a:endParaRPr lang="en-GB" sz="3600" dirty="0">
              <a:solidFill>
                <a:srgbClr val="FFC000"/>
              </a:solidFill>
              <a:latin typeface="Reprise Stamp" panose="02000000000000000000" pitchFamily="2" charset="0"/>
            </a:endParaRPr>
          </a:p>
        </p:txBody>
      </p:sp>
      <p:sp>
        <p:nvSpPr>
          <p:cNvPr id="7" name="Content Placeholder 2"/>
          <p:cNvSpPr>
            <a:spLocks noGrp="1"/>
          </p:cNvSpPr>
          <p:nvPr>
            <p:ph idx="1"/>
          </p:nvPr>
        </p:nvSpPr>
        <p:spPr>
          <a:xfrm>
            <a:off x="123185" y="962164"/>
            <a:ext cx="5124063" cy="2920520"/>
          </a:xfrm>
        </p:spPr>
        <p:txBody>
          <a:bodyPr>
            <a:normAutofit/>
          </a:bodyPr>
          <a:lstStyle/>
          <a:p>
            <a:pPr>
              <a:buFont typeface="Wingdings" panose="05000000000000000000" pitchFamily="2" charset="2"/>
              <a:buChar char="q"/>
            </a:pPr>
            <a:r>
              <a:rPr lang="en-GB" sz="2000" dirty="0" smtClean="0"/>
              <a:t>Get out your C2 composition </a:t>
            </a:r>
            <a:r>
              <a:rPr lang="en-GB" sz="2000" dirty="0" smtClean="0">
                <a:latin typeface="Reprise Stamp" panose="02000000000000000000" pitchFamily="2" charset="0"/>
              </a:rPr>
              <a:t>planning document And listening</a:t>
            </a:r>
          </a:p>
          <a:p>
            <a:pPr>
              <a:buFont typeface="Wingdings" panose="05000000000000000000" pitchFamily="2" charset="2"/>
              <a:buChar char="q"/>
            </a:pPr>
            <a:r>
              <a:rPr lang="en-GB" sz="2000" dirty="0" smtClean="0"/>
              <a:t>Collect your written work on my desk</a:t>
            </a:r>
          </a:p>
          <a:p>
            <a:pPr>
              <a:buFont typeface="Wingdings" panose="05000000000000000000" pitchFamily="2" charset="2"/>
              <a:buChar char="q"/>
            </a:pPr>
            <a:r>
              <a:rPr lang="en-GB" sz="2000" dirty="0" smtClean="0"/>
              <a:t>The picture is a device that has been used on many Pop music records of 80s. Explain the functionality of this device.</a:t>
            </a:r>
            <a:endParaRPr lang="en-GB" sz="2000" dirty="0"/>
          </a:p>
        </p:txBody>
      </p:sp>
    </p:spTree>
    <p:extLst>
      <p:ext uri="{BB962C8B-B14F-4D97-AF65-F5344CB8AC3E}">
        <p14:creationId xmlns:p14="http://schemas.microsoft.com/office/powerpoint/2010/main" val="61070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602" y="0"/>
            <a:ext cx="5869002" cy="1429871"/>
          </a:xfrm>
        </p:spPr>
        <p:txBody>
          <a:bodyPr/>
          <a:lstStyle/>
          <a:p>
            <a:r>
              <a:rPr lang="en-US" dirty="0" smtClean="0">
                <a:solidFill>
                  <a:srgbClr val="FFC000"/>
                </a:solidFill>
              </a:rPr>
              <a:t>What is a sampler?</a:t>
            </a:r>
            <a:endParaRPr lang="en-US" dirty="0">
              <a:solidFill>
                <a:srgbClr val="FFC000"/>
              </a:solidFill>
            </a:endParaRPr>
          </a:p>
        </p:txBody>
      </p:sp>
      <p:sp>
        <p:nvSpPr>
          <p:cNvPr id="3" name="Content Placeholder 2"/>
          <p:cNvSpPr>
            <a:spLocks noGrp="1"/>
          </p:cNvSpPr>
          <p:nvPr>
            <p:ph sz="quarter" idx="4294967295"/>
          </p:nvPr>
        </p:nvSpPr>
        <p:spPr>
          <a:xfrm>
            <a:off x="77001" y="1422652"/>
            <a:ext cx="5409397" cy="5435348"/>
          </a:xfrm>
          <a:prstGeom prst="rect">
            <a:avLst/>
          </a:prstGeom>
        </p:spPr>
        <p:txBody>
          <a:bodyPr>
            <a:normAutofit fontScale="55000" lnSpcReduction="20000"/>
          </a:bodyPr>
          <a:lstStyle/>
          <a:p>
            <a:r>
              <a:rPr lang="en-US" sz="2900" dirty="0" smtClean="0"/>
              <a:t>A sampler plays back </a:t>
            </a:r>
            <a:r>
              <a:rPr lang="en-US" sz="2900" dirty="0" smtClean="0">
                <a:latin typeface="Reprise Stamp" panose="02000000000000000000" pitchFamily="2" charset="0"/>
              </a:rPr>
              <a:t>audio</a:t>
            </a:r>
            <a:r>
              <a:rPr lang="en-US" sz="2900" dirty="0" smtClean="0"/>
              <a:t> files, called </a:t>
            </a:r>
            <a:r>
              <a:rPr lang="en-US" sz="2900" i="1" dirty="0" smtClean="0">
                <a:latin typeface="Reprise Stamp" panose="02000000000000000000" pitchFamily="2" charset="0"/>
              </a:rPr>
              <a:t>samples</a:t>
            </a:r>
          </a:p>
          <a:p>
            <a:r>
              <a:rPr lang="en-US" sz="2900" dirty="0" smtClean="0"/>
              <a:t>The samples are combined into tuned, </a:t>
            </a:r>
            <a:r>
              <a:rPr lang="en-US" sz="2900" dirty="0" err="1" smtClean="0"/>
              <a:t>organised</a:t>
            </a:r>
            <a:r>
              <a:rPr lang="en-US" sz="2900" dirty="0" smtClean="0"/>
              <a:t> collections called </a:t>
            </a:r>
            <a:r>
              <a:rPr lang="en-US" sz="2900" i="1" dirty="0" smtClean="0">
                <a:latin typeface="Reprise Stamp" panose="02000000000000000000" pitchFamily="2" charset="0"/>
              </a:rPr>
              <a:t>sample instruments</a:t>
            </a:r>
          </a:p>
          <a:p>
            <a:r>
              <a:rPr lang="en-US" sz="2900" i="1" dirty="0" smtClean="0"/>
              <a:t>Samplers </a:t>
            </a:r>
            <a:r>
              <a:rPr lang="en-US" sz="2900" dirty="0" smtClean="0"/>
              <a:t>have similar parameters to synthesizers, however, the sound generator plays back audio files( not an oscillator), which makes it suitable for emulating </a:t>
            </a:r>
            <a:r>
              <a:rPr lang="en-US" sz="2900" dirty="0" smtClean="0">
                <a:latin typeface="Reprise Stamp" panose="02000000000000000000" pitchFamily="2" charset="0"/>
              </a:rPr>
              <a:t>real instruments </a:t>
            </a:r>
            <a:r>
              <a:rPr lang="en-US" sz="2900" dirty="0" smtClean="0"/>
              <a:t>such as strings(violins, cellos </a:t>
            </a:r>
            <a:r>
              <a:rPr lang="en-US" sz="2900" dirty="0" err="1" smtClean="0"/>
              <a:t>etc</a:t>
            </a:r>
            <a:r>
              <a:rPr lang="en-US" sz="2900" dirty="0" smtClean="0"/>
              <a:t>), piano, drums etc. </a:t>
            </a:r>
          </a:p>
          <a:p>
            <a:r>
              <a:rPr lang="en-US" sz="2900" dirty="0" smtClean="0"/>
              <a:t>There are hardware and software versions of samplers </a:t>
            </a:r>
            <a:r>
              <a:rPr lang="en-US" sz="2900" dirty="0" err="1" smtClean="0"/>
              <a:t>e.g</a:t>
            </a:r>
            <a:r>
              <a:rPr lang="en-US" sz="2900" dirty="0" smtClean="0"/>
              <a:t> AKAI MPC range are popular hardware samplers and NI </a:t>
            </a:r>
            <a:r>
              <a:rPr lang="en-US" sz="2900" dirty="0" err="1" smtClean="0"/>
              <a:t>Kontakt</a:t>
            </a:r>
            <a:r>
              <a:rPr lang="en-US" sz="2900" dirty="0" smtClean="0"/>
              <a:t> is a third party software sampler used in DAW</a:t>
            </a:r>
          </a:p>
          <a:p>
            <a:r>
              <a:rPr lang="en-US" sz="2900" dirty="0" smtClean="0"/>
              <a:t>A sampler is limited by the amount of </a:t>
            </a:r>
            <a:r>
              <a:rPr lang="en-US" sz="2900" dirty="0" smtClean="0">
                <a:latin typeface="Reprise Stamp" panose="02000000000000000000" pitchFamily="2" charset="0"/>
              </a:rPr>
              <a:t>storage</a:t>
            </a:r>
            <a:r>
              <a:rPr lang="en-US" sz="2900" dirty="0" smtClean="0"/>
              <a:t>( hard drive space)a device has. Early models of hardware( and software) samplers relied on </a:t>
            </a:r>
            <a:r>
              <a:rPr lang="en-US" sz="2900" dirty="0" smtClean="0">
                <a:latin typeface="Reprise Stamp" panose="02000000000000000000" pitchFamily="2" charset="0"/>
              </a:rPr>
              <a:t>RAM</a:t>
            </a:r>
            <a:r>
              <a:rPr lang="en-US" sz="2900" dirty="0" smtClean="0"/>
              <a:t>. However, new tech can access content directly from the HD</a:t>
            </a:r>
          </a:p>
          <a:p>
            <a:r>
              <a:rPr lang="en-US" sz="2900" dirty="0" smtClean="0"/>
              <a:t>There are companies that just manufacture sample libraries to load in a dedicated sampler </a:t>
            </a:r>
            <a:r>
              <a:rPr lang="en-US" sz="2900" dirty="0" err="1" smtClean="0"/>
              <a:t>e.g</a:t>
            </a:r>
            <a:r>
              <a:rPr lang="en-US" sz="2900" dirty="0" smtClean="0"/>
              <a:t> </a:t>
            </a:r>
            <a:r>
              <a:rPr lang="en-US" sz="2900" dirty="0" err="1" smtClean="0"/>
              <a:t>EastWest</a:t>
            </a:r>
            <a:r>
              <a:rPr lang="en-US" sz="2900" dirty="0" smtClean="0"/>
              <a:t> Hollywood Orchestra 680GB of samples</a:t>
            </a:r>
          </a:p>
          <a:p>
            <a:pPr marL="0" indent="0">
              <a:buNone/>
            </a:pPr>
            <a:endParaRPr lang="en-US" dirty="0"/>
          </a:p>
        </p:txBody>
      </p:sp>
      <p:pic>
        <p:nvPicPr>
          <p:cNvPr id="4" name="Picture 3"/>
          <p:cNvPicPr>
            <a:picLocks noChangeAspect="1"/>
          </p:cNvPicPr>
          <p:nvPr/>
        </p:nvPicPr>
        <p:blipFill>
          <a:blip r:embed="rId3"/>
          <a:stretch>
            <a:fillRect/>
          </a:stretch>
        </p:blipFill>
        <p:spPr>
          <a:xfrm>
            <a:off x="5680923" y="27992"/>
            <a:ext cx="3110746" cy="1944216"/>
          </a:xfrm>
          <a:prstGeom prst="rect">
            <a:avLst/>
          </a:prstGeom>
        </p:spPr>
      </p:pic>
      <p:pic>
        <p:nvPicPr>
          <p:cNvPr id="5" name="Picture 4"/>
          <p:cNvPicPr>
            <a:picLocks noChangeAspect="1"/>
          </p:cNvPicPr>
          <p:nvPr/>
        </p:nvPicPr>
        <p:blipFill>
          <a:blip r:embed="rId4"/>
          <a:stretch>
            <a:fillRect/>
          </a:stretch>
        </p:blipFill>
        <p:spPr>
          <a:xfrm>
            <a:off x="5486399" y="3568588"/>
            <a:ext cx="3603829" cy="2932382"/>
          </a:xfrm>
          <a:prstGeom prst="rect">
            <a:avLst/>
          </a:prstGeom>
        </p:spPr>
      </p:pic>
      <p:sp>
        <p:nvSpPr>
          <p:cNvPr id="6" name="TextBox 5"/>
          <p:cNvSpPr txBox="1"/>
          <p:nvPr/>
        </p:nvSpPr>
        <p:spPr>
          <a:xfrm>
            <a:off x="6333423" y="2223436"/>
            <a:ext cx="1925053" cy="369332"/>
          </a:xfrm>
          <a:prstGeom prst="rect">
            <a:avLst/>
          </a:prstGeom>
          <a:noFill/>
        </p:spPr>
        <p:txBody>
          <a:bodyPr wrap="square" rtlCol="0">
            <a:spAutoFit/>
          </a:bodyPr>
          <a:lstStyle/>
          <a:p>
            <a:r>
              <a:rPr lang="en-GB" dirty="0" smtClean="0"/>
              <a:t>Hardware</a:t>
            </a:r>
            <a:endParaRPr lang="en-GB" dirty="0"/>
          </a:p>
        </p:txBody>
      </p:sp>
      <p:sp>
        <p:nvSpPr>
          <p:cNvPr id="7" name="TextBox 6"/>
          <p:cNvSpPr txBox="1"/>
          <p:nvPr/>
        </p:nvSpPr>
        <p:spPr>
          <a:xfrm>
            <a:off x="6273769" y="3199256"/>
            <a:ext cx="1925053" cy="369332"/>
          </a:xfrm>
          <a:prstGeom prst="rect">
            <a:avLst/>
          </a:prstGeom>
          <a:noFill/>
        </p:spPr>
        <p:txBody>
          <a:bodyPr wrap="square" rtlCol="0">
            <a:spAutoFit/>
          </a:bodyPr>
          <a:lstStyle/>
          <a:p>
            <a:r>
              <a:rPr lang="en-GB" dirty="0" smtClean="0"/>
              <a:t>Software</a:t>
            </a:r>
            <a:endParaRPr lang="en-GB" dirty="0"/>
          </a:p>
        </p:txBody>
      </p:sp>
    </p:spTree>
    <p:extLst>
      <p:ext uri="{BB962C8B-B14F-4D97-AF65-F5344CB8AC3E}">
        <p14:creationId xmlns:p14="http://schemas.microsoft.com/office/powerpoint/2010/main" val="65779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5448" y="121024"/>
            <a:ext cx="5771165" cy="1149512"/>
          </a:xfrm>
        </p:spPr>
        <p:txBody>
          <a:bodyPr/>
          <a:lstStyle/>
          <a:p>
            <a:r>
              <a:rPr lang="en-GB" dirty="0" smtClean="0"/>
              <a:t>Component 2 </a:t>
            </a:r>
            <a:endParaRPr lang="en-GB" dirty="0"/>
          </a:p>
        </p:txBody>
      </p:sp>
      <p:sp>
        <p:nvSpPr>
          <p:cNvPr id="3" name="Content Placeholder 2"/>
          <p:cNvSpPr>
            <a:spLocks noGrp="1"/>
          </p:cNvSpPr>
          <p:nvPr>
            <p:ph idx="1"/>
          </p:nvPr>
        </p:nvSpPr>
        <p:spPr>
          <a:xfrm>
            <a:off x="117910" y="646739"/>
            <a:ext cx="2683042" cy="1757741"/>
          </a:xfrm>
        </p:spPr>
        <p:txBody>
          <a:bodyPr>
            <a:normAutofit/>
          </a:bodyPr>
          <a:lstStyle/>
          <a:p>
            <a:pPr marL="0" indent="0">
              <a:buNone/>
            </a:pPr>
            <a:r>
              <a:rPr lang="en-GB" dirty="0" smtClean="0"/>
              <a:t>Identify 3 ways to manipulate audio in Logic Pro X without using a sampler</a:t>
            </a:r>
            <a:endParaRPr lang="en-GB" dirty="0"/>
          </a:p>
        </p:txBody>
      </p:sp>
      <p:sp>
        <p:nvSpPr>
          <p:cNvPr id="4" name="TextBox 3"/>
          <p:cNvSpPr txBox="1"/>
          <p:nvPr/>
        </p:nvSpPr>
        <p:spPr>
          <a:xfrm>
            <a:off x="115504" y="2163848"/>
            <a:ext cx="2685448" cy="4247317"/>
          </a:xfrm>
          <a:prstGeom prst="rect">
            <a:avLst/>
          </a:prstGeom>
          <a:noFill/>
        </p:spPr>
        <p:txBody>
          <a:bodyPr wrap="square" rtlCol="0">
            <a:spAutoFit/>
          </a:bodyPr>
          <a:lstStyle/>
          <a:p>
            <a:r>
              <a:rPr lang="en-GB" dirty="0" smtClean="0">
                <a:solidFill>
                  <a:srgbClr val="FFC000"/>
                </a:solidFill>
              </a:rPr>
              <a:t>Non-destructive editing</a:t>
            </a:r>
          </a:p>
          <a:p>
            <a:r>
              <a:rPr lang="en-GB" dirty="0" smtClean="0">
                <a:solidFill>
                  <a:srgbClr val="FFC000"/>
                </a:solidFill>
              </a:rPr>
              <a:t>Using audio editing tools</a:t>
            </a:r>
          </a:p>
          <a:p>
            <a:r>
              <a:rPr lang="en-GB" dirty="0" smtClean="0"/>
              <a:t>-Cut</a:t>
            </a:r>
          </a:p>
          <a:p>
            <a:r>
              <a:rPr lang="en-GB" dirty="0" smtClean="0"/>
              <a:t>-Delete</a:t>
            </a:r>
          </a:p>
          <a:p>
            <a:r>
              <a:rPr lang="en-GB" dirty="0" smtClean="0"/>
              <a:t>-Move</a:t>
            </a:r>
          </a:p>
          <a:p>
            <a:r>
              <a:rPr lang="en-GB" dirty="0" smtClean="0"/>
              <a:t>-Fade in/out(Speed up/Slow down</a:t>
            </a:r>
          </a:p>
          <a:p>
            <a:r>
              <a:rPr lang="en-GB" dirty="0" smtClean="0">
                <a:solidFill>
                  <a:srgbClr val="FFC000"/>
                </a:solidFill>
              </a:rPr>
              <a:t>Destructive </a:t>
            </a:r>
            <a:r>
              <a:rPr lang="en-GB" dirty="0">
                <a:solidFill>
                  <a:srgbClr val="FFC000"/>
                </a:solidFill>
              </a:rPr>
              <a:t>editing</a:t>
            </a:r>
          </a:p>
          <a:p>
            <a:r>
              <a:rPr lang="en-GB" dirty="0" smtClean="0"/>
              <a:t>-Reverse</a:t>
            </a:r>
            <a:endParaRPr lang="en-GB" dirty="0"/>
          </a:p>
          <a:p>
            <a:r>
              <a:rPr lang="en-GB" dirty="0" smtClean="0"/>
              <a:t>-Normalise</a:t>
            </a:r>
            <a:endParaRPr lang="en-GB" dirty="0"/>
          </a:p>
          <a:p>
            <a:r>
              <a:rPr lang="en-GB" dirty="0" smtClean="0"/>
              <a:t>-Gain</a:t>
            </a:r>
          </a:p>
          <a:p>
            <a:r>
              <a:rPr lang="en-GB" dirty="0" smtClean="0"/>
              <a:t>-Time Stretch/Pitch Shift</a:t>
            </a:r>
            <a:endParaRPr lang="en-GB" dirty="0"/>
          </a:p>
          <a:p>
            <a:r>
              <a:rPr lang="en-GB" dirty="0" smtClean="0">
                <a:solidFill>
                  <a:srgbClr val="FFC000"/>
                </a:solidFill>
              </a:rPr>
              <a:t>Flex </a:t>
            </a:r>
            <a:endParaRPr lang="en-GB" dirty="0">
              <a:solidFill>
                <a:srgbClr val="FFC000"/>
              </a:solidFill>
            </a:endParaRPr>
          </a:p>
          <a:p>
            <a:r>
              <a:rPr lang="en-GB" dirty="0" smtClean="0"/>
              <a:t>-Flex Pitch</a:t>
            </a:r>
            <a:endParaRPr lang="en-GB" dirty="0"/>
          </a:p>
          <a:p>
            <a:r>
              <a:rPr lang="en-GB" dirty="0" smtClean="0"/>
              <a:t>-Flex Time</a:t>
            </a:r>
            <a:endParaRPr lang="en-GB" dirty="0"/>
          </a:p>
        </p:txBody>
      </p:sp>
      <p:pic>
        <p:nvPicPr>
          <p:cNvPr id="5" name="Picture 4"/>
          <p:cNvPicPr>
            <a:picLocks noChangeAspect="1"/>
          </p:cNvPicPr>
          <p:nvPr/>
        </p:nvPicPr>
        <p:blipFill rotWithShape="1">
          <a:blip r:embed="rId3"/>
          <a:srcRect l="15000" t="38951" r="15238" b="7328"/>
          <a:stretch/>
        </p:blipFill>
        <p:spPr>
          <a:xfrm>
            <a:off x="3122458" y="1270536"/>
            <a:ext cx="5772343" cy="3556000"/>
          </a:xfrm>
          <a:prstGeom prst="rect">
            <a:avLst/>
          </a:prstGeom>
        </p:spPr>
      </p:pic>
    </p:spTree>
    <p:extLst>
      <p:ext uri="{BB962C8B-B14F-4D97-AF65-F5344CB8AC3E}">
        <p14:creationId xmlns:p14="http://schemas.microsoft.com/office/powerpoint/2010/main" val="399628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Arial" panose="020B0604020202020204" pitchFamily="34" charset="0"/>
                <a:cs typeface="Arial" panose="020B0604020202020204" pitchFamily="34" charset="0"/>
              </a:rPr>
              <a:t>Introducing logic’s sampler</a:t>
            </a:r>
            <a:r>
              <a:rPr lang="en-US" dirty="0" smtClean="0"/>
              <a:t/>
            </a:r>
            <a:br>
              <a:rPr lang="en-US" dirty="0" smtClean="0"/>
            </a:br>
            <a:r>
              <a:rPr lang="en-US" dirty="0" smtClean="0"/>
              <a:t> </a:t>
            </a:r>
            <a:r>
              <a:rPr lang="en-US" sz="4000" dirty="0" smtClean="0">
                <a:solidFill>
                  <a:srgbClr val="FFC000"/>
                </a:solidFill>
                <a:latin typeface="Reprise Stamp" panose="02000000000000000000" pitchFamily="2" charset="0"/>
                <a:ea typeface="Arial Black" charset="0"/>
                <a:cs typeface="Arial Black" charset="0"/>
              </a:rPr>
              <a:t>exs24 </a:t>
            </a:r>
            <a:r>
              <a:rPr lang="en-US" sz="4000" dirty="0" err="1" smtClean="0">
                <a:solidFill>
                  <a:srgbClr val="FFC000"/>
                </a:solidFill>
                <a:latin typeface="Reprise Stamp" panose="02000000000000000000" pitchFamily="2" charset="0"/>
                <a:ea typeface="Arial Black" charset="0"/>
                <a:cs typeface="Arial Black" charset="0"/>
              </a:rPr>
              <a:t>mkii</a:t>
            </a:r>
            <a:endParaRPr lang="en-US" dirty="0">
              <a:solidFill>
                <a:srgbClr val="FFC000"/>
              </a:solidFill>
              <a:latin typeface="Reprise Stamp" panose="02000000000000000000" pitchFamily="2" charset="0"/>
              <a:ea typeface="Arial Black" charset="0"/>
              <a:cs typeface="Arial Black" charset="0"/>
            </a:endParaRPr>
          </a:p>
        </p:txBody>
      </p:sp>
      <p:pic>
        <p:nvPicPr>
          <p:cNvPr id="4" name="Content Placeholder 3"/>
          <p:cNvPicPr>
            <a:picLocks noGrp="1" noChangeAspect="1"/>
          </p:cNvPicPr>
          <p:nvPr>
            <p:ph sz="quarter" idx="4294967295"/>
          </p:nvPr>
        </p:nvPicPr>
        <p:blipFill rotWithShape="1">
          <a:blip r:embed="rId3"/>
          <a:srcRect/>
          <a:stretch/>
        </p:blipFill>
        <p:spPr>
          <a:xfrm>
            <a:off x="988322" y="1772815"/>
            <a:ext cx="8229472" cy="4743487"/>
          </a:xfrm>
          <a:prstGeom prst="rect">
            <a:avLst/>
          </a:prstGeom>
        </p:spPr>
      </p:pic>
    </p:spTree>
    <p:extLst>
      <p:ext uri="{BB962C8B-B14F-4D97-AF65-F5344CB8AC3E}">
        <p14:creationId xmlns:p14="http://schemas.microsoft.com/office/powerpoint/2010/main" val="2795479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a sample instrument	</a:t>
            </a:r>
            <a:endParaRPr lang="en-US" dirty="0"/>
          </a:p>
        </p:txBody>
      </p:sp>
      <p:sp>
        <p:nvSpPr>
          <p:cNvPr id="3" name="Content Placeholder 2"/>
          <p:cNvSpPr>
            <a:spLocks noGrp="1"/>
          </p:cNvSpPr>
          <p:nvPr>
            <p:ph idx="1"/>
          </p:nvPr>
        </p:nvSpPr>
        <p:spPr>
          <a:xfrm>
            <a:off x="628650" y="2226469"/>
            <a:ext cx="4866657" cy="3030938"/>
          </a:xfrm>
        </p:spPr>
        <p:txBody>
          <a:bodyPr>
            <a:normAutofit fontScale="70000" lnSpcReduction="20000"/>
          </a:bodyPr>
          <a:lstStyle/>
          <a:p>
            <a:r>
              <a:rPr lang="en-US" dirty="0" smtClean="0"/>
              <a:t>Control Click( or right click) on the audio region/s you want to add to your sampler</a:t>
            </a:r>
          </a:p>
          <a:p>
            <a:r>
              <a:rPr lang="en-US" dirty="0" smtClean="0"/>
              <a:t>Select Convert Regions to New Sampler Track</a:t>
            </a:r>
          </a:p>
          <a:p>
            <a:r>
              <a:rPr lang="en-US" dirty="0" smtClean="0"/>
              <a:t>2 choices- Regions or Transient Markers( Region will assign the entire region to 1 note trigger. Transient will split the region across several notes by detecting the transients of the audio( good for drum sampling)</a:t>
            </a:r>
          </a:p>
          <a:p>
            <a:r>
              <a:rPr lang="en-US" dirty="0" smtClean="0"/>
              <a:t>Select the trigger note( C-2 is low change to C3 or C4)</a:t>
            </a:r>
          </a:p>
          <a:p>
            <a:r>
              <a:rPr lang="en-US" dirty="0" smtClean="0"/>
              <a:t>A new track is created with a midi region and the trigger note</a:t>
            </a:r>
          </a:p>
          <a:p>
            <a:endParaRPr lang="en-US" dirty="0"/>
          </a:p>
        </p:txBody>
      </p:sp>
      <p:sp>
        <p:nvSpPr>
          <p:cNvPr id="4" name="TextBox 3"/>
          <p:cNvSpPr txBox="1"/>
          <p:nvPr/>
        </p:nvSpPr>
        <p:spPr>
          <a:xfrm>
            <a:off x="728674" y="5257408"/>
            <a:ext cx="5742122" cy="646331"/>
          </a:xfrm>
          <a:prstGeom prst="rect">
            <a:avLst/>
          </a:prstGeom>
          <a:noFill/>
        </p:spPr>
        <p:txBody>
          <a:bodyPr wrap="square" rtlCol="0">
            <a:spAutoFit/>
          </a:bodyPr>
          <a:lstStyle/>
          <a:p>
            <a:r>
              <a:rPr lang="en-US" dirty="0">
                <a:latin typeface="Agency FB" panose="020B0503020202020204" pitchFamily="34" charset="0"/>
              </a:rPr>
              <a:t>Your instrument is created but there’s nothing amazing yet and no sampling marks will be awarded. Time to set zones and pitch map</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75756" y="1932977"/>
            <a:ext cx="3337616" cy="2345631"/>
          </a:xfrm>
          <a:prstGeom prst="rect">
            <a:avLst/>
          </a:prstGeom>
        </p:spPr>
      </p:pic>
    </p:spTree>
    <p:extLst>
      <p:ext uri="{BB962C8B-B14F-4D97-AF65-F5344CB8AC3E}">
        <p14:creationId xmlns:p14="http://schemas.microsoft.com/office/powerpoint/2010/main" val="27141406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Story.thmx</Template>
  <TotalTime>8661</TotalTime>
  <Words>1263</Words>
  <Application>Microsoft Office PowerPoint</Application>
  <PresentationFormat>On-screen Show (4:3)</PresentationFormat>
  <Paragraphs>122</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Agency FB</vt:lpstr>
      <vt:lpstr>Arial</vt:lpstr>
      <vt:lpstr>Arial Black</vt:lpstr>
      <vt:lpstr>Calibri</vt:lpstr>
      <vt:lpstr>Calisto MT</vt:lpstr>
      <vt:lpstr>Reprise Stamp</vt:lpstr>
      <vt:lpstr>Wingdings</vt:lpstr>
      <vt:lpstr>Story</vt:lpstr>
      <vt:lpstr>What is a drum machine? </vt:lpstr>
      <vt:lpstr>Development of drum machines</vt:lpstr>
      <vt:lpstr>PowerPoint Presentation</vt:lpstr>
      <vt:lpstr>PowerPoint Presentation</vt:lpstr>
      <vt:lpstr>Aims and objectives </vt:lpstr>
      <vt:lpstr>What is a sampler?</vt:lpstr>
      <vt:lpstr>Component 2 </vt:lpstr>
      <vt:lpstr>Introducing logic’s sampler  exs24 mkii</vt:lpstr>
      <vt:lpstr>Creating a sample instrument </vt:lpstr>
      <vt:lpstr>Exploring your newly created instrument</vt:lpstr>
      <vt:lpstr>Creating a sample instrument using audio regions component 2 sample number 1-Vocal sample</vt:lpstr>
      <vt:lpstr>Creating Loop Points </vt:lpstr>
      <vt:lpstr>Creating a sample instrument using audio regions component 2 sample number 1-Vocal sample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7: Introducing Music Sequencing</dc:title>
  <dc:creator>Local Administrator</dc:creator>
  <cp:lastModifiedBy>Paul Clifford</cp:lastModifiedBy>
  <cp:revision>405</cp:revision>
  <cp:lastPrinted>2019-11-26T09:59:32Z</cp:lastPrinted>
  <dcterms:created xsi:type="dcterms:W3CDTF">2016-01-03T20:23:12Z</dcterms:created>
  <dcterms:modified xsi:type="dcterms:W3CDTF">2020-01-21T16:50:11Z</dcterms:modified>
</cp:coreProperties>
</file>