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23"/>
  </p:notesMasterIdLst>
  <p:handoutMasterIdLst>
    <p:handoutMasterId r:id="rId24"/>
  </p:handoutMasterIdLst>
  <p:sldIdLst>
    <p:sldId id="486" r:id="rId2"/>
    <p:sldId id="488" r:id="rId3"/>
    <p:sldId id="498" r:id="rId4"/>
    <p:sldId id="499" r:id="rId5"/>
    <p:sldId id="503" r:id="rId6"/>
    <p:sldId id="504" r:id="rId7"/>
    <p:sldId id="500" r:id="rId8"/>
    <p:sldId id="501" r:id="rId9"/>
    <p:sldId id="502" r:id="rId10"/>
    <p:sldId id="512" r:id="rId11"/>
    <p:sldId id="513" r:id="rId12"/>
    <p:sldId id="514" r:id="rId13"/>
    <p:sldId id="489" r:id="rId14"/>
    <p:sldId id="490" r:id="rId15"/>
    <p:sldId id="491" r:id="rId16"/>
    <p:sldId id="492" r:id="rId17"/>
    <p:sldId id="493" r:id="rId18"/>
    <p:sldId id="494" r:id="rId19"/>
    <p:sldId id="495" r:id="rId20"/>
    <p:sldId id="496" r:id="rId21"/>
    <p:sldId id="497"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65" autoAdjust="0"/>
    <p:restoredTop sz="84290" autoAdjust="0"/>
  </p:normalViewPr>
  <p:slideViewPr>
    <p:cSldViewPr snapToGrid="0" snapToObjects="1">
      <p:cViewPr varScale="1">
        <p:scale>
          <a:sx n="87" d="100"/>
          <a:sy n="87" d="100"/>
        </p:scale>
        <p:origin x="96"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97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C84018F-FB9B-4D48-8294-3C5E9F090FB6}" type="datetimeFigureOut">
              <a:rPr lang="en-US" smtClean="0"/>
              <a:t>1/21/2020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2C19A4-967C-824C-A804-16CE7FED4182}" type="slidenum">
              <a:rPr lang="en-US" smtClean="0"/>
              <a:t>‹#›</a:t>
            </a:fld>
            <a:endParaRPr lang="en-US"/>
          </a:p>
        </p:txBody>
      </p:sp>
    </p:spTree>
    <p:extLst>
      <p:ext uri="{BB962C8B-B14F-4D97-AF65-F5344CB8AC3E}">
        <p14:creationId xmlns:p14="http://schemas.microsoft.com/office/powerpoint/2010/main" val="27400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B9B0802-ECD1-8547-A779-9F76776C98D6}" type="datetimeFigureOut">
              <a:rPr lang="en-US" smtClean="0"/>
              <a:t>1/21/2020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42CAF7-635C-0445-83BA-55ED2F289864}" type="slidenum">
              <a:rPr lang="en-US" smtClean="0"/>
              <a:t>‹#›</a:t>
            </a:fld>
            <a:endParaRPr lang="en-US"/>
          </a:p>
        </p:txBody>
      </p:sp>
    </p:spTree>
    <p:extLst>
      <p:ext uri="{BB962C8B-B14F-4D97-AF65-F5344CB8AC3E}">
        <p14:creationId xmlns:p14="http://schemas.microsoft.com/office/powerpoint/2010/main" val="2100999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42CAF7-635C-0445-83BA-55ED2F289864}" type="slidenum">
              <a:rPr lang="en-US" smtClean="0"/>
              <a:t>2</a:t>
            </a:fld>
            <a:endParaRPr lang="en-US"/>
          </a:p>
        </p:txBody>
      </p:sp>
    </p:spTree>
    <p:extLst>
      <p:ext uri="{BB962C8B-B14F-4D97-AF65-F5344CB8AC3E}">
        <p14:creationId xmlns:p14="http://schemas.microsoft.com/office/powerpoint/2010/main" val="4268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5918D-FA57-1048-989E-EE671F1A83B8}" type="slidenum">
              <a:rPr lang="en-US" smtClean="0"/>
              <a:t>12</a:t>
            </a:fld>
            <a:endParaRPr lang="en-US"/>
          </a:p>
        </p:txBody>
      </p:sp>
    </p:spTree>
    <p:extLst>
      <p:ext uri="{BB962C8B-B14F-4D97-AF65-F5344CB8AC3E}">
        <p14:creationId xmlns:p14="http://schemas.microsoft.com/office/powerpoint/2010/main" val="4152697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GB"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1354511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1/21/2020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GB"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1/21/2020</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file:///\\godalming.ac.uk\dfs\Network%20Drives\Departmental%20Shares\Arts%20and%20Languages\Music\Paul%20C\A%20Level%20Music%20Tech\A%20Level%20Music%20Technology(Old%20Spec)\Alan%20Parsons\2%20-%20Studio%20Acoustics.mp4"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Music technology numeracy</a:t>
            </a:r>
            <a:endParaRPr lang="en-GB" dirty="0"/>
          </a:p>
        </p:txBody>
      </p:sp>
      <p:sp>
        <p:nvSpPr>
          <p:cNvPr id="5" name="Text Placeholder 4"/>
          <p:cNvSpPr>
            <a:spLocks noGrp="1"/>
          </p:cNvSpPr>
          <p:nvPr>
            <p:ph type="body" idx="1"/>
          </p:nvPr>
        </p:nvSpPr>
        <p:spPr/>
        <p:txBody>
          <a:bodyPr/>
          <a:lstStyle/>
          <a:p>
            <a:r>
              <a:rPr lang="en-GB" dirty="0" smtClean="0"/>
              <a:t>A LEVEL COMPONENT 4</a:t>
            </a:r>
            <a:endParaRPr lang="en-GB" dirty="0"/>
          </a:p>
        </p:txBody>
      </p:sp>
    </p:spTree>
    <p:extLst>
      <p:ext uri="{BB962C8B-B14F-4D97-AF65-F5344CB8AC3E}">
        <p14:creationId xmlns:p14="http://schemas.microsoft.com/office/powerpoint/2010/main" val="3360853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06090"/>
          </a:xfrm>
        </p:spPr>
        <p:txBody>
          <a:bodyPr/>
          <a:lstStyle/>
          <a:p>
            <a:r>
              <a:rPr lang="en-US" dirty="0" smtClean="0"/>
              <a:t>DIGITAL Numeracy</a:t>
            </a:r>
            <a:endParaRPr lang="en-US" dirty="0"/>
          </a:p>
        </p:txBody>
      </p:sp>
      <p:sp>
        <p:nvSpPr>
          <p:cNvPr id="3" name="Content Placeholder 2"/>
          <p:cNvSpPr>
            <a:spLocks noGrp="1"/>
          </p:cNvSpPr>
          <p:nvPr>
            <p:ph sz="quarter" idx="13"/>
          </p:nvPr>
        </p:nvSpPr>
        <p:spPr>
          <a:xfrm>
            <a:off x="755576" y="1628800"/>
            <a:ext cx="7924800" cy="4114800"/>
          </a:xfrm>
        </p:spPr>
        <p:txBody>
          <a:bodyPr/>
          <a:lstStyle/>
          <a:p>
            <a:r>
              <a:rPr lang="en-US" dirty="0" smtClean="0"/>
              <a:t>You will need to convert a binary into a decimal number</a:t>
            </a:r>
          </a:p>
          <a:p>
            <a:r>
              <a:rPr lang="en-US" dirty="0" smtClean="0"/>
              <a:t>The conversion should be fairly simple as you cannot use a calculator</a:t>
            </a:r>
          </a:p>
          <a:p>
            <a:r>
              <a:rPr lang="en-US" dirty="0" smtClean="0"/>
              <a:t>This will more than likely be a MIDI analysis question which requires you to use your list editor, followed by a conversion.</a:t>
            </a:r>
          </a:p>
          <a:p>
            <a:r>
              <a:rPr lang="en-US" dirty="0" smtClean="0"/>
              <a:t>MIDI is 8 bit(1 byte) and you should draw a table to make the process easier</a:t>
            </a:r>
            <a:endParaRPr lang="en-US" dirty="0"/>
          </a:p>
        </p:txBody>
      </p:sp>
      <p:graphicFrame>
        <p:nvGraphicFramePr>
          <p:cNvPr id="4" name="Table 3"/>
          <p:cNvGraphicFramePr>
            <a:graphicFrameLocks noGrp="1"/>
          </p:cNvGraphicFramePr>
          <p:nvPr>
            <p:extLst/>
          </p:nvPr>
        </p:nvGraphicFramePr>
        <p:xfrm>
          <a:off x="827584" y="3501008"/>
          <a:ext cx="6095997" cy="2015397"/>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gridCol w="677333">
                  <a:extLst>
                    <a:ext uri="{9D8B030D-6E8A-4147-A177-3AD203B41FA5}">
                      <a16:colId xmlns:a16="http://schemas.microsoft.com/office/drawing/2014/main" val="20006"/>
                    </a:ext>
                  </a:extLst>
                </a:gridCol>
                <a:gridCol w="677333">
                  <a:extLst>
                    <a:ext uri="{9D8B030D-6E8A-4147-A177-3AD203B41FA5}">
                      <a16:colId xmlns:a16="http://schemas.microsoft.com/office/drawing/2014/main" val="20007"/>
                    </a:ext>
                  </a:extLst>
                </a:gridCol>
                <a:gridCol w="677333">
                  <a:extLst>
                    <a:ext uri="{9D8B030D-6E8A-4147-A177-3AD203B41FA5}">
                      <a16:colId xmlns:a16="http://schemas.microsoft.com/office/drawing/2014/main" val="20008"/>
                    </a:ext>
                  </a:extLst>
                </a:gridCol>
              </a:tblGrid>
              <a:tr h="314217">
                <a:tc>
                  <a:txBody>
                    <a:bodyPr/>
                    <a:lstStyle/>
                    <a:p>
                      <a:r>
                        <a:rPr lang="en-US" sz="1100" dirty="0" smtClean="0"/>
                        <a:t>Bits</a:t>
                      </a:r>
                      <a:endParaRPr lang="en-US" sz="1100" dirty="0"/>
                    </a:p>
                  </a:txBody>
                  <a:tcPr/>
                </a:tc>
                <a:tc>
                  <a:txBody>
                    <a:bodyPr/>
                    <a:lstStyle/>
                    <a:p>
                      <a:r>
                        <a:rPr lang="en-US" dirty="0" smtClean="0"/>
                        <a:t>8</a:t>
                      </a:r>
                      <a:endParaRPr lang="en-US" dirty="0"/>
                    </a:p>
                  </a:txBody>
                  <a:tcPr/>
                </a:tc>
                <a:tc>
                  <a:txBody>
                    <a:bodyPr/>
                    <a:lstStyle/>
                    <a:p>
                      <a:r>
                        <a:rPr lang="en-US" dirty="0" smtClean="0"/>
                        <a:t>7</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000"/>
                  </a:ext>
                </a:extLst>
              </a:tr>
              <a:tr h="549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7</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6</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5</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4</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3</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2</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a:t>
                      </a:r>
                      <a:endParaRPr lang="en-US" dirty="0" smtClean="0"/>
                    </a:p>
                  </a:txBody>
                  <a:tcPr/>
                </a:tc>
                <a:tc>
                  <a:txBody>
                    <a:bodyPr/>
                    <a:lstStyle/>
                    <a:p>
                      <a:r>
                        <a:rPr lang="en-US" dirty="0" smtClean="0"/>
                        <a:t>2</a:t>
                      </a:r>
                      <a:r>
                        <a:rPr lang="en-US" baseline="30000" dirty="0" smtClean="0"/>
                        <a:t>0</a:t>
                      </a:r>
                      <a:endParaRPr lang="en-US" dirty="0"/>
                    </a:p>
                  </a:txBody>
                  <a:tcPr/>
                </a:tc>
                <a:extLst>
                  <a:ext uri="{0D108BD9-81ED-4DB2-BD59-A6C34878D82A}">
                    <a16:rowId xmlns:a16="http://schemas.microsoft.com/office/drawing/2014/main" val="10001"/>
                  </a:ext>
                </a:extLst>
              </a:tr>
              <a:tr h="549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Value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p>
                  </a:txBody>
                  <a:tcPr/>
                </a:tc>
                <a:tc>
                  <a:txBody>
                    <a:bodyPr/>
                    <a:lstStyle/>
                    <a:p>
                      <a:r>
                        <a:rPr lang="en-US" dirty="0" smtClean="0"/>
                        <a:t>1</a:t>
                      </a:r>
                      <a:endParaRPr lang="en-US" dirty="0"/>
                    </a:p>
                  </a:txBody>
                  <a:tcPr/>
                </a:tc>
                <a:extLst>
                  <a:ext uri="{0D108BD9-81ED-4DB2-BD59-A6C34878D82A}">
                    <a16:rowId xmlns:a16="http://schemas.microsoft.com/office/drawing/2014/main" val="10002"/>
                  </a:ext>
                </a:extLst>
              </a:tr>
              <a:tr h="549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Example 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r>
                        <a:rPr lang="en-US" dirty="0" smtClean="0"/>
                        <a:t>1</a:t>
                      </a:r>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403648" y="6237312"/>
            <a:ext cx="5328592" cy="369332"/>
          </a:xfrm>
          <a:prstGeom prst="rect">
            <a:avLst/>
          </a:prstGeom>
          <a:noFill/>
        </p:spPr>
        <p:txBody>
          <a:bodyPr wrap="square" rtlCol="0">
            <a:spAutoFit/>
          </a:bodyPr>
          <a:lstStyle/>
          <a:p>
            <a:r>
              <a:rPr lang="en-US" dirty="0" smtClean="0"/>
              <a:t>Example binary </a:t>
            </a:r>
            <a:r>
              <a:rPr lang="en-US" smtClean="0"/>
              <a:t>code conversion: 128+1=129</a:t>
            </a:r>
            <a:endParaRPr lang="en-US" dirty="0"/>
          </a:p>
        </p:txBody>
      </p:sp>
    </p:spTree>
    <p:extLst>
      <p:ext uri="{BB962C8B-B14F-4D97-AF65-F5344CB8AC3E}">
        <p14:creationId xmlns:p14="http://schemas.microsoft.com/office/powerpoint/2010/main" val="3868308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Calculate the following</a:t>
            </a:r>
            <a:endParaRPr lang="en-GB" dirty="0"/>
          </a:p>
        </p:txBody>
      </p:sp>
      <p:sp>
        <p:nvSpPr>
          <p:cNvPr id="3" name="Content Placeholder 2"/>
          <p:cNvSpPr>
            <a:spLocks noGrp="1"/>
          </p:cNvSpPr>
          <p:nvPr>
            <p:ph sz="quarter" idx="13"/>
          </p:nvPr>
        </p:nvSpPr>
        <p:spPr/>
        <p:txBody>
          <a:bodyPr/>
          <a:lstStyle/>
          <a:p>
            <a:pPr marL="0" indent="0">
              <a:buNone/>
            </a:pPr>
            <a:r>
              <a:rPr lang="en-GB" dirty="0" smtClean="0"/>
              <a:t>The note of a C Maj7 chord is played a different velocities. Complete the table below.</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838083373"/>
              </p:ext>
            </p:extLst>
          </p:nvPr>
        </p:nvGraphicFramePr>
        <p:xfrm>
          <a:off x="886300" y="4993437"/>
          <a:ext cx="5583852" cy="1843710"/>
        </p:xfrm>
        <a:graphic>
          <a:graphicData uri="http://schemas.openxmlformats.org/drawingml/2006/table">
            <a:tbl>
              <a:tblPr firstRow="1" bandRow="1">
                <a:tableStyleId>{5C22544A-7EE6-4342-B048-85BDC9FD1C3A}</a:tableStyleId>
              </a:tblPr>
              <a:tblGrid>
                <a:gridCol w="620428">
                  <a:extLst>
                    <a:ext uri="{9D8B030D-6E8A-4147-A177-3AD203B41FA5}">
                      <a16:colId xmlns:a16="http://schemas.microsoft.com/office/drawing/2014/main" val="20000"/>
                    </a:ext>
                  </a:extLst>
                </a:gridCol>
                <a:gridCol w="620428">
                  <a:extLst>
                    <a:ext uri="{9D8B030D-6E8A-4147-A177-3AD203B41FA5}">
                      <a16:colId xmlns:a16="http://schemas.microsoft.com/office/drawing/2014/main" val="20001"/>
                    </a:ext>
                  </a:extLst>
                </a:gridCol>
                <a:gridCol w="620428">
                  <a:extLst>
                    <a:ext uri="{9D8B030D-6E8A-4147-A177-3AD203B41FA5}">
                      <a16:colId xmlns:a16="http://schemas.microsoft.com/office/drawing/2014/main" val="20002"/>
                    </a:ext>
                  </a:extLst>
                </a:gridCol>
                <a:gridCol w="620428">
                  <a:extLst>
                    <a:ext uri="{9D8B030D-6E8A-4147-A177-3AD203B41FA5}">
                      <a16:colId xmlns:a16="http://schemas.microsoft.com/office/drawing/2014/main" val="20003"/>
                    </a:ext>
                  </a:extLst>
                </a:gridCol>
                <a:gridCol w="620428">
                  <a:extLst>
                    <a:ext uri="{9D8B030D-6E8A-4147-A177-3AD203B41FA5}">
                      <a16:colId xmlns:a16="http://schemas.microsoft.com/office/drawing/2014/main" val="20004"/>
                    </a:ext>
                  </a:extLst>
                </a:gridCol>
                <a:gridCol w="620428">
                  <a:extLst>
                    <a:ext uri="{9D8B030D-6E8A-4147-A177-3AD203B41FA5}">
                      <a16:colId xmlns:a16="http://schemas.microsoft.com/office/drawing/2014/main" val="20005"/>
                    </a:ext>
                  </a:extLst>
                </a:gridCol>
                <a:gridCol w="620428">
                  <a:extLst>
                    <a:ext uri="{9D8B030D-6E8A-4147-A177-3AD203B41FA5}">
                      <a16:colId xmlns:a16="http://schemas.microsoft.com/office/drawing/2014/main" val="20006"/>
                    </a:ext>
                  </a:extLst>
                </a:gridCol>
                <a:gridCol w="620428">
                  <a:extLst>
                    <a:ext uri="{9D8B030D-6E8A-4147-A177-3AD203B41FA5}">
                      <a16:colId xmlns:a16="http://schemas.microsoft.com/office/drawing/2014/main" val="20007"/>
                    </a:ext>
                  </a:extLst>
                </a:gridCol>
                <a:gridCol w="620428">
                  <a:extLst>
                    <a:ext uri="{9D8B030D-6E8A-4147-A177-3AD203B41FA5}">
                      <a16:colId xmlns:a16="http://schemas.microsoft.com/office/drawing/2014/main" val="20008"/>
                    </a:ext>
                  </a:extLst>
                </a:gridCol>
              </a:tblGrid>
              <a:tr h="327693">
                <a:tc>
                  <a:txBody>
                    <a:bodyPr/>
                    <a:lstStyle/>
                    <a:p>
                      <a:r>
                        <a:rPr lang="en-US" sz="1100" dirty="0" smtClean="0"/>
                        <a:t>Bits</a:t>
                      </a:r>
                      <a:endParaRPr lang="en-US" sz="1100" dirty="0"/>
                    </a:p>
                  </a:txBody>
                  <a:tcPr/>
                </a:tc>
                <a:tc>
                  <a:txBody>
                    <a:bodyPr/>
                    <a:lstStyle/>
                    <a:p>
                      <a:r>
                        <a:rPr lang="en-US" dirty="0" smtClean="0"/>
                        <a:t>8</a:t>
                      </a:r>
                      <a:endParaRPr lang="en-US" dirty="0"/>
                    </a:p>
                  </a:txBody>
                  <a:tcPr/>
                </a:tc>
                <a:tc>
                  <a:txBody>
                    <a:bodyPr/>
                    <a:lstStyle/>
                    <a:p>
                      <a:r>
                        <a:rPr lang="en-US" dirty="0" smtClean="0"/>
                        <a:t>7</a:t>
                      </a:r>
                      <a:endParaRPr lang="en-US" dirty="0"/>
                    </a:p>
                  </a:txBody>
                  <a:tcPr/>
                </a:tc>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000"/>
                  </a:ext>
                </a:extLst>
              </a:tr>
              <a:tr h="492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7</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6</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5</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4</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3</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2</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1</a:t>
                      </a:r>
                      <a:endParaRPr lang="en-US" dirty="0" smtClean="0"/>
                    </a:p>
                  </a:txBody>
                  <a:tcPr/>
                </a:tc>
                <a:tc>
                  <a:txBody>
                    <a:bodyPr/>
                    <a:lstStyle/>
                    <a:p>
                      <a:r>
                        <a:rPr lang="en-US" dirty="0" smtClean="0"/>
                        <a:t>2</a:t>
                      </a:r>
                      <a:r>
                        <a:rPr lang="en-US" baseline="30000" dirty="0" smtClean="0"/>
                        <a:t>0</a:t>
                      </a:r>
                      <a:endParaRPr lang="en-US" dirty="0"/>
                    </a:p>
                  </a:txBody>
                  <a:tcPr/>
                </a:tc>
                <a:extLst>
                  <a:ext uri="{0D108BD9-81ED-4DB2-BD59-A6C34878D82A}">
                    <a16:rowId xmlns:a16="http://schemas.microsoft.com/office/drawing/2014/main" val="10001"/>
                  </a:ext>
                </a:extLst>
              </a:tr>
              <a:tr h="492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Value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p>
                  </a:txBody>
                  <a:tcPr/>
                </a:tc>
                <a:tc>
                  <a:txBody>
                    <a:bodyPr/>
                    <a:lstStyle/>
                    <a:p>
                      <a:r>
                        <a:rPr lang="en-US" dirty="0" smtClean="0"/>
                        <a:t>1</a:t>
                      </a:r>
                      <a:endParaRPr lang="en-US" dirty="0"/>
                    </a:p>
                  </a:txBody>
                  <a:tcPr/>
                </a:tc>
                <a:extLst>
                  <a:ext uri="{0D108BD9-81ED-4DB2-BD59-A6C34878D82A}">
                    <a16:rowId xmlns:a16="http://schemas.microsoft.com/office/drawing/2014/main" val="10002"/>
                  </a:ext>
                </a:extLst>
              </a:tr>
              <a:tr h="492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Example code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tc>
                <a:tc>
                  <a:txBody>
                    <a:bodyPr/>
                    <a:lstStyle/>
                    <a:p>
                      <a:r>
                        <a:rPr lang="en-US" dirty="0" smtClean="0"/>
                        <a:t>1</a:t>
                      </a:r>
                      <a:endParaRPr lang="en-US" dirty="0"/>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61474652"/>
              </p:ext>
            </p:extLst>
          </p:nvPr>
        </p:nvGraphicFramePr>
        <p:xfrm>
          <a:off x="886300" y="2296888"/>
          <a:ext cx="5982585" cy="2521332"/>
        </p:xfrm>
        <a:graphic>
          <a:graphicData uri="http://schemas.openxmlformats.org/drawingml/2006/table">
            <a:tbl>
              <a:tblPr firstRow="1" bandRow="1">
                <a:tableStyleId>{5C22544A-7EE6-4342-B048-85BDC9FD1C3A}</a:tableStyleId>
              </a:tblPr>
              <a:tblGrid>
                <a:gridCol w="1994195">
                  <a:extLst>
                    <a:ext uri="{9D8B030D-6E8A-4147-A177-3AD203B41FA5}">
                      <a16:colId xmlns:a16="http://schemas.microsoft.com/office/drawing/2014/main" val="176903405"/>
                    </a:ext>
                  </a:extLst>
                </a:gridCol>
                <a:gridCol w="1994195">
                  <a:extLst>
                    <a:ext uri="{9D8B030D-6E8A-4147-A177-3AD203B41FA5}">
                      <a16:colId xmlns:a16="http://schemas.microsoft.com/office/drawing/2014/main" val="1648932235"/>
                    </a:ext>
                  </a:extLst>
                </a:gridCol>
                <a:gridCol w="1994195">
                  <a:extLst>
                    <a:ext uri="{9D8B030D-6E8A-4147-A177-3AD203B41FA5}">
                      <a16:colId xmlns:a16="http://schemas.microsoft.com/office/drawing/2014/main" val="252253222"/>
                    </a:ext>
                  </a:extLst>
                </a:gridCol>
              </a:tblGrid>
              <a:tr h="538893">
                <a:tc>
                  <a:txBody>
                    <a:bodyPr/>
                    <a:lstStyle/>
                    <a:p>
                      <a:r>
                        <a:rPr lang="en-GB" dirty="0" smtClean="0"/>
                        <a:t>Note </a:t>
                      </a:r>
                      <a:endParaRPr lang="en-GB" dirty="0"/>
                    </a:p>
                  </a:txBody>
                  <a:tcPr/>
                </a:tc>
                <a:tc>
                  <a:txBody>
                    <a:bodyPr/>
                    <a:lstStyle/>
                    <a:p>
                      <a:r>
                        <a:rPr lang="en-GB" dirty="0" smtClean="0"/>
                        <a:t>Velocity</a:t>
                      </a:r>
                      <a:endParaRPr lang="en-GB" dirty="0"/>
                    </a:p>
                  </a:txBody>
                  <a:tcPr/>
                </a:tc>
                <a:tc>
                  <a:txBody>
                    <a:bodyPr/>
                    <a:lstStyle/>
                    <a:p>
                      <a:r>
                        <a:rPr lang="en-GB" dirty="0" smtClean="0"/>
                        <a:t>Binary Code</a:t>
                      </a:r>
                      <a:endParaRPr lang="en-GB" dirty="0"/>
                    </a:p>
                  </a:txBody>
                  <a:tcPr/>
                </a:tc>
                <a:extLst>
                  <a:ext uri="{0D108BD9-81ED-4DB2-BD59-A6C34878D82A}">
                    <a16:rowId xmlns:a16="http://schemas.microsoft.com/office/drawing/2014/main" val="545641566"/>
                  </a:ext>
                </a:extLst>
              </a:tr>
              <a:tr h="0">
                <a:tc>
                  <a:txBody>
                    <a:bodyPr/>
                    <a:lstStyle/>
                    <a:p>
                      <a:r>
                        <a:rPr lang="en-GB" dirty="0" smtClean="0"/>
                        <a:t>C</a:t>
                      </a:r>
                      <a:endParaRPr lang="en-GB" dirty="0"/>
                    </a:p>
                  </a:txBody>
                  <a:tcPr/>
                </a:tc>
                <a:tc>
                  <a:txBody>
                    <a:bodyPr/>
                    <a:lstStyle/>
                    <a:p>
                      <a:endParaRPr lang="en-GB"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1001001</a:t>
                      </a:r>
                    </a:p>
                  </a:txBody>
                  <a:tcPr/>
                </a:tc>
                <a:extLst>
                  <a:ext uri="{0D108BD9-81ED-4DB2-BD59-A6C34878D82A}">
                    <a16:rowId xmlns:a16="http://schemas.microsoft.com/office/drawing/2014/main" val="2814021374"/>
                  </a:ext>
                </a:extLst>
              </a:tr>
              <a:tr h="538893">
                <a:tc>
                  <a:txBody>
                    <a:bodyPr/>
                    <a:lstStyle/>
                    <a:p>
                      <a:r>
                        <a:rPr lang="en-GB" dirty="0" smtClean="0"/>
                        <a:t>E</a:t>
                      </a:r>
                      <a:endParaRPr lang="en-GB" dirty="0"/>
                    </a:p>
                  </a:txBody>
                  <a:tcPr/>
                </a:tc>
                <a:tc>
                  <a:txBody>
                    <a:bodyPr/>
                    <a:lstStyle/>
                    <a:p>
                      <a:r>
                        <a:rPr lang="en-GB" dirty="0" smtClean="0"/>
                        <a:t>64</a:t>
                      </a:r>
                      <a:endParaRPr lang="en-GB" dirty="0"/>
                    </a:p>
                  </a:txBody>
                  <a:tcPr/>
                </a:tc>
                <a:tc>
                  <a:txBody>
                    <a:bodyPr/>
                    <a:lstStyle/>
                    <a:p>
                      <a:endParaRPr lang="en-GB" sz="2000" dirty="0">
                        <a:solidFill>
                          <a:srgbClr val="FF0000"/>
                        </a:solidFill>
                      </a:endParaRPr>
                    </a:p>
                  </a:txBody>
                  <a:tcPr/>
                </a:tc>
                <a:extLst>
                  <a:ext uri="{0D108BD9-81ED-4DB2-BD59-A6C34878D82A}">
                    <a16:rowId xmlns:a16="http://schemas.microsoft.com/office/drawing/2014/main" val="717460308"/>
                  </a:ext>
                </a:extLst>
              </a:tr>
              <a:tr h="538893">
                <a:tc>
                  <a:txBody>
                    <a:bodyPr/>
                    <a:lstStyle/>
                    <a:p>
                      <a:r>
                        <a:rPr lang="en-GB" dirty="0" smtClean="0"/>
                        <a:t>G</a:t>
                      </a:r>
                      <a:endParaRPr lang="en-GB" dirty="0"/>
                    </a:p>
                  </a:txBody>
                  <a:tcPr/>
                </a:tc>
                <a:tc>
                  <a:txBody>
                    <a:bodyPr/>
                    <a:lstStyle/>
                    <a:p>
                      <a:r>
                        <a:rPr lang="en-GB" dirty="0" smtClean="0"/>
                        <a:t>48</a:t>
                      </a:r>
                      <a:endParaRPr lang="en-GB" dirty="0"/>
                    </a:p>
                  </a:txBody>
                  <a:tcPr/>
                </a:tc>
                <a:tc>
                  <a:txBody>
                    <a:bodyPr/>
                    <a:lstStyle/>
                    <a:p>
                      <a:endParaRPr lang="en-GB" dirty="0">
                        <a:solidFill>
                          <a:srgbClr val="FF0000"/>
                        </a:solidFill>
                      </a:endParaRPr>
                    </a:p>
                  </a:txBody>
                  <a:tcPr/>
                </a:tc>
                <a:extLst>
                  <a:ext uri="{0D108BD9-81ED-4DB2-BD59-A6C34878D82A}">
                    <a16:rowId xmlns:a16="http://schemas.microsoft.com/office/drawing/2014/main" val="2600135488"/>
                  </a:ext>
                </a:extLst>
              </a:tr>
              <a:tr h="538893">
                <a:tc>
                  <a:txBody>
                    <a:bodyPr/>
                    <a:lstStyle/>
                    <a:p>
                      <a:r>
                        <a:rPr lang="en-GB" dirty="0" smtClean="0"/>
                        <a:t>B</a:t>
                      </a:r>
                      <a:endParaRPr lang="en-GB" dirty="0"/>
                    </a:p>
                  </a:txBody>
                  <a:tcPr/>
                </a:tc>
                <a:tc>
                  <a:txBody>
                    <a:bodyPr/>
                    <a:lstStyle/>
                    <a:p>
                      <a:endParaRPr lang="en-GB" dirty="0">
                        <a:solidFill>
                          <a:srgbClr val="FF0000"/>
                        </a:solidFill>
                      </a:endParaRPr>
                    </a:p>
                  </a:txBody>
                  <a:tcPr/>
                </a:tc>
                <a:tc>
                  <a:txBody>
                    <a:bodyPr/>
                    <a:lstStyle/>
                    <a:p>
                      <a:r>
                        <a:rPr lang="en-GB" dirty="0" smtClean="0"/>
                        <a:t>1001</a:t>
                      </a:r>
                      <a:endParaRPr lang="en-GB" dirty="0"/>
                    </a:p>
                  </a:txBody>
                  <a:tcPr/>
                </a:tc>
                <a:extLst>
                  <a:ext uri="{0D108BD9-81ED-4DB2-BD59-A6C34878D82A}">
                    <a16:rowId xmlns:a16="http://schemas.microsoft.com/office/drawing/2014/main" val="413840297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88576706"/>
              </p:ext>
            </p:extLst>
          </p:nvPr>
        </p:nvGraphicFramePr>
        <p:xfrm>
          <a:off x="886299" y="2296888"/>
          <a:ext cx="5982585" cy="2521332"/>
        </p:xfrm>
        <a:graphic>
          <a:graphicData uri="http://schemas.openxmlformats.org/drawingml/2006/table">
            <a:tbl>
              <a:tblPr firstRow="1" bandRow="1">
                <a:tableStyleId>{5C22544A-7EE6-4342-B048-85BDC9FD1C3A}</a:tableStyleId>
              </a:tblPr>
              <a:tblGrid>
                <a:gridCol w="1994195">
                  <a:extLst>
                    <a:ext uri="{9D8B030D-6E8A-4147-A177-3AD203B41FA5}">
                      <a16:colId xmlns:a16="http://schemas.microsoft.com/office/drawing/2014/main" val="176903405"/>
                    </a:ext>
                  </a:extLst>
                </a:gridCol>
                <a:gridCol w="1994195">
                  <a:extLst>
                    <a:ext uri="{9D8B030D-6E8A-4147-A177-3AD203B41FA5}">
                      <a16:colId xmlns:a16="http://schemas.microsoft.com/office/drawing/2014/main" val="1648932235"/>
                    </a:ext>
                  </a:extLst>
                </a:gridCol>
                <a:gridCol w="1994195">
                  <a:extLst>
                    <a:ext uri="{9D8B030D-6E8A-4147-A177-3AD203B41FA5}">
                      <a16:colId xmlns:a16="http://schemas.microsoft.com/office/drawing/2014/main" val="252253222"/>
                    </a:ext>
                  </a:extLst>
                </a:gridCol>
              </a:tblGrid>
              <a:tr h="538893">
                <a:tc>
                  <a:txBody>
                    <a:bodyPr/>
                    <a:lstStyle/>
                    <a:p>
                      <a:r>
                        <a:rPr lang="en-GB" dirty="0" smtClean="0"/>
                        <a:t>Note </a:t>
                      </a:r>
                      <a:endParaRPr lang="en-GB" dirty="0"/>
                    </a:p>
                  </a:txBody>
                  <a:tcPr/>
                </a:tc>
                <a:tc>
                  <a:txBody>
                    <a:bodyPr/>
                    <a:lstStyle/>
                    <a:p>
                      <a:r>
                        <a:rPr lang="en-GB" dirty="0" smtClean="0"/>
                        <a:t>Velocity</a:t>
                      </a:r>
                      <a:endParaRPr lang="en-GB" dirty="0"/>
                    </a:p>
                  </a:txBody>
                  <a:tcPr/>
                </a:tc>
                <a:tc>
                  <a:txBody>
                    <a:bodyPr/>
                    <a:lstStyle/>
                    <a:p>
                      <a:r>
                        <a:rPr lang="en-GB" dirty="0" smtClean="0"/>
                        <a:t>Binary Code</a:t>
                      </a:r>
                      <a:endParaRPr lang="en-GB" dirty="0"/>
                    </a:p>
                  </a:txBody>
                  <a:tcPr/>
                </a:tc>
                <a:extLst>
                  <a:ext uri="{0D108BD9-81ED-4DB2-BD59-A6C34878D82A}">
                    <a16:rowId xmlns:a16="http://schemas.microsoft.com/office/drawing/2014/main" val="545641566"/>
                  </a:ext>
                </a:extLst>
              </a:tr>
              <a:tr h="0">
                <a:tc>
                  <a:txBody>
                    <a:bodyPr/>
                    <a:lstStyle/>
                    <a:p>
                      <a:r>
                        <a:rPr lang="en-GB" dirty="0" smtClean="0"/>
                        <a:t>C</a:t>
                      </a:r>
                      <a:endParaRPr lang="en-GB" dirty="0"/>
                    </a:p>
                  </a:txBody>
                  <a:tcPr/>
                </a:tc>
                <a:tc>
                  <a:txBody>
                    <a:bodyPr/>
                    <a:lstStyle/>
                    <a:p>
                      <a:r>
                        <a:rPr lang="en-GB" dirty="0" smtClean="0">
                          <a:solidFill>
                            <a:srgbClr val="FF0000"/>
                          </a:solidFill>
                        </a:rPr>
                        <a:t>73</a:t>
                      </a:r>
                      <a:endParaRPr lang="en-GB"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1001001</a:t>
                      </a:r>
                    </a:p>
                  </a:txBody>
                  <a:tcPr/>
                </a:tc>
                <a:extLst>
                  <a:ext uri="{0D108BD9-81ED-4DB2-BD59-A6C34878D82A}">
                    <a16:rowId xmlns:a16="http://schemas.microsoft.com/office/drawing/2014/main" val="2814021374"/>
                  </a:ext>
                </a:extLst>
              </a:tr>
              <a:tr h="538893">
                <a:tc>
                  <a:txBody>
                    <a:bodyPr/>
                    <a:lstStyle/>
                    <a:p>
                      <a:r>
                        <a:rPr lang="en-GB" dirty="0" smtClean="0"/>
                        <a:t>E</a:t>
                      </a:r>
                      <a:endParaRPr lang="en-GB" dirty="0"/>
                    </a:p>
                  </a:txBody>
                  <a:tcPr/>
                </a:tc>
                <a:tc>
                  <a:txBody>
                    <a:bodyPr/>
                    <a:lstStyle/>
                    <a:p>
                      <a:r>
                        <a:rPr lang="en-GB" dirty="0" smtClean="0"/>
                        <a:t>64</a:t>
                      </a:r>
                      <a:endParaRPr lang="en-GB" dirty="0"/>
                    </a:p>
                  </a:txBody>
                  <a:tcPr/>
                </a:tc>
                <a:tc>
                  <a:txBody>
                    <a:bodyPr/>
                    <a:lstStyle/>
                    <a:p>
                      <a:r>
                        <a:rPr lang="en-GB" sz="2000" dirty="0" smtClean="0">
                          <a:solidFill>
                            <a:srgbClr val="FF0000"/>
                          </a:solidFill>
                        </a:rPr>
                        <a:t>1000000</a:t>
                      </a:r>
                      <a:endParaRPr lang="en-GB" sz="2000" dirty="0">
                        <a:solidFill>
                          <a:srgbClr val="FF0000"/>
                        </a:solidFill>
                      </a:endParaRPr>
                    </a:p>
                  </a:txBody>
                  <a:tcPr/>
                </a:tc>
                <a:extLst>
                  <a:ext uri="{0D108BD9-81ED-4DB2-BD59-A6C34878D82A}">
                    <a16:rowId xmlns:a16="http://schemas.microsoft.com/office/drawing/2014/main" val="717460308"/>
                  </a:ext>
                </a:extLst>
              </a:tr>
              <a:tr h="538893">
                <a:tc>
                  <a:txBody>
                    <a:bodyPr/>
                    <a:lstStyle/>
                    <a:p>
                      <a:r>
                        <a:rPr lang="en-GB" dirty="0" smtClean="0"/>
                        <a:t>G</a:t>
                      </a:r>
                      <a:endParaRPr lang="en-GB" dirty="0"/>
                    </a:p>
                  </a:txBody>
                  <a:tcPr/>
                </a:tc>
                <a:tc>
                  <a:txBody>
                    <a:bodyPr/>
                    <a:lstStyle/>
                    <a:p>
                      <a:r>
                        <a:rPr lang="en-GB" dirty="0" smtClean="0"/>
                        <a:t>48</a:t>
                      </a:r>
                      <a:endParaRPr lang="en-GB" dirty="0"/>
                    </a:p>
                  </a:txBody>
                  <a:tcPr/>
                </a:tc>
                <a:tc>
                  <a:txBody>
                    <a:bodyPr/>
                    <a:lstStyle/>
                    <a:p>
                      <a:r>
                        <a:rPr lang="en-GB" dirty="0" smtClean="0">
                          <a:solidFill>
                            <a:srgbClr val="FF0000"/>
                          </a:solidFill>
                        </a:rPr>
                        <a:t>110000</a:t>
                      </a:r>
                      <a:endParaRPr lang="en-GB" dirty="0">
                        <a:solidFill>
                          <a:srgbClr val="FF0000"/>
                        </a:solidFill>
                      </a:endParaRPr>
                    </a:p>
                  </a:txBody>
                  <a:tcPr/>
                </a:tc>
                <a:extLst>
                  <a:ext uri="{0D108BD9-81ED-4DB2-BD59-A6C34878D82A}">
                    <a16:rowId xmlns:a16="http://schemas.microsoft.com/office/drawing/2014/main" val="2600135488"/>
                  </a:ext>
                </a:extLst>
              </a:tr>
              <a:tr h="538893">
                <a:tc>
                  <a:txBody>
                    <a:bodyPr/>
                    <a:lstStyle/>
                    <a:p>
                      <a:r>
                        <a:rPr lang="en-GB" dirty="0" smtClean="0"/>
                        <a:t>B</a:t>
                      </a:r>
                      <a:endParaRPr lang="en-GB" dirty="0"/>
                    </a:p>
                  </a:txBody>
                  <a:tcPr/>
                </a:tc>
                <a:tc>
                  <a:txBody>
                    <a:bodyPr/>
                    <a:lstStyle/>
                    <a:p>
                      <a:r>
                        <a:rPr lang="en-GB" dirty="0" smtClean="0">
                          <a:solidFill>
                            <a:srgbClr val="FF0000"/>
                          </a:solidFill>
                        </a:rPr>
                        <a:t>9</a:t>
                      </a:r>
                      <a:endParaRPr lang="en-GB" dirty="0">
                        <a:solidFill>
                          <a:srgbClr val="FF0000"/>
                        </a:solidFill>
                      </a:endParaRPr>
                    </a:p>
                  </a:txBody>
                  <a:tcPr/>
                </a:tc>
                <a:tc>
                  <a:txBody>
                    <a:bodyPr/>
                    <a:lstStyle/>
                    <a:p>
                      <a:r>
                        <a:rPr lang="en-GB" dirty="0" smtClean="0"/>
                        <a:t>1001</a:t>
                      </a:r>
                      <a:endParaRPr lang="en-GB" dirty="0"/>
                    </a:p>
                  </a:txBody>
                  <a:tcPr/>
                </a:tc>
                <a:extLst>
                  <a:ext uri="{0D108BD9-81ED-4DB2-BD59-A6C34878D82A}">
                    <a16:rowId xmlns:a16="http://schemas.microsoft.com/office/drawing/2014/main" val="4138402977"/>
                  </a:ext>
                </a:extLst>
              </a:tr>
            </a:tbl>
          </a:graphicData>
        </a:graphic>
      </p:graphicFrame>
    </p:spTree>
    <p:extLst>
      <p:ext uri="{BB962C8B-B14F-4D97-AF65-F5344CB8AC3E}">
        <p14:creationId xmlns:p14="http://schemas.microsoft.com/office/powerpoint/2010/main" val="3458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874168" cy="922114"/>
          </a:xfrm>
        </p:spPr>
        <p:txBody>
          <a:bodyPr/>
          <a:lstStyle/>
          <a:p>
            <a:r>
              <a:rPr lang="en-GB" dirty="0" smtClean="0"/>
              <a:t>Task </a:t>
            </a:r>
            <a:endParaRPr lang="en-GB" dirty="0"/>
          </a:p>
        </p:txBody>
      </p:sp>
      <p:sp>
        <p:nvSpPr>
          <p:cNvPr id="3" name="Content Placeholder 2"/>
          <p:cNvSpPr>
            <a:spLocks noGrp="1"/>
          </p:cNvSpPr>
          <p:nvPr>
            <p:ph sz="quarter" idx="13"/>
          </p:nvPr>
        </p:nvSpPr>
        <p:spPr>
          <a:xfrm>
            <a:off x="755576" y="1196752"/>
            <a:ext cx="7058744" cy="1900808"/>
          </a:xfrm>
        </p:spPr>
        <p:txBody>
          <a:bodyPr>
            <a:normAutofit/>
          </a:bodyPr>
          <a:lstStyle/>
          <a:p>
            <a:pPr marL="0" indent="0">
              <a:buNone/>
            </a:pPr>
            <a:r>
              <a:rPr lang="en-GB" sz="2800" dirty="0" smtClean="0"/>
              <a:t>Using the delay time formula, calculate the quarter note(crotchet), eighth note(quaver) and 16</a:t>
            </a:r>
            <a:r>
              <a:rPr lang="en-GB" sz="2800" baseline="30000" dirty="0" smtClean="0"/>
              <a:t>th</a:t>
            </a:r>
            <a:r>
              <a:rPr lang="en-GB" sz="2800" dirty="0" smtClean="0"/>
              <a:t> note(semiquaver) delay times for a song that’s in 4/4 time at 100bpm </a:t>
            </a:r>
            <a:endParaRPr lang="en-GB" sz="2800" dirty="0"/>
          </a:p>
        </p:txBody>
      </p:sp>
      <p:sp>
        <p:nvSpPr>
          <p:cNvPr id="4" name="TextBox 3"/>
          <p:cNvSpPr txBox="1"/>
          <p:nvPr/>
        </p:nvSpPr>
        <p:spPr>
          <a:xfrm>
            <a:off x="6876256" y="267922"/>
            <a:ext cx="1800200" cy="830997"/>
          </a:xfrm>
          <a:prstGeom prst="rect">
            <a:avLst/>
          </a:prstGeom>
          <a:noFill/>
        </p:spPr>
        <p:txBody>
          <a:bodyPr wrap="square" rtlCol="0">
            <a:spAutoFit/>
          </a:bodyPr>
          <a:lstStyle/>
          <a:p>
            <a:r>
              <a:rPr lang="en-GB" sz="2400" b="1" dirty="0" smtClean="0">
                <a:solidFill>
                  <a:srgbClr val="FF0000"/>
                </a:solidFill>
              </a:rPr>
              <a:t>Component 4 Numeracy</a:t>
            </a:r>
            <a:endParaRPr lang="en-GB" sz="2400" b="1" dirty="0">
              <a:solidFill>
                <a:srgbClr val="FF0000"/>
              </a:solidFill>
            </a:endParaRPr>
          </a:p>
        </p:txBody>
      </p:sp>
      <p:sp>
        <p:nvSpPr>
          <p:cNvPr id="5" name="TextBox 4"/>
          <p:cNvSpPr txBox="1"/>
          <p:nvPr/>
        </p:nvSpPr>
        <p:spPr>
          <a:xfrm>
            <a:off x="871870" y="4093535"/>
            <a:ext cx="2041451" cy="923330"/>
          </a:xfrm>
          <a:prstGeom prst="rect">
            <a:avLst/>
          </a:prstGeom>
          <a:noFill/>
        </p:spPr>
        <p:txBody>
          <a:bodyPr wrap="square" rtlCol="0">
            <a:spAutoFit/>
          </a:bodyPr>
          <a:lstStyle/>
          <a:p>
            <a:r>
              <a:rPr lang="en-GB" dirty="0" smtClean="0"/>
              <a:t>Delay</a:t>
            </a:r>
          </a:p>
          <a:p>
            <a:r>
              <a:rPr lang="en-GB" dirty="0" smtClean="0"/>
              <a:t>Formula</a:t>
            </a:r>
            <a:endParaRPr lang="en-GB" dirty="0"/>
          </a:p>
          <a:p>
            <a:r>
              <a:rPr lang="en-GB" dirty="0" smtClean="0"/>
              <a:t>60000/BPM</a:t>
            </a:r>
            <a:endParaRPr lang="en-GB" dirty="0"/>
          </a:p>
        </p:txBody>
      </p:sp>
      <p:sp>
        <p:nvSpPr>
          <p:cNvPr id="6" name="TextBox 5"/>
          <p:cNvSpPr txBox="1"/>
          <p:nvPr/>
        </p:nvSpPr>
        <p:spPr>
          <a:xfrm>
            <a:off x="6176211" y="3352800"/>
            <a:ext cx="1989221" cy="369332"/>
          </a:xfrm>
          <a:prstGeom prst="rect">
            <a:avLst/>
          </a:prstGeom>
          <a:noFill/>
        </p:spPr>
        <p:txBody>
          <a:bodyPr wrap="square" rtlCol="0">
            <a:spAutoFit/>
          </a:bodyPr>
          <a:lstStyle/>
          <a:p>
            <a:r>
              <a:rPr lang="en-GB" dirty="0" smtClean="0"/>
              <a:t>60000ms in 1 minute</a:t>
            </a:r>
            <a:endParaRPr lang="en-GB" dirty="0"/>
          </a:p>
        </p:txBody>
      </p:sp>
    </p:spTree>
    <p:extLst>
      <p:ext uri="{BB962C8B-B14F-4D97-AF65-F5344CB8AC3E}">
        <p14:creationId xmlns:p14="http://schemas.microsoft.com/office/powerpoint/2010/main" val="3529939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GB" dirty="0" smtClean="0"/>
              <a:t>Lesson 1</a:t>
            </a:r>
          </a:p>
          <a:p>
            <a:endParaRPr lang="en-GB" dirty="0"/>
          </a:p>
        </p:txBody>
      </p:sp>
      <p:sp>
        <p:nvSpPr>
          <p:cNvPr id="4" name="Title 3"/>
          <p:cNvSpPr>
            <a:spLocks noGrp="1"/>
          </p:cNvSpPr>
          <p:nvPr>
            <p:ph type="ctrTitle"/>
          </p:nvPr>
        </p:nvSpPr>
        <p:spPr/>
        <p:txBody>
          <a:bodyPr/>
          <a:lstStyle/>
          <a:p>
            <a:r>
              <a:rPr lang="en-GB" dirty="0" smtClean="0"/>
              <a:t>Acoustics basics</a:t>
            </a:r>
            <a:endParaRPr lang="en-GB" dirty="0"/>
          </a:p>
        </p:txBody>
      </p:sp>
    </p:spTree>
    <p:extLst>
      <p:ext uri="{BB962C8B-B14F-4D97-AF65-F5344CB8AC3E}">
        <p14:creationId xmlns:p14="http://schemas.microsoft.com/office/powerpoint/2010/main" val="2194096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5948"/>
            <a:ext cx="2664296" cy="1285192"/>
          </a:xfrm>
        </p:spPr>
        <p:txBody>
          <a:bodyPr/>
          <a:lstStyle/>
          <a:p>
            <a:r>
              <a:rPr lang="en-GB" dirty="0" smtClean="0">
                <a:solidFill>
                  <a:srgbClr val="FFC000"/>
                </a:solidFill>
                <a:latin typeface="Reprise Stamp" panose="02000000000000000000" pitchFamily="2" charset="0"/>
              </a:rPr>
              <a:t>Acoustics Basics</a:t>
            </a:r>
            <a:endParaRPr lang="en-GB" dirty="0">
              <a:solidFill>
                <a:srgbClr val="FFC000"/>
              </a:solidFill>
              <a:latin typeface="Reprise Stamp" panose="02000000000000000000" pitchFamily="2" charset="0"/>
            </a:endParaRPr>
          </a:p>
        </p:txBody>
      </p:sp>
      <p:sp>
        <p:nvSpPr>
          <p:cNvPr id="3" name="Content Placeholder 2"/>
          <p:cNvSpPr>
            <a:spLocks noGrp="1"/>
          </p:cNvSpPr>
          <p:nvPr>
            <p:ph idx="1"/>
          </p:nvPr>
        </p:nvSpPr>
        <p:spPr>
          <a:xfrm>
            <a:off x="323528" y="1417638"/>
            <a:ext cx="3672408" cy="4525963"/>
          </a:xfrm>
        </p:spPr>
        <p:txBody>
          <a:bodyPr/>
          <a:lstStyle/>
          <a:p>
            <a:pPr marL="0" indent="0">
              <a:buNone/>
            </a:pPr>
            <a:r>
              <a:rPr lang="en-GB" altLang="en-US" sz="1800" dirty="0">
                <a:latin typeface="Calibri" panose="020F0502020204030204" pitchFamily="34" charset="0"/>
                <a:ea typeface="Calibri" panose="020F0502020204030204" pitchFamily="34" charset="0"/>
                <a:cs typeface="Calibri" panose="020F0502020204030204" pitchFamily="34" charset="0"/>
              </a:rPr>
              <a:t>When sound strikes a surface, some </a:t>
            </a:r>
            <a:r>
              <a:rPr lang="en-GB" altLang="en-US" sz="1600" dirty="0">
                <a:latin typeface="Calibri" panose="020F0502020204030204" pitchFamily="34" charset="0"/>
                <a:ea typeface="Calibri" panose="020F0502020204030204" pitchFamily="34" charset="0"/>
                <a:cs typeface="Calibri" panose="020F0502020204030204" pitchFamily="34" charset="0"/>
              </a:rPr>
              <a:t>of it is</a:t>
            </a:r>
            <a:r>
              <a:rPr lang="en-GB" altLang="en-US" sz="1600" dirty="0">
                <a:solidFill>
                  <a:srgbClr val="FFC000"/>
                </a:solidFill>
                <a:latin typeface="Calibri" panose="020F0502020204030204" pitchFamily="34" charset="0"/>
                <a:ea typeface="Calibri" panose="020F0502020204030204" pitchFamily="34" charset="0"/>
                <a:cs typeface="Calibri" panose="020F0502020204030204" pitchFamily="34" charset="0"/>
              </a:rPr>
              <a:t> </a:t>
            </a:r>
            <a:r>
              <a:rPr lang="en-GB" altLang="en-US" sz="1400" dirty="0">
                <a:solidFill>
                  <a:srgbClr val="FFC000"/>
                </a:solidFill>
                <a:latin typeface="Reprise Stamp" panose="02000000000000000000" pitchFamily="2" charset="0"/>
                <a:ea typeface="Calibri" panose="020F0502020204030204" pitchFamily="34" charset="0"/>
                <a:cs typeface="Calibri" panose="020F0502020204030204" pitchFamily="34" charset="0"/>
              </a:rPr>
              <a:t>absorbed</a:t>
            </a:r>
            <a:r>
              <a:rPr lang="en-GB" altLang="en-US" sz="1600" dirty="0">
                <a:latin typeface="Calibri" panose="020F0502020204030204" pitchFamily="34" charset="0"/>
                <a:ea typeface="Calibri" panose="020F0502020204030204" pitchFamily="34" charset="0"/>
                <a:cs typeface="Calibri" panose="020F0502020204030204" pitchFamily="34" charset="0"/>
              </a:rPr>
              <a:t>, some of it is </a:t>
            </a:r>
            <a:r>
              <a:rPr lang="en-GB" altLang="en-US" sz="1400" dirty="0">
                <a:solidFill>
                  <a:srgbClr val="FFC000"/>
                </a:solidFill>
                <a:latin typeface="Reprise Stamp" panose="02000000000000000000" pitchFamily="2" charset="0"/>
                <a:ea typeface="Calibri" panose="020F0502020204030204" pitchFamily="34" charset="0"/>
                <a:cs typeface="Calibri" panose="020F0502020204030204" pitchFamily="34" charset="0"/>
              </a:rPr>
              <a:t>reflected</a:t>
            </a:r>
            <a:r>
              <a:rPr lang="en-GB" altLang="en-US" sz="1600" dirty="0">
                <a:latin typeface="Calibri" panose="020F0502020204030204" pitchFamily="34" charset="0"/>
                <a:ea typeface="Calibri" panose="020F0502020204030204" pitchFamily="34" charset="0"/>
                <a:cs typeface="Calibri" panose="020F0502020204030204" pitchFamily="34" charset="0"/>
              </a:rPr>
              <a:t> </a:t>
            </a:r>
            <a:r>
              <a:rPr lang="en-GB" altLang="en-US" sz="1800" dirty="0">
                <a:latin typeface="Calibri" panose="020F0502020204030204" pitchFamily="34" charset="0"/>
                <a:ea typeface="Calibri" panose="020F0502020204030204" pitchFamily="34" charset="0"/>
                <a:cs typeface="Calibri" panose="020F0502020204030204" pitchFamily="34" charset="0"/>
              </a:rPr>
              <a:t>and some of it is </a:t>
            </a:r>
            <a:r>
              <a:rPr lang="en-GB" altLang="en-US" sz="1400" dirty="0">
                <a:solidFill>
                  <a:srgbClr val="FFC000"/>
                </a:solidFill>
                <a:latin typeface="Reprise Stamp" panose="02000000000000000000" pitchFamily="2" charset="0"/>
                <a:ea typeface="Calibri" panose="020F0502020204030204" pitchFamily="34" charset="0"/>
                <a:cs typeface="Calibri" panose="020F0502020204030204" pitchFamily="34" charset="0"/>
              </a:rPr>
              <a:t>transmitted</a:t>
            </a:r>
            <a:r>
              <a:rPr lang="en-GB" altLang="en-US" sz="1400" dirty="0">
                <a:latin typeface="Reprise Stamp" panose="02000000000000000000" pitchFamily="2" charset="0"/>
                <a:ea typeface="Calibri" panose="020F0502020204030204" pitchFamily="34" charset="0"/>
                <a:cs typeface="Calibri" panose="020F0502020204030204" pitchFamily="34" charset="0"/>
              </a:rPr>
              <a:t> </a:t>
            </a:r>
            <a:r>
              <a:rPr lang="en-GB" altLang="en-US" sz="1800" dirty="0">
                <a:latin typeface="Calibri" panose="020F0502020204030204" pitchFamily="34" charset="0"/>
                <a:ea typeface="Calibri" panose="020F0502020204030204" pitchFamily="34" charset="0"/>
                <a:cs typeface="Calibri" panose="020F0502020204030204" pitchFamily="34" charset="0"/>
              </a:rPr>
              <a:t>through the surface. </a:t>
            </a:r>
            <a:endParaRPr lang="en-GB" altLang="en-US" sz="1800"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altLang="en-US" sz="1800" dirty="0" smtClean="0">
                <a:solidFill>
                  <a:srgbClr val="FFFF00"/>
                </a:solidFill>
                <a:latin typeface="Calibri" panose="020F0502020204030204" pitchFamily="34" charset="0"/>
                <a:ea typeface="Calibri" panose="020F0502020204030204" pitchFamily="34" charset="0"/>
                <a:cs typeface="Calibri" panose="020F0502020204030204" pitchFamily="34" charset="0"/>
              </a:rPr>
              <a:t>Dense </a:t>
            </a:r>
            <a:r>
              <a:rPr lang="en-GB" altLang="en-US" sz="1800" dirty="0">
                <a:solidFill>
                  <a:srgbClr val="FFFF00"/>
                </a:solidFill>
                <a:latin typeface="Calibri" panose="020F0502020204030204" pitchFamily="34" charset="0"/>
                <a:ea typeface="Calibri" panose="020F0502020204030204" pitchFamily="34" charset="0"/>
                <a:cs typeface="Calibri" panose="020F0502020204030204" pitchFamily="34" charset="0"/>
              </a:rPr>
              <a:t>surfaces</a:t>
            </a:r>
            <a:r>
              <a:rPr lang="en-GB" altLang="en-US" sz="1800" dirty="0">
                <a:latin typeface="Calibri" panose="020F0502020204030204" pitchFamily="34" charset="0"/>
                <a:ea typeface="Calibri" panose="020F0502020204030204" pitchFamily="34" charset="0"/>
                <a:cs typeface="Calibri" panose="020F0502020204030204" pitchFamily="34" charset="0"/>
              </a:rPr>
              <a:t>, for the most part, </a:t>
            </a:r>
            <a:r>
              <a:rPr lang="en-GB" altLang="en-US" sz="1800" dirty="0" smtClean="0">
                <a:latin typeface="Calibri" panose="020F0502020204030204" pitchFamily="34" charset="0"/>
                <a:ea typeface="Calibri" panose="020F0502020204030204" pitchFamily="34" charset="0"/>
                <a:cs typeface="Calibri" panose="020F0502020204030204" pitchFamily="34" charset="0"/>
              </a:rPr>
              <a:t>will </a:t>
            </a:r>
            <a:r>
              <a:rPr lang="en-GB" altLang="en-US" sz="1800" dirty="0" smtClean="0">
                <a:solidFill>
                  <a:srgbClr val="FFFF00"/>
                </a:solidFill>
                <a:latin typeface="Calibri" panose="020F0502020204030204" pitchFamily="34" charset="0"/>
                <a:ea typeface="Calibri" panose="020F0502020204030204" pitchFamily="34" charset="0"/>
                <a:cs typeface="Calibri" panose="020F0502020204030204" pitchFamily="34" charset="0"/>
              </a:rPr>
              <a:t>isolate</a:t>
            </a:r>
            <a:r>
              <a:rPr lang="en-GB" altLang="en-US" sz="1800" dirty="0" smtClean="0">
                <a:latin typeface="Calibri" panose="020F0502020204030204" pitchFamily="34" charset="0"/>
                <a:ea typeface="Calibri" panose="020F0502020204030204" pitchFamily="34" charset="0"/>
                <a:cs typeface="Calibri" panose="020F0502020204030204" pitchFamily="34" charset="0"/>
              </a:rPr>
              <a:t> sound </a:t>
            </a:r>
            <a:r>
              <a:rPr lang="en-GB" altLang="en-US" sz="1800" dirty="0">
                <a:latin typeface="Calibri" panose="020F0502020204030204" pitchFamily="34" charset="0"/>
                <a:ea typeface="Calibri" panose="020F0502020204030204" pitchFamily="34" charset="0"/>
                <a:cs typeface="Calibri" panose="020F0502020204030204" pitchFamily="34" charset="0"/>
              </a:rPr>
              <a:t>well, but </a:t>
            </a:r>
            <a:r>
              <a:rPr lang="en-GB" altLang="en-US" sz="1800" dirty="0">
                <a:solidFill>
                  <a:srgbClr val="FFFF00"/>
                </a:solidFill>
                <a:latin typeface="Calibri" panose="020F0502020204030204" pitchFamily="34" charset="0"/>
                <a:ea typeface="Calibri" panose="020F0502020204030204" pitchFamily="34" charset="0"/>
                <a:cs typeface="Calibri" panose="020F0502020204030204" pitchFamily="34" charset="0"/>
              </a:rPr>
              <a:t>reflect </a:t>
            </a:r>
            <a:r>
              <a:rPr lang="en-GB" altLang="en-US" sz="1800" dirty="0">
                <a:latin typeface="Calibri" panose="020F0502020204030204" pitchFamily="34" charset="0"/>
                <a:ea typeface="Calibri" panose="020F0502020204030204" pitchFamily="34" charset="0"/>
                <a:cs typeface="Calibri" panose="020F0502020204030204" pitchFamily="34" charset="0"/>
              </a:rPr>
              <a:t>sound </a:t>
            </a:r>
            <a:r>
              <a:rPr lang="en-GB" altLang="en-US" sz="1800" dirty="0" smtClean="0">
                <a:latin typeface="Calibri" panose="020F0502020204030204" pitchFamily="34" charset="0"/>
                <a:ea typeface="Calibri" panose="020F0502020204030204" pitchFamily="34" charset="0"/>
                <a:cs typeface="Calibri" panose="020F0502020204030204" pitchFamily="34" charset="0"/>
              </a:rPr>
              <a:t>back </a:t>
            </a:r>
            <a:r>
              <a:rPr lang="en-GB" altLang="en-US" sz="1800" dirty="0">
                <a:latin typeface="Calibri" panose="020F0502020204030204" pitchFamily="34" charset="0"/>
                <a:ea typeface="Calibri" panose="020F0502020204030204" pitchFamily="34" charset="0"/>
                <a:cs typeface="Calibri" panose="020F0502020204030204" pitchFamily="34" charset="0"/>
              </a:rPr>
              <a:t>into the room. </a:t>
            </a:r>
            <a:r>
              <a:rPr lang="en-GB" altLang="en-US" sz="1800" dirty="0">
                <a:solidFill>
                  <a:srgbClr val="00B0F0"/>
                </a:solidFill>
                <a:latin typeface="Calibri" panose="020F0502020204030204" pitchFamily="34" charset="0"/>
                <a:ea typeface="Calibri" panose="020F0502020204030204" pitchFamily="34" charset="0"/>
                <a:cs typeface="Calibri" panose="020F0502020204030204" pitchFamily="34" charset="0"/>
              </a:rPr>
              <a:t>Porous</a:t>
            </a:r>
            <a:r>
              <a:rPr lang="en-GB" altLang="en-US" sz="1800" dirty="0">
                <a:latin typeface="Calibri" panose="020F0502020204030204" pitchFamily="34" charset="0"/>
                <a:ea typeface="Calibri" panose="020F0502020204030204" pitchFamily="34" charset="0"/>
                <a:cs typeface="Calibri" panose="020F0502020204030204" pitchFamily="34" charset="0"/>
              </a:rPr>
              <a:t> </a:t>
            </a:r>
            <a:r>
              <a:rPr lang="en-GB" altLang="en-US" sz="1800" dirty="0">
                <a:solidFill>
                  <a:srgbClr val="00B0F0"/>
                </a:solidFill>
                <a:latin typeface="Calibri" panose="020F0502020204030204" pitchFamily="34" charset="0"/>
                <a:ea typeface="Calibri" panose="020F0502020204030204" pitchFamily="34" charset="0"/>
                <a:cs typeface="Calibri" panose="020F0502020204030204" pitchFamily="34" charset="0"/>
              </a:rPr>
              <a:t>surfaces</a:t>
            </a:r>
            <a:r>
              <a:rPr lang="en-GB" altLang="en-US" sz="1800" dirty="0">
                <a:latin typeface="Calibri" panose="020F0502020204030204" pitchFamily="34" charset="0"/>
                <a:ea typeface="Calibri" panose="020F0502020204030204" pitchFamily="34" charset="0"/>
                <a:cs typeface="Calibri" panose="020F0502020204030204" pitchFamily="34" charset="0"/>
              </a:rPr>
              <a:t>, for the most part, will </a:t>
            </a:r>
            <a:r>
              <a:rPr lang="en-GB" altLang="en-US" sz="1800" dirty="0">
                <a:solidFill>
                  <a:srgbClr val="00B0F0"/>
                </a:solidFill>
                <a:latin typeface="Calibri" panose="020F0502020204030204" pitchFamily="34" charset="0"/>
                <a:ea typeface="Calibri" panose="020F0502020204030204" pitchFamily="34" charset="0"/>
                <a:cs typeface="Calibri" panose="020F0502020204030204" pitchFamily="34" charset="0"/>
              </a:rPr>
              <a:t>absorb</a:t>
            </a:r>
            <a:r>
              <a:rPr lang="en-GB" altLang="en-US" sz="1800" dirty="0">
                <a:latin typeface="Calibri" panose="020F0502020204030204" pitchFamily="34" charset="0"/>
                <a:ea typeface="Calibri" panose="020F0502020204030204" pitchFamily="34" charset="0"/>
                <a:cs typeface="Calibri" panose="020F0502020204030204" pitchFamily="34" charset="0"/>
              </a:rPr>
              <a:t> sound well, but will not isolate.</a:t>
            </a:r>
            <a:endParaRPr lang="en-GB" altLang="en-US" sz="2000" dirty="0">
              <a:latin typeface="Arial" panose="020B0604020202020204" pitchFamily="34" charset="0"/>
            </a:endParaRPr>
          </a:p>
          <a:p>
            <a:pPr marL="0" indent="0">
              <a:buNone/>
            </a:pPr>
            <a:endParaRPr lang="en-GB" dirty="0"/>
          </a:p>
        </p:txBody>
      </p:sp>
      <p:sp>
        <p:nvSpPr>
          <p:cNvPr id="4" name="Rectangle 2"/>
          <p:cNvSpPr>
            <a:spLocks noChangeArrowheads="1"/>
          </p:cNvSpPr>
          <p:nvPr/>
        </p:nvSpPr>
        <p:spPr bwMode="auto">
          <a:xfrm>
            <a:off x="822251" y="16524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1" descr="../../Downloads/roo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337" y="0"/>
            <a:ext cx="5152663" cy="292494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995936" y="2470399"/>
            <a:ext cx="5400600" cy="3982938"/>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endParaRPr lang="en-GB" dirty="0"/>
          </a:p>
        </p:txBody>
      </p:sp>
    </p:spTree>
    <p:extLst>
      <p:ext uri="{BB962C8B-B14F-4D97-AF65-F5344CB8AC3E}">
        <p14:creationId xmlns:p14="http://schemas.microsoft.com/office/powerpoint/2010/main" val="34505495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17638"/>
            <a:ext cx="8568952" cy="4891682"/>
          </a:xfrm>
          <a:solidFill>
            <a:schemeClr val="bg1"/>
          </a:solidFill>
        </p:spPr>
        <p:txBody>
          <a:bodyPr>
            <a:normAutofit/>
          </a:bodyPr>
          <a:lstStyle/>
          <a:p>
            <a:r>
              <a:rPr lang="en-GB" dirty="0"/>
              <a:t>The best way to stop sound transmission through a building structure is to</a:t>
            </a:r>
            <a:r>
              <a:rPr lang="en-GB" dirty="0">
                <a:solidFill>
                  <a:srgbClr val="FFC000"/>
                </a:solidFill>
              </a:rPr>
              <a:t> isolate </a:t>
            </a:r>
            <a:r>
              <a:rPr lang="en-GB" dirty="0"/>
              <a:t>the sound source from the </a:t>
            </a:r>
            <a:r>
              <a:rPr lang="en-GB" dirty="0">
                <a:solidFill>
                  <a:srgbClr val="FFC000"/>
                </a:solidFill>
              </a:rPr>
              <a:t>structure</a:t>
            </a:r>
            <a:r>
              <a:rPr lang="en-GB" dirty="0"/>
              <a:t> before the structure has a chance to vibrate. </a:t>
            </a:r>
          </a:p>
          <a:p>
            <a:pPr lvl="0"/>
            <a:r>
              <a:rPr lang="en-GB" dirty="0"/>
              <a:t>Walls need to be isolated from ceilings and floors, usually by means of dense, pliable rubber.</a:t>
            </a:r>
          </a:p>
          <a:p>
            <a:pPr lvl="0"/>
            <a:r>
              <a:rPr lang="en-GB" dirty="0"/>
              <a:t>The main ways to minimize sound transmission from one space to another are adding </a:t>
            </a:r>
            <a:r>
              <a:rPr lang="en-GB" dirty="0" smtClean="0">
                <a:solidFill>
                  <a:srgbClr val="FFC000"/>
                </a:solidFill>
                <a:latin typeface="Reprise Stamp" panose="02000000000000000000" pitchFamily="2" charset="0"/>
              </a:rPr>
              <a:t>mass</a:t>
            </a:r>
            <a:r>
              <a:rPr lang="en-GB" dirty="0" smtClean="0"/>
              <a:t> and </a:t>
            </a:r>
            <a:r>
              <a:rPr lang="en-GB" dirty="0">
                <a:solidFill>
                  <a:srgbClr val="FFC000"/>
                </a:solidFill>
                <a:latin typeface="Reprise Stamp" panose="02000000000000000000" pitchFamily="2" charset="0"/>
              </a:rPr>
              <a:t>decoupling</a:t>
            </a:r>
            <a:r>
              <a:rPr lang="en-GB" dirty="0"/>
              <a:t>.</a:t>
            </a:r>
          </a:p>
          <a:p>
            <a:pPr lvl="0"/>
            <a:r>
              <a:rPr lang="en-GB" dirty="0" smtClean="0"/>
              <a:t>Every </a:t>
            </a:r>
            <a:r>
              <a:rPr lang="en-GB" dirty="0"/>
              <a:t>object, every construction material has a </a:t>
            </a:r>
            <a:r>
              <a:rPr lang="en-GB" dirty="0">
                <a:solidFill>
                  <a:srgbClr val="FFC000"/>
                </a:solidFill>
                <a:latin typeface="Reprise Stamp" panose="02000000000000000000" pitchFamily="2" charset="0"/>
              </a:rPr>
              <a:t>resonant frequency </a:t>
            </a:r>
            <a:r>
              <a:rPr lang="en-GB" dirty="0"/>
              <a:t>at which it is virtually an open window to sound — kind of like a tuning fork that “sings” at its particular resonant frequency.</a:t>
            </a:r>
          </a:p>
          <a:p>
            <a:pPr lvl="0"/>
            <a:r>
              <a:rPr lang="en-GB" dirty="0"/>
              <a:t>Different materials have different resonant frequencies.</a:t>
            </a:r>
          </a:p>
          <a:p>
            <a:pPr lvl="0"/>
            <a:r>
              <a:rPr lang="en-GB" dirty="0"/>
              <a:t>Trapped air (a.k.a., air spaces and air gaps) is a very good </a:t>
            </a:r>
            <a:r>
              <a:rPr lang="en-GB" dirty="0" err="1">
                <a:solidFill>
                  <a:srgbClr val="FFC000"/>
                </a:solidFill>
                <a:latin typeface="Reprise Stamp" panose="02000000000000000000" pitchFamily="2" charset="0"/>
              </a:rPr>
              <a:t>decoupler</a:t>
            </a:r>
            <a:r>
              <a:rPr lang="en-GB" dirty="0"/>
              <a:t>.</a:t>
            </a:r>
          </a:p>
          <a:p>
            <a:pPr lvl="0"/>
            <a:r>
              <a:rPr lang="en-GB" dirty="0"/>
              <a:t>Airtight construction is a key concept. Sound, like air and water, will get through any small gap</a:t>
            </a:r>
            <a:r>
              <a:rPr lang="en-GB" dirty="0" smtClean="0"/>
              <a:t>.(</a:t>
            </a:r>
            <a:r>
              <a:rPr lang="en-GB" dirty="0"/>
              <a:t>Sound can leak through openings as small as 1/32” – in some cases even smaller.)</a:t>
            </a:r>
          </a:p>
          <a:p>
            <a:pPr lvl="0"/>
            <a:r>
              <a:rPr lang="en-GB" dirty="0"/>
              <a:t>Sound bounces back and forth between hard, parallel surfaces. </a:t>
            </a:r>
            <a:r>
              <a:rPr lang="en-GB" dirty="0">
                <a:solidFill>
                  <a:srgbClr val="FFC000"/>
                </a:solidFill>
                <a:latin typeface="Reprise Stamp" panose="02000000000000000000" pitchFamily="2" charset="0"/>
              </a:rPr>
              <a:t>STANDING WAVE</a:t>
            </a:r>
          </a:p>
          <a:p>
            <a:pPr marL="0" indent="0">
              <a:buNone/>
            </a:pPr>
            <a:endParaRPr lang="en-GB" dirty="0"/>
          </a:p>
          <a:p>
            <a:endParaRPr lang="en-GB" dirty="0"/>
          </a:p>
        </p:txBody>
      </p:sp>
      <p:sp>
        <p:nvSpPr>
          <p:cNvPr id="4" name="Title 1"/>
          <p:cNvSpPr>
            <a:spLocks noGrp="1"/>
          </p:cNvSpPr>
          <p:nvPr>
            <p:ph type="title"/>
          </p:nvPr>
        </p:nvSpPr>
        <p:spPr>
          <a:xfrm>
            <a:off x="609600" y="274638"/>
            <a:ext cx="2378224" cy="778098"/>
          </a:xfrm>
        </p:spPr>
        <p:txBody>
          <a:bodyPr/>
          <a:lstStyle/>
          <a:p>
            <a:r>
              <a:rPr lang="en-GB" dirty="0" smtClean="0">
                <a:solidFill>
                  <a:srgbClr val="FFC000"/>
                </a:solidFill>
                <a:latin typeface="Reprise Stamp" panose="02000000000000000000" pitchFamily="2" charset="0"/>
              </a:rPr>
              <a:t>isolation</a:t>
            </a:r>
            <a:endParaRPr lang="en-GB" dirty="0">
              <a:solidFill>
                <a:srgbClr val="FFC000"/>
              </a:solidFill>
              <a:latin typeface="Reprise Stamp" panose="02000000000000000000" pitchFamily="2" charset="0"/>
            </a:endParaRPr>
          </a:p>
        </p:txBody>
      </p:sp>
    </p:spTree>
    <p:extLst>
      <p:ext uri="{BB962C8B-B14F-4D97-AF65-F5344CB8AC3E}">
        <p14:creationId xmlns:p14="http://schemas.microsoft.com/office/powerpoint/2010/main" val="35069076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931" y="480773"/>
            <a:ext cx="2666256" cy="648072"/>
          </a:xfrm>
        </p:spPr>
        <p:txBody>
          <a:bodyPr/>
          <a:lstStyle/>
          <a:p>
            <a:r>
              <a:rPr lang="en-GB" dirty="0" smtClean="0">
                <a:solidFill>
                  <a:srgbClr val="FFC000"/>
                </a:solidFill>
                <a:latin typeface="Reprise Stamp" panose="02000000000000000000" pitchFamily="2" charset="0"/>
              </a:rPr>
              <a:t>Reflection</a:t>
            </a:r>
            <a:endParaRPr lang="en-GB" dirty="0">
              <a:solidFill>
                <a:srgbClr val="FFC000"/>
              </a:solidFill>
              <a:latin typeface="Reprise Stamp" panose="02000000000000000000" pitchFamily="2" charset="0"/>
            </a:endParaRPr>
          </a:p>
        </p:txBody>
      </p:sp>
      <p:sp>
        <p:nvSpPr>
          <p:cNvPr id="3" name="Content Placeholder 2"/>
          <p:cNvSpPr>
            <a:spLocks noGrp="1"/>
          </p:cNvSpPr>
          <p:nvPr>
            <p:ph idx="1"/>
          </p:nvPr>
        </p:nvSpPr>
        <p:spPr>
          <a:xfrm>
            <a:off x="609600" y="1600200"/>
            <a:ext cx="5690592" cy="3989039"/>
          </a:xfrm>
        </p:spPr>
        <p:txBody>
          <a:bodyPr>
            <a:normAutofit/>
          </a:bodyPr>
          <a:lstStyle/>
          <a:p>
            <a:pPr marL="0" indent="0">
              <a:buNone/>
            </a:pPr>
            <a:r>
              <a:rPr lang="en-GB" b="1" dirty="0"/>
              <a:t>Sound hitting a dense surface is reflected</a:t>
            </a:r>
            <a:endParaRPr lang="en-GB" dirty="0"/>
          </a:p>
          <a:p>
            <a:pPr marL="0" indent="0">
              <a:buNone/>
            </a:pPr>
            <a:r>
              <a:rPr lang="en-GB" b="1" dirty="0"/>
              <a:t>Laws of Reflection </a:t>
            </a:r>
            <a:endParaRPr lang="en-GB" dirty="0"/>
          </a:p>
          <a:p>
            <a:pPr lvl="0"/>
            <a:r>
              <a:rPr lang="en-GB" dirty="0"/>
              <a:t>The angle of incidence is equal to the angle of reflection</a:t>
            </a:r>
          </a:p>
          <a:p>
            <a:pPr lvl="0"/>
            <a:r>
              <a:rPr lang="en-GB" dirty="0"/>
              <a:t>The incident ray, the reflected ray, and the 'normal' all lie in the same plane</a:t>
            </a:r>
          </a:p>
          <a:p>
            <a:pPr marL="0" indent="0">
              <a:buNone/>
            </a:pPr>
            <a:r>
              <a:rPr lang="en-GB" dirty="0"/>
              <a:t>Note: the 'normal' is a line drawn at 90 degrees to the surface of the reflector, at the point where the incident ray hits. Angles of incidence and reflection are normally (no pun intended!) measured between the ray and the 'normal', </a:t>
            </a:r>
            <a:r>
              <a:rPr lang="en-GB" b="1" dirty="0"/>
              <a:t>not</a:t>
            </a:r>
            <a:r>
              <a:rPr lang="en-GB" dirty="0"/>
              <a:t> between the ray and the surface of the reflector.</a:t>
            </a:r>
          </a:p>
        </p:txBody>
      </p:sp>
      <p:pic>
        <p:nvPicPr>
          <p:cNvPr id="3073" name="Picture 2" descr="../../Downloads/Sound.jpg"/>
          <p:cNvPicPr>
            <a:picLocks noChangeAspect="1" noChangeArrowheads="1"/>
          </p:cNvPicPr>
          <p:nvPr/>
        </p:nvPicPr>
        <p:blipFill>
          <a:blip r:embed="rId2">
            <a:extLst>
              <a:ext uri="{28A0092B-C50C-407E-A947-70E740481C1C}">
                <a14:useLocalDpi xmlns:a14="http://schemas.microsoft.com/office/drawing/2010/main" val="0"/>
              </a:ext>
            </a:extLst>
          </a:blip>
          <a:srcRect l="2332" t="2892" r="69994" b="7025"/>
          <a:stretch>
            <a:fillRect/>
          </a:stretch>
        </p:blipFill>
        <p:spPr bwMode="auto">
          <a:xfrm>
            <a:off x="6732240" y="489191"/>
            <a:ext cx="1584176" cy="363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1767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762600" cy="4525963"/>
          </a:xfrm>
        </p:spPr>
        <p:txBody>
          <a:bodyPr/>
          <a:lstStyle/>
          <a:p>
            <a:pPr marL="0" indent="0">
              <a:buNone/>
            </a:pPr>
            <a:r>
              <a:rPr lang="en-GB" dirty="0"/>
              <a:t>One solution to reflections is to apply absorption to the wall, which turns acoustic energy into heat - this is a kind of </a:t>
            </a:r>
            <a:r>
              <a:rPr lang="en-GB" i="1" dirty="0"/>
              <a:t>damping</a:t>
            </a:r>
            <a:r>
              <a:rPr lang="en-GB" dirty="0"/>
              <a:t>. This absorption can be a specialist product such as those made of mineral wool, open cell foam, or recycled fibrous material like paper-waste, but absorption can also be provided by more commonplace object such as curtains, sofas or carpets. It can be a tricky balance for an acoustic designer - too much absorption, and the room will sound 'dead'. The sound quality would be like listening outdoors, where only the direct sound from a source is heard (assuming 'soft' ground and an absence of nearby buildings). While a few people favour such acoustic 'non-environments' for mixing music, for most people these are rather oppressive spaces too far removed from normal listening conditions.</a:t>
            </a:r>
          </a:p>
          <a:p>
            <a:pPr marL="0" indent="0">
              <a:buNone/>
            </a:pPr>
            <a:endParaRPr lang="en-GB" dirty="0"/>
          </a:p>
        </p:txBody>
      </p:sp>
      <p:sp>
        <p:nvSpPr>
          <p:cNvPr id="4" name="Title 1"/>
          <p:cNvSpPr>
            <a:spLocks noGrp="1"/>
          </p:cNvSpPr>
          <p:nvPr>
            <p:ph type="title"/>
          </p:nvPr>
        </p:nvSpPr>
        <p:spPr>
          <a:xfrm>
            <a:off x="609600" y="274638"/>
            <a:ext cx="2738264" cy="922114"/>
          </a:xfrm>
        </p:spPr>
        <p:txBody>
          <a:bodyPr/>
          <a:lstStyle/>
          <a:p>
            <a:r>
              <a:rPr lang="en-GB" dirty="0" smtClean="0">
                <a:solidFill>
                  <a:srgbClr val="FFC000"/>
                </a:solidFill>
                <a:latin typeface="Reprise Stamp" panose="02000000000000000000" pitchFamily="2" charset="0"/>
              </a:rPr>
              <a:t>Absorption</a:t>
            </a:r>
            <a:endParaRPr lang="en-GB" dirty="0">
              <a:solidFill>
                <a:srgbClr val="FFC000"/>
              </a:solidFill>
              <a:latin typeface="Reprise Stamp" panose="02000000000000000000" pitchFamily="2" charset="0"/>
            </a:endParaRPr>
          </a:p>
        </p:txBody>
      </p:sp>
      <p:pic>
        <p:nvPicPr>
          <p:cNvPr id="5" name="Picture 4" descr="../../Downloads/Sound.jpg"/>
          <p:cNvPicPr/>
          <p:nvPr/>
        </p:nvPicPr>
        <p:blipFill rotWithShape="1">
          <a:blip r:embed="rId2">
            <a:extLst>
              <a:ext uri="{28A0092B-C50C-407E-A947-70E740481C1C}">
                <a14:useLocalDpi xmlns:a14="http://schemas.microsoft.com/office/drawing/2010/main" val="0"/>
              </a:ext>
            </a:extLst>
          </a:blip>
          <a:srcRect l="33211" t="4545" r="39113" b="5372"/>
          <a:stretch/>
        </p:blipFill>
        <p:spPr bwMode="auto">
          <a:xfrm>
            <a:off x="7164288" y="735694"/>
            <a:ext cx="1368152" cy="34133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33895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50" y="1401205"/>
            <a:ext cx="6599445" cy="3611971"/>
          </a:xfrm>
        </p:spPr>
        <p:txBody>
          <a:bodyPr/>
          <a:lstStyle/>
          <a:p>
            <a:pPr marL="0" indent="0">
              <a:buNone/>
            </a:pPr>
            <a:r>
              <a:rPr lang="en-GB" altLang="en-US" sz="1800" dirty="0">
                <a:latin typeface="Calibri" panose="020F0502020204030204" pitchFamily="34" charset="0"/>
                <a:ea typeface="Calibri" panose="020F0502020204030204" pitchFamily="34" charset="0"/>
                <a:cs typeface="Calibri" panose="020F0502020204030204" pitchFamily="34" charset="0"/>
              </a:rPr>
              <a:t>Acoustic Diffusers are used to disperse reflections spatially - to 'spread out' reflected sound energy over a wide range of angles - as shown in the diagram above. Some diffusion can be obtained by carefully placing book cases and other furniture in a room, but often specialist (=expensive!) diffusing surfaces can achieve greater diffusion in a more controlled manner. By using sound diffusers, first order reflections are dispersed to be heard later by the listener, and by removing and delaying early reflections, diffusion and absorption can make a small music studio sound like a larger room. Consequently, design is all about locating the reflection points for first order reflections, and applying appropriate treatment there.</a:t>
            </a:r>
            <a:endParaRPr lang="en-GB" altLang="en-US" sz="2000" dirty="0">
              <a:latin typeface="Arial" panose="020B0604020202020204" pitchFamily="34" charset="0"/>
            </a:endParaRPr>
          </a:p>
          <a:p>
            <a:pPr marL="0" indent="0">
              <a:buNone/>
            </a:pPr>
            <a:endParaRPr lang="en-GB" dirty="0"/>
          </a:p>
        </p:txBody>
      </p:sp>
      <p:sp>
        <p:nvSpPr>
          <p:cNvPr id="4" name="Title 1"/>
          <p:cNvSpPr>
            <a:spLocks noGrp="1"/>
          </p:cNvSpPr>
          <p:nvPr>
            <p:ph type="title"/>
          </p:nvPr>
        </p:nvSpPr>
        <p:spPr>
          <a:xfrm>
            <a:off x="609600" y="274638"/>
            <a:ext cx="2738264" cy="922114"/>
          </a:xfrm>
        </p:spPr>
        <p:txBody>
          <a:bodyPr/>
          <a:lstStyle/>
          <a:p>
            <a:r>
              <a:rPr lang="en-GB" dirty="0" smtClean="0">
                <a:solidFill>
                  <a:srgbClr val="FFC000"/>
                </a:solidFill>
                <a:latin typeface="Reprise Stamp" panose="02000000000000000000" pitchFamily="2" charset="0"/>
              </a:rPr>
              <a:t>diffusion</a:t>
            </a:r>
            <a:endParaRPr lang="en-GB" dirty="0">
              <a:solidFill>
                <a:srgbClr val="FFC000"/>
              </a:solidFill>
              <a:latin typeface="Reprise Stamp" panose="02000000000000000000" pitchFamily="2" charset="0"/>
            </a:endParaRPr>
          </a:p>
        </p:txBody>
      </p:sp>
      <p:sp>
        <p:nvSpPr>
          <p:cNvPr id="2" name="Rectangle 2"/>
          <p:cNvSpPr>
            <a:spLocks noChangeArrowheads="1"/>
          </p:cNvSpPr>
          <p:nvPr/>
        </p:nvSpPr>
        <p:spPr bwMode="auto">
          <a:xfrm>
            <a:off x="107504" y="5955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121" name="Picture 5" descr="../../Downloads/Sound.jpg"/>
          <p:cNvPicPr>
            <a:picLocks noChangeAspect="1" noChangeArrowheads="1"/>
          </p:cNvPicPr>
          <p:nvPr/>
        </p:nvPicPr>
        <p:blipFill>
          <a:blip r:embed="rId2">
            <a:extLst>
              <a:ext uri="{28A0092B-C50C-407E-A947-70E740481C1C}">
                <a14:useLocalDpi xmlns:a14="http://schemas.microsoft.com/office/drawing/2010/main" val="0"/>
              </a:ext>
            </a:extLst>
          </a:blip>
          <a:srcRect l="66132" t="2480" r="6194" b="7439"/>
          <a:stretch>
            <a:fillRect/>
          </a:stretch>
        </p:blipFill>
        <p:spPr bwMode="auto">
          <a:xfrm>
            <a:off x="7380312" y="1027326"/>
            <a:ext cx="1368152" cy="313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2318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Reprise Stamp" panose="02000000000000000000" pitchFamily="2" charset="0"/>
              </a:rPr>
              <a:t>Room modes</a:t>
            </a:r>
            <a:endParaRPr lang="en-GB" dirty="0"/>
          </a:p>
        </p:txBody>
      </p:sp>
      <p:sp>
        <p:nvSpPr>
          <p:cNvPr id="3" name="Content Placeholder 2"/>
          <p:cNvSpPr>
            <a:spLocks noGrp="1"/>
          </p:cNvSpPr>
          <p:nvPr>
            <p:ph idx="1"/>
          </p:nvPr>
        </p:nvSpPr>
        <p:spPr>
          <a:xfrm>
            <a:off x="749970" y="1761661"/>
            <a:ext cx="7924800" cy="3683564"/>
          </a:xfrm>
        </p:spPr>
        <p:txBody>
          <a:bodyPr/>
          <a:lstStyle/>
          <a:p>
            <a:pPr marL="0" lvl="0" indent="0" eaLnBrk="0" fontAlgn="base" hangingPunct="0">
              <a:spcBef>
                <a:spcPct val="0"/>
              </a:spcBef>
              <a:spcAft>
                <a:spcPct val="0"/>
              </a:spcAft>
              <a:buClrTx/>
              <a:buNone/>
            </a:pPr>
            <a:r>
              <a:rPr lang="en-GB" altLang="en-US" sz="1800" dirty="0">
                <a:latin typeface="Calibri" panose="020F0502020204030204" pitchFamily="34" charset="0"/>
                <a:ea typeface="Calibri" panose="020F0502020204030204" pitchFamily="34" charset="0"/>
                <a:cs typeface="Calibri" panose="020F0502020204030204" pitchFamily="34" charset="0"/>
              </a:rPr>
              <a:t>A room mode is a </a:t>
            </a:r>
            <a:r>
              <a:rPr lang="en-GB" altLang="en-US" sz="1800" b="1" dirty="0">
                <a:latin typeface="Calibri" panose="020F0502020204030204" pitchFamily="34" charset="0"/>
                <a:ea typeface="Calibri" panose="020F0502020204030204" pitchFamily="34" charset="0"/>
                <a:cs typeface="Calibri" panose="020F0502020204030204" pitchFamily="34" charset="0"/>
              </a:rPr>
              <a:t>low frequency standing wave</a:t>
            </a:r>
            <a:r>
              <a:rPr lang="en-GB" altLang="en-US" sz="1800" dirty="0">
                <a:latin typeface="Calibri" panose="020F0502020204030204" pitchFamily="34" charset="0"/>
                <a:ea typeface="Calibri" panose="020F0502020204030204" pitchFamily="34" charset="0"/>
                <a:cs typeface="Calibri" panose="020F0502020204030204" pitchFamily="34" charset="0"/>
              </a:rPr>
              <a:t> in a room.</a:t>
            </a:r>
            <a:endParaRPr lang="en-GB" altLang="en-US" sz="1000" dirty="0"/>
          </a:p>
          <a:p>
            <a:pPr marL="0" lvl="0" indent="0" eaLnBrk="0" fontAlgn="base" hangingPunct="0">
              <a:spcBef>
                <a:spcPct val="0"/>
              </a:spcBef>
              <a:spcAft>
                <a:spcPct val="0"/>
              </a:spcAft>
              <a:buClrTx/>
              <a:buNone/>
            </a:pPr>
            <a:r>
              <a:rPr lang="en-GB" altLang="en-US" sz="1800" dirty="0">
                <a:latin typeface="Calibri" panose="020F0502020204030204" pitchFamily="34" charset="0"/>
                <a:ea typeface="Calibri" panose="020F0502020204030204" pitchFamily="34" charset="0"/>
                <a:cs typeface="Calibri" panose="020F0502020204030204" pitchFamily="34" charset="0"/>
              </a:rPr>
              <a:t>Normally, this is a </a:t>
            </a:r>
            <a:r>
              <a:rPr lang="en-GB" altLang="en-US" sz="1800" b="1" dirty="0">
                <a:latin typeface="Calibri" panose="020F0502020204030204" pitchFamily="34" charset="0"/>
                <a:ea typeface="Calibri" panose="020F0502020204030204" pitchFamily="34" charset="0"/>
                <a:cs typeface="Calibri" panose="020F0502020204030204" pitchFamily="34" charset="0"/>
              </a:rPr>
              <a:t>small room</a:t>
            </a:r>
            <a:r>
              <a:rPr lang="en-GB" altLang="en-US" sz="1800" dirty="0">
                <a:latin typeface="Calibri" panose="020F0502020204030204" pitchFamily="34" charset="0"/>
                <a:ea typeface="Calibri" panose="020F0502020204030204" pitchFamily="34" charset="0"/>
                <a:cs typeface="Calibri" panose="020F0502020204030204" pitchFamily="34" charset="0"/>
              </a:rPr>
              <a:t> phenomenon, though large rooms have (very, very low) modes as well. A mode is basically a “bump” or “dip” in a room’s frequency response that is facilitated by the room’s dimensions and the way those dimensions cause sound waves to interact with each other. There are three types of room modes</a:t>
            </a:r>
            <a:endParaRPr lang="en-GB" altLang="en-US" sz="1000" dirty="0"/>
          </a:p>
          <a:p>
            <a:pPr marL="0" lvl="0" indent="0" eaLnBrk="0" fontAlgn="base" hangingPunct="0">
              <a:spcBef>
                <a:spcPct val="0"/>
              </a:spcBef>
              <a:spcAft>
                <a:spcPct val="0"/>
              </a:spcAft>
              <a:buClrTx/>
              <a:buNone/>
            </a:pPr>
            <a:r>
              <a:rPr lang="en-GB" altLang="en-US" sz="1800" dirty="0">
                <a:latin typeface="Calibri" panose="020F0502020204030204" pitchFamily="34" charset="0"/>
                <a:ea typeface="Calibri" panose="020F0502020204030204" pitchFamily="34" charset="0"/>
                <a:cs typeface="Calibri" panose="020F0502020204030204" pitchFamily="34" charset="0"/>
              </a:rPr>
              <a:t>• Axial modes: Standing waves between two parallel surfaces.</a:t>
            </a:r>
            <a:endParaRPr lang="en-GB" altLang="en-US" sz="1000" dirty="0"/>
          </a:p>
          <a:p>
            <a:pPr marL="0" lvl="0" indent="0" eaLnBrk="0" fontAlgn="base" hangingPunct="0">
              <a:spcBef>
                <a:spcPct val="0"/>
              </a:spcBef>
              <a:spcAft>
                <a:spcPct val="0"/>
              </a:spcAft>
              <a:buClrTx/>
              <a:buNone/>
            </a:pPr>
            <a:r>
              <a:rPr lang="en-GB" altLang="en-US" sz="1800" dirty="0">
                <a:latin typeface="Calibri" panose="020F0502020204030204" pitchFamily="34" charset="0"/>
                <a:ea typeface="Calibri" panose="020F0502020204030204" pitchFamily="34" charset="0"/>
                <a:cs typeface="Calibri" panose="020F0502020204030204" pitchFamily="34" charset="0"/>
              </a:rPr>
              <a:t>• Tangential modes: Standing waves between four surfaces.</a:t>
            </a:r>
            <a:endParaRPr lang="en-GB" altLang="en-US" sz="1000" dirty="0"/>
          </a:p>
          <a:p>
            <a:pPr marL="0" lvl="0" indent="0" eaLnBrk="0" fontAlgn="base" hangingPunct="0">
              <a:spcBef>
                <a:spcPct val="0"/>
              </a:spcBef>
              <a:spcAft>
                <a:spcPct val="0"/>
              </a:spcAft>
              <a:buClrTx/>
              <a:buNone/>
            </a:pPr>
            <a:r>
              <a:rPr lang="en-GB" altLang="en-US" sz="1800" dirty="0">
                <a:latin typeface="Calibri" panose="020F0502020204030204" pitchFamily="34" charset="0"/>
                <a:ea typeface="Calibri" panose="020F0502020204030204" pitchFamily="34" charset="0"/>
                <a:cs typeface="Calibri" panose="020F0502020204030204" pitchFamily="34" charset="0"/>
              </a:rPr>
              <a:t>• Oblique modes: Standing waves between six surfaces. (Oblique modes are more complex, higher in frequency and decay faster. Therefore, they are not typically a big problem.)</a:t>
            </a:r>
            <a:endParaRPr lang="en-GB" altLang="en-US" sz="2000" dirty="0">
              <a:latin typeface="Arial" panose="020B0604020202020204" pitchFamily="34" charset="0"/>
            </a:endParaRPr>
          </a:p>
          <a:p>
            <a:pPr marL="0" indent="0">
              <a:buNone/>
            </a:pPr>
            <a:endParaRPr lang="en-GB" dirty="0"/>
          </a:p>
        </p:txBody>
      </p:sp>
      <p:pic>
        <p:nvPicPr>
          <p:cNvPr id="7169" name="Picture 3" descr="../../Downloads/GIK-Acoustics-Room-Mode-Graphic.jpg"/>
          <p:cNvPicPr>
            <a:picLocks noChangeAspect="1" noChangeArrowheads="1"/>
          </p:cNvPicPr>
          <p:nvPr/>
        </p:nvPicPr>
        <p:blipFill rotWithShape="1">
          <a:blip r:embed="rId2">
            <a:extLst>
              <a:ext uri="{28A0092B-C50C-407E-A947-70E740481C1C}">
                <a14:useLocalDpi xmlns:a14="http://schemas.microsoft.com/office/drawing/2010/main" val="0"/>
              </a:ext>
            </a:extLst>
          </a:blip>
          <a:srcRect b="9796"/>
          <a:stretch/>
        </p:blipFill>
        <p:spPr bwMode="auto">
          <a:xfrm>
            <a:off x="1547664" y="5085184"/>
            <a:ext cx="6028492" cy="15068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67544" y="48966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9621750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Listening task-IDENTIFY THE FREQUENCY AND PITCH</a:t>
            </a:r>
            <a:endParaRPr lang="en-GB"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56851"/>
          <a:stretch/>
        </p:blipFill>
        <p:spPr>
          <a:xfrm>
            <a:off x="-28569" y="2276872"/>
            <a:ext cx="9172569" cy="2664296"/>
          </a:xfrm>
        </p:spPr>
      </p:pic>
    </p:spTree>
    <p:extLst>
      <p:ext uri="{BB962C8B-B14F-4D97-AF65-F5344CB8AC3E}">
        <p14:creationId xmlns:p14="http://schemas.microsoft.com/office/powerpoint/2010/main" val="25732554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714" y="290098"/>
            <a:ext cx="4910731" cy="907048"/>
          </a:xfrm>
        </p:spPr>
        <p:txBody>
          <a:bodyPr/>
          <a:lstStyle/>
          <a:p>
            <a:r>
              <a:rPr lang="en-GB" dirty="0" smtClean="0"/>
              <a:t>Don’t take my word for it…let’s ask </a:t>
            </a:r>
            <a:r>
              <a:rPr lang="en-GB" dirty="0" err="1" smtClean="0"/>
              <a:t>alan</a:t>
            </a:r>
            <a:endParaRPr lang="en-GB" dirty="0"/>
          </a:p>
        </p:txBody>
      </p:sp>
      <p:sp>
        <p:nvSpPr>
          <p:cNvPr id="4" name="Title 1"/>
          <p:cNvSpPr txBox="1">
            <a:spLocks/>
          </p:cNvSpPr>
          <p:nvPr/>
        </p:nvSpPr>
        <p:spPr>
          <a:xfrm>
            <a:off x="196948" y="6522204"/>
            <a:ext cx="8569697" cy="36468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smtClean="0"/>
              <a:t>Grab your popcorn, sit back and let the learning happen</a:t>
            </a:r>
            <a:endParaRPr lang="en-GB" sz="28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6948" y="90008"/>
            <a:ext cx="3151219" cy="131826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46951" y="5871773"/>
            <a:ext cx="1249161" cy="832774"/>
          </a:xfrm>
          <a:prstGeom prst="rect">
            <a:avLst/>
          </a:prstGeom>
        </p:spPr>
      </p:pic>
      <p:pic>
        <p:nvPicPr>
          <p:cNvPr id="10" name="Picture 9">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15734" y="1847577"/>
            <a:ext cx="5765781" cy="3244928"/>
          </a:xfrm>
          <a:prstGeom prst="rect">
            <a:avLst/>
          </a:prstGeom>
        </p:spPr>
      </p:pic>
      <p:pic>
        <p:nvPicPr>
          <p:cNvPr id="11" name="Universal Pictures _ Studio - Opening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59187" y="713523"/>
            <a:ext cx="609600" cy="609600"/>
          </a:xfrm>
          <a:prstGeom prst="rect">
            <a:avLst/>
          </a:prstGeom>
        </p:spPr>
      </p:pic>
    </p:spTree>
    <p:extLst>
      <p:ext uri="{BB962C8B-B14F-4D97-AF65-F5344CB8AC3E}">
        <p14:creationId xmlns:p14="http://schemas.microsoft.com/office/powerpoint/2010/main" val="15647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00808"/>
            <a:ext cx="8138864" cy="4104456"/>
          </a:xfrm>
        </p:spPr>
        <p:txBody>
          <a:bodyPr>
            <a:normAutofit/>
          </a:bodyPr>
          <a:lstStyle/>
          <a:p>
            <a:pPr marL="0" indent="0">
              <a:buNone/>
            </a:pPr>
            <a:endParaRPr lang="en-GB" sz="2400" dirty="0" smtClean="0"/>
          </a:p>
          <a:p>
            <a:pPr marL="0" indent="0">
              <a:buNone/>
            </a:pPr>
            <a:r>
              <a:rPr lang="en-GB" sz="2400" dirty="0">
                <a:solidFill>
                  <a:srgbClr val="FFC000"/>
                </a:solidFill>
                <a:latin typeface="Reprise Stamp" panose="02000000000000000000" pitchFamily="2" charset="0"/>
              </a:rPr>
              <a:t>Scenario</a:t>
            </a:r>
            <a:endParaRPr lang="en-GB" sz="2400" dirty="0"/>
          </a:p>
          <a:p>
            <a:pPr marL="0" indent="0">
              <a:buNone/>
            </a:pPr>
            <a:r>
              <a:rPr lang="en-GB" sz="2400" dirty="0" smtClean="0"/>
              <a:t>You have a small room that you want to use as your control room for mixing and mastering. The room has parallel walls and a distinctive resonance at 70Hz.</a:t>
            </a:r>
          </a:p>
          <a:p>
            <a:pPr marL="0" indent="0">
              <a:buNone/>
            </a:pPr>
            <a:r>
              <a:rPr lang="en-GB" sz="2400" dirty="0" smtClean="0">
                <a:solidFill>
                  <a:srgbClr val="FFFF00"/>
                </a:solidFill>
              </a:rPr>
              <a:t>Write a short paragraph outlining how would resolve the low frequency issue in the room and what other treatment would you use to ensure the room is ready for mixing audio.</a:t>
            </a:r>
            <a:endParaRPr lang="en-GB" sz="2400" dirty="0">
              <a:solidFill>
                <a:srgbClr val="FFFF00"/>
              </a:solidFill>
            </a:endParaRPr>
          </a:p>
        </p:txBody>
      </p:sp>
      <p:sp>
        <p:nvSpPr>
          <p:cNvPr id="5" name="Rectangle 3"/>
          <p:cNvSpPr>
            <a:spLocks noChangeArrowheads="1"/>
          </p:cNvSpPr>
          <p:nvPr/>
        </p:nvSpPr>
        <p:spPr bwMode="auto">
          <a:xfrm>
            <a:off x="467544" y="48966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p:cNvSpPr txBox="1"/>
          <p:nvPr/>
        </p:nvSpPr>
        <p:spPr>
          <a:xfrm>
            <a:off x="2987824" y="302786"/>
            <a:ext cx="5902696" cy="1200329"/>
          </a:xfrm>
          <a:prstGeom prst="rect">
            <a:avLst/>
          </a:prstGeom>
          <a:noFill/>
        </p:spPr>
        <p:txBody>
          <a:bodyPr wrap="square" rtlCol="0">
            <a:spAutoFit/>
          </a:bodyPr>
          <a:lstStyle/>
          <a:p>
            <a:pPr algn="ctr"/>
            <a:r>
              <a:rPr lang="en-GB" sz="3600" dirty="0" smtClean="0">
                <a:solidFill>
                  <a:srgbClr val="FFC000"/>
                </a:solidFill>
                <a:latin typeface="Reprise Stamp" panose="02000000000000000000" pitchFamily="2" charset="0"/>
              </a:rPr>
              <a:t>Write your opening paragraph</a:t>
            </a:r>
            <a:endParaRPr lang="en-GB" sz="2800" dirty="0">
              <a:solidFill>
                <a:srgbClr val="FFC000"/>
              </a:solidFill>
              <a:latin typeface="Reprise Stamp" panose="02000000000000000000" pitchFamily="2" charset="0"/>
            </a:endParaRPr>
          </a:p>
        </p:txBody>
      </p:sp>
      <p:sp>
        <p:nvSpPr>
          <p:cNvPr id="8" name="TextBox 7"/>
          <p:cNvSpPr txBox="1"/>
          <p:nvPr/>
        </p:nvSpPr>
        <p:spPr>
          <a:xfrm>
            <a:off x="467544" y="302786"/>
            <a:ext cx="2520280" cy="707886"/>
          </a:xfrm>
          <a:prstGeom prst="rect">
            <a:avLst/>
          </a:prstGeom>
          <a:noFill/>
        </p:spPr>
        <p:txBody>
          <a:bodyPr wrap="square" rtlCol="0">
            <a:spAutoFit/>
          </a:bodyPr>
          <a:lstStyle/>
          <a:p>
            <a:r>
              <a:rPr lang="en-GB" sz="4000" dirty="0" smtClean="0">
                <a:solidFill>
                  <a:srgbClr val="FF0000"/>
                </a:solidFill>
              </a:rPr>
              <a:t>Writing Task</a:t>
            </a:r>
            <a:endParaRPr lang="en-GB" sz="4000" dirty="0">
              <a:solidFill>
                <a:srgbClr val="FF0000"/>
              </a:solidFill>
            </a:endParaRPr>
          </a:p>
        </p:txBody>
      </p:sp>
    </p:spTree>
    <p:extLst>
      <p:ext uri="{BB962C8B-B14F-4D97-AF65-F5344CB8AC3E}">
        <p14:creationId xmlns:p14="http://schemas.microsoft.com/office/powerpoint/2010/main" val="30758048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relationship between </a:t>
            </a:r>
            <a:r>
              <a:rPr lang="en-GB" dirty="0" smtClean="0">
                <a:solidFill>
                  <a:srgbClr val="FFC000"/>
                </a:solidFill>
                <a:latin typeface="Reprise Stamp" panose="02000000000000000000" pitchFamily="2" charset="0"/>
              </a:rPr>
              <a:t>frequency</a:t>
            </a:r>
            <a:r>
              <a:rPr lang="en-GB" dirty="0" smtClean="0"/>
              <a:t> and </a:t>
            </a:r>
            <a:r>
              <a:rPr lang="en-GB" dirty="0" smtClean="0">
                <a:solidFill>
                  <a:srgbClr val="FFC000"/>
                </a:solidFill>
                <a:latin typeface="Reprise Stamp" panose="02000000000000000000" pitchFamily="2" charset="0"/>
              </a:rPr>
              <a:t>musical intervals</a:t>
            </a:r>
            <a:endParaRPr lang="en-GB" dirty="0">
              <a:solidFill>
                <a:srgbClr val="FFC000"/>
              </a:solidFill>
              <a:latin typeface="Reprise Stamp" panose="02000000000000000000" pitchFamily="2" charset="0"/>
            </a:endParaRPr>
          </a:p>
        </p:txBody>
      </p:sp>
      <p:sp>
        <p:nvSpPr>
          <p:cNvPr id="3" name="Content Placeholder 2"/>
          <p:cNvSpPr>
            <a:spLocks noGrp="1"/>
          </p:cNvSpPr>
          <p:nvPr>
            <p:ph idx="1"/>
          </p:nvPr>
        </p:nvSpPr>
        <p:spPr>
          <a:xfrm>
            <a:off x="609600" y="1600200"/>
            <a:ext cx="7924800" cy="5151474"/>
          </a:xfrm>
        </p:spPr>
        <p:txBody>
          <a:bodyPr>
            <a:normAutofit/>
          </a:bodyPr>
          <a:lstStyle/>
          <a:p>
            <a:pPr marL="0" indent="0">
              <a:buNone/>
            </a:pPr>
            <a:r>
              <a:rPr lang="en-GB" dirty="0" smtClean="0"/>
              <a:t>We observed in the listening task that an octave above a known frequency is twice the original frequency and an octave below is half the frequency.</a:t>
            </a:r>
          </a:p>
          <a:p>
            <a:pPr marL="0" indent="0">
              <a:buNone/>
            </a:pPr>
            <a:endParaRPr lang="en-GB" dirty="0" smtClean="0"/>
          </a:p>
          <a:p>
            <a:pPr marL="0" indent="0">
              <a:buNone/>
            </a:pPr>
            <a:r>
              <a:rPr lang="en-GB" dirty="0" smtClean="0"/>
              <a:t>We can therefore use the following calculations:</a:t>
            </a:r>
          </a:p>
          <a:p>
            <a:pPr marL="0" indent="0">
              <a:buNone/>
            </a:pPr>
            <a:r>
              <a:rPr lang="en-GB" dirty="0" smtClean="0">
                <a:solidFill>
                  <a:srgbClr val="FFC000"/>
                </a:solidFill>
                <a:latin typeface="Lucida Calligraphy" panose="03010101010101010101" pitchFamily="66" charset="0"/>
              </a:rPr>
              <a:t>f</a:t>
            </a:r>
            <a:r>
              <a:rPr lang="en-GB" dirty="0" smtClean="0">
                <a:solidFill>
                  <a:srgbClr val="FFC000"/>
                </a:solidFill>
              </a:rPr>
              <a:t>=</a:t>
            </a:r>
            <a:r>
              <a:rPr lang="en-GB" dirty="0" smtClean="0">
                <a:solidFill>
                  <a:srgbClr val="FFC000"/>
                </a:solidFill>
                <a:latin typeface="Lucida Calligraphy" panose="03010101010101010101" pitchFamily="66" charset="0"/>
              </a:rPr>
              <a:t>n</a:t>
            </a:r>
            <a:r>
              <a:rPr lang="en-GB" dirty="0" smtClean="0">
                <a:solidFill>
                  <a:srgbClr val="FFC000"/>
                </a:solidFill>
              </a:rPr>
              <a:t> x 2  </a:t>
            </a:r>
            <a:r>
              <a:rPr lang="en-GB" dirty="0" smtClean="0">
                <a:solidFill>
                  <a:srgbClr val="FFC000"/>
                </a:solidFill>
                <a:latin typeface="Reprise Stamp" panose="02000000000000000000" pitchFamily="2" charset="0"/>
              </a:rPr>
              <a:t> </a:t>
            </a:r>
            <a:r>
              <a:rPr lang="en-GB" dirty="0" smtClean="0">
                <a:latin typeface="Reprise Stamp" panose="02000000000000000000" pitchFamily="2" charset="0"/>
              </a:rPr>
              <a:t>octave higher </a:t>
            </a:r>
            <a:r>
              <a:rPr lang="en-GB" dirty="0" smtClean="0"/>
              <a:t>e.g. original frequency 100Hz     </a:t>
            </a:r>
            <a:r>
              <a:rPr lang="en-GB" dirty="0" smtClean="0">
                <a:latin typeface="Lucida Calligraphy" panose="03010101010101010101" pitchFamily="66" charset="0"/>
              </a:rPr>
              <a:t>f</a:t>
            </a:r>
            <a:r>
              <a:rPr lang="en-GB" dirty="0" smtClean="0"/>
              <a:t>=100x2,   </a:t>
            </a:r>
            <a:r>
              <a:rPr lang="en-GB" b="1" dirty="0" smtClean="0">
                <a:latin typeface="Lucida Calligraphy" panose="03010101010101010101" pitchFamily="66" charset="0"/>
              </a:rPr>
              <a:t>f</a:t>
            </a:r>
            <a:r>
              <a:rPr lang="en-GB" b="1" dirty="0" smtClean="0"/>
              <a:t>=200Hz</a:t>
            </a:r>
          </a:p>
          <a:p>
            <a:pPr marL="0" indent="0">
              <a:buNone/>
            </a:pPr>
            <a:r>
              <a:rPr lang="en-GB" dirty="0">
                <a:solidFill>
                  <a:srgbClr val="FFC000"/>
                </a:solidFill>
                <a:latin typeface="Lucida Calligraphy" panose="03010101010101010101" pitchFamily="66" charset="0"/>
              </a:rPr>
              <a:t>f</a:t>
            </a:r>
            <a:r>
              <a:rPr lang="en-GB" dirty="0">
                <a:solidFill>
                  <a:srgbClr val="FFC000"/>
                </a:solidFill>
              </a:rPr>
              <a:t>=</a:t>
            </a:r>
            <a:r>
              <a:rPr lang="en-GB" dirty="0">
                <a:solidFill>
                  <a:srgbClr val="FFC000"/>
                </a:solidFill>
                <a:latin typeface="Lucida Calligraphy" panose="03010101010101010101" pitchFamily="66" charset="0"/>
              </a:rPr>
              <a:t>n</a:t>
            </a:r>
            <a:r>
              <a:rPr lang="en-GB" dirty="0">
                <a:solidFill>
                  <a:srgbClr val="FFC000"/>
                </a:solidFill>
              </a:rPr>
              <a:t> </a:t>
            </a:r>
            <a:r>
              <a:rPr lang="en-GB" dirty="0" smtClean="0">
                <a:solidFill>
                  <a:srgbClr val="FFC000"/>
                </a:solidFill>
              </a:rPr>
              <a:t>/ </a:t>
            </a:r>
            <a:r>
              <a:rPr lang="en-GB" dirty="0">
                <a:solidFill>
                  <a:srgbClr val="FFC000"/>
                </a:solidFill>
              </a:rPr>
              <a:t>2   </a:t>
            </a:r>
            <a:r>
              <a:rPr lang="en-GB" dirty="0">
                <a:latin typeface="Reprise Stamp" panose="02000000000000000000" pitchFamily="2" charset="0"/>
              </a:rPr>
              <a:t>octave </a:t>
            </a:r>
            <a:r>
              <a:rPr lang="en-GB" dirty="0" smtClean="0">
                <a:latin typeface="Reprise Stamp" panose="02000000000000000000" pitchFamily="2" charset="0"/>
              </a:rPr>
              <a:t>lower </a:t>
            </a:r>
            <a:r>
              <a:rPr lang="en-GB" dirty="0"/>
              <a:t>e.g. original frequency 100Hz     </a:t>
            </a:r>
            <a:r>
              <a:rPr lang="en-GB" dirty="0" smtClean="0">
                <a:latin typeface="Lucida Calligraphy" panose="03010101010101010101" pitchFamily="66" charset="0"/>
              </a:rPr>
              <a:t>f</a:t>
            </a:r>
            <a:r>
              <a:rPr lang="en-GB" dirty="0" smtClean="0"/>
              <a:t>=100/2</a:t>
            </a:r>
            <a:r>
              <a:rPr lang="en-GB" dirty="0"/>
              <a:t>,   </a:t>
            </a:r>
            <a:r>
              <a:rPr lang="en-GB" b="1" dirty="0" smtClean="0">
                <a:latin typeface="Lucida Calligraphy" panose="03010101010101010101" pitchFamily="66" charset="0"/>
              </a:rPr>
              <a:t>f</a:t>
            </a:r>
            <a:r>
              <a:rPr lang="en-GB" b="1" dirty="0" smtClean="0"/>
              <a:t>=50Hz</a:t>
            </a:r>
          </a:p>
          <a:p>
            <a:pPr marL="0" indent="0">
              <a:buNone/>
            </a:pPr>
            <a:endParaRPr lang="en-GB" b="1" dirty="0" smtClean="0"/>
          </a:p>
          <a:p>
            <a:pPr marL="0" indent="0">
              <a:buNone/>
            </a:pPr>
            <a:r>
              <a:rPr lang="en-GB" b="1" dirty="0" smtClean="0"/>
              <a:t>Calculating a perfect 5</a:t>
            </a:r>
            <a:r>
              <a:rPr lang="en-GB" b="1" baseline="30000" dirty="0" smtClean="0"/>
              <a:t>th</a:t>
            </a:r>
            <a:r>
              <a:rPr lang="en-GB" b="1" dirty="0" smtClean="0"/>
              <a:t> ( 7 semitones):</a:t>
            </a:r>
          </a:p>
          <a:p>
            <a:pPr marL="0" indent="0">
              <a:buNone/>
            </a:pPr>
            <a:r>
              <a:rPr lang="en-GB" dirty="0">
                <a:solidFill>
                  <a:srgbClr val="FFC000"/>
                </a:solidFill>
                <a:latin typeface="Lucida Calligraphy" panose="03010101010101010101" pitchFamily="66" charset="0"/>
              </a:rPr>
              <a:t>f</a:t>
            </a:r>
            <a:r>
              <a:rPr lang="en-GB" dirty="0">
                <a:solidFill>
                  <a:srgbClr val="FFC000"/>
                </a:solidFill>
              </a:rPr>
              <a:t>=</a:t>
            </a:r>
            <a:r>
              <a:rPr lang="en-GB" dirty="0">
                <a:solidFill>
                  <a:srgbClr val="FFC000"/>
                </a:solidFill>
                <a:latin typeface="Lucida Calligraphy" panose="03010101010101010101" pitchFamily="66" charset="0"/>
              </a:rPr>
              <a:t>n</a:t>
            </a:r>
            <a:r>
              <a:rPr lang="en-GB" dirty="0">
                <a:solidFill>
                  <a:srgbClr val="FFC000"/>
                </a:solidFill>
              </a:rPr>
              <a:t> x </a:t>
            </a:r>
            <a:r>
              <a:rPr lang="en-GB" dirty="0" smtClean="0">
                <a:solidFill>
                  <a:srgbClr val="FFC000"/>
                </a:solidFill>
              </a:rPr>
              <a:t>1.5   </a:t>
            </a:r>
            <a:r>
              <a:rPr lang="en-GB" dirty="0" smtClean="0">
                <a:latin typeface="Reprise Stamp" panose="02000000000000000000" pitchFamily="2" charset="0"/>
              </a:rPr>
              <a:t>Perfect 5</a:t>
            </a:r>
            <a:r>
              <a:rPr lang="en-GB" baseline="30000" dirty="0" smtClean="0">
                <a:latin typeface="Reprise Stamp" panose="02000000000000000000" pitchFamily="2" charset="0"/>
              </a:rPr>
              <a:t>th</a:t>
            </a:r>
            <a:r>
              <a:rPr lang="en-GB" dirty="0" smtClean="0">
                <a:latin typeface="Reprise Stamp" panose="02000000000000000000" pitchFamily="2" charset="0"/>
              </a:rPr>
              <a:t> higher </a:t>
            </a:r>
            <a:r>
              <a:rPr lang="en-GB" dirty="0" smtClean="0"/>
              <a:t>e.g</a:t>
            </a:r>
            <a:r>
              <a:rPr lang="en-GB" dirty="0"/>
              <a:t>. original frequency 100Hz     </a:t>
            </a:r>
            <a:r>
              <a:rPr lang="en-GB" dirty="0" smtClean="0">
                <a:latin typeface="Lucida Calligraphy" panose="03010101010101010101" pitchFamily="66" charset="0"/>
              </a:rPr>
              <a:t>f</a:t>
            </a:r>
            <a:r>
              <a:rPr lang="en-GB" dirty="0" smtClean="0"/>
              <a:t>=100x1.5,   </a:t>
            </a:r>
            <a:r>
              <a:rPr lang="en-GB" b="1" dirty="0" smtClean="0">
                <a:latin typeface="Lucida Calligraphy" panose="03010101010101010101" pitchFamily="66" charset="0"/>
              </a:rPr>
              <a:t>f</a:t>
            </a:r>
            <a:r>
              <a:rPr lang="en-GB" b="1" dirty="0" smtClean="0"/>
              <a:t>=150Hz</a:t>
            </a:r>
            <a:endParaRPr lang="en-GB" b="1" dirty="0"/>
          </a:p>
          <a:p>
            <a:pPr marL="0" indent="0">
              <a:buNone/>
            </a:pPr>
            <a:r>
              <a:rPr lang="en-GB" b="1" dirty="0" smtClean="0"/>
              <a:t>The same note is a Perfect 4</a:t>
            </a:r>
            <a:r>
              <a:rPr lang="en-GB" b="1" baseline="30000" dirty="0" smtClean="0"/>
              <a:t>th</a:t>
            </a:r>
            <a:r>
              <a:rPr lang="en-GB" b="1" dirty="0" smtClean="0"/>
              <a:t> (5 semitones) below:</a:t>
            </a:r>
          </a:p>
          <a:p>
            <a:pPr marL="0" indent="0">
              <a:buNone/>
            </a:pPr>
            <a:r>
              <a:rPr lang="en-GB" dirty="0">
                <a:solidFill>
                  <a:srgbClr val="FFC000"/>
                </a:solidFill>
                <a:latin typeface="Lucida Calligraphy" panose="03010101010101010101" pitchFamily="66" charset="0"/>
              </a:rPr>
              <a:t>f</a:t>
            </a:r>
            <a:r>
              <a:rPr lang="en-GB" dirty="0">
                <a:solidFill>
                  <a:srgbClr val="FFC000"/>
                </a:solidFill>
              </a:rPr>
              <a:t>=</a:t>
            </a:r>
            <a:r>
              <a:rPr lang="en-GB" dirty="0">
                <a:solidFill>
                  <a:srgbClr val="FFC000"/>
                </a:solidFill>
                <a:latin typeface="Lucida Calligraphy" panose="03010101010101010101" pitchFamily="66" charset="0"/>
              </a:rPr>
              <a:t>n</a:t>
            </a:r>
            <a:r>
              <a:rPr lang="en-GB" dirty="0">
                <a:solidFill>
                  <a:srgbClr val="FFC000"/>
                </a:solidFill>
              </a:rPr>
              <a:t> x </a:t>
            </a:r>
            <a:r>
              <a:rPr lang="en-GB" dirty="0" smtClean="0">
                <a:solidFill>
                  <a:srgbClr val="FFC000"/>
                </a:solidFill>
              </a:rPr>
              <a:t>0.75   </a:t>
            </a:r>
            <a:r>
              <a:rPr lang="en-GB" dirty="0">
                <a:latin typeface="Reprise Stamp" panose="02000000000000000000" pitchFamily="2" charset="0"/>
              </a:rPr>
              <a:t>Perfect </a:t>
            </a:r>
            <a:r>
              <a:rPr lang="en-GB" dirty="0" smtClean="0">
                <a:latin typeface="Reprise Stamp" panose="02000000000000000000" pitchFamily="2" charset="0"/>
              </a:rPr>
              <a:t>4</a:t>
            </a:r>
            <a:r>
              <a:rPr lang="en-GB" baseline="30000" dirty="0" smtClean="0">
                <a:latin typeface="Reprise Stamp" panose="02000000000000000000" pitchFamily="2" charset="0"/>
              </a:rPr>
              <a:t>th</a:t>
            </a:r>
            <a:r>
              <a:rPr lang="en-GB" dirty="0" smtClean="0">
                <a:latin typeface="Reprise Stamp" panose="02000000000000000000" pitchFamily="2" charset="0"/>
              </a:rPr>
              <a:t> lower </a:t>
            </a:r>
            <a:r>
              <a:rPr lang="en-GB" dirty="0" smtClean="0"/>
              <a:t>e.g</a:t>
            </a:r>
            <a:r>
              <a:rPr lang="en-GB" dirty="0"/>
              <a:t>. original frequency 100Hz     </a:t>
            </a:r>
            <a:r>
              <a:rPr lang="en-GB" dirty="0" smtClean="0">
                <a:latin typeface="Lucida Calligraphy" panose="03010101010101010101" pitchFamily="66" charset="0"/>
              </a:rPr>
              <a:t>f</a:t>
            </a:r>
            <a:r>
              <a:rPr lang="en-GB" dirty="0" smtClean="0"/>
              <a:t>=100x0.75</a:t>
            </a:r>
            <a:r>
              <a:rPr lang="en-GB" dirty="0"/>
              <a:t>,   </a:t>
            </a:r>
            <a:r>
              <a:rPr lang="en-GB" b="1" dirty="0" smtClean="0">
                <a:latin typeface="Lucida Calligraphy" panose="03010101010101010101" pitchFamily="66" charset="0"/>
              </a:rPr>
              <a:t>f</a:t>
            </a:r>
            <a:r>
              <a:rPr lang="en-GB" b="1" dirty="0" smtClean="0"/>
              <a:t>=75Hz</a:t>
            </a:r>
            <a:endParaRPr lang="en-GB" b="1" dirty="0"/>
          </a:p>
          <a:p>
            <a:pPr marL="0" indent="0">
              <a:buNone/>
            </a:pPr>
            <a:endParaRPr lang="en-GB" b="1" dirty="0" smtClean="0"/>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4156761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Task-calculate the following frequencies</a:t>
            </a:r>
            <a:endParaRPr lang="en-GB" dirty="0"/>
          </a:p>
        </p:txBody>
      </p:sp>
      <p:sp>
        <p:nvSpPr>
          <p:cNvPr id="3" name="Content Placeholder 2"/>
          <p:cNvSpPr>
            <a:spLocks noGrp="1"/>
          </p:cNvSpPr>
          <p:nvPr>
            <p:ph idx="1"/>
          </p:nvPr>
        </p:nvSpPr>
        <p:spPr>
          <a:xfrm>
            <a:off x="609600" y="1600201"/>
            <a:ext cx="2771553" cy="2025501"/>
          </a:xfrm>
        </p:spPr>
        <p:txBody>
          <a:bodyPr/>
          <a:lstStyle/>
          <a:p>
            <a:pPr>
              <a:buAutoNum type="arabicPeriod"/>
            </a:pPr>
            <a:r>
              <a:rPr lang="en-GB" dirty="0" smtClean="0"/>
              <a:t>845Hz an octave higher</a:t>
            </a:r>
          </a:p>
          <a:p>
            <a:pPr>
              <a:buAutoNum type="arabicPeriod"/>
            </a:pPr>
            <a:r>
              <a:rPr lang="en-GB" dirty="0" smtClean="0"/>
              <a:t>200Hz a Perfect 5</a:t>
            </a:r>
            <a:r>
              <a:rPr lang="en-GB" baseline="30000" dirty="0" smtClean="0"/>
              <a:t>th</a:t>
            </a:r>
            <a:r>
              <a:rPr lang="en-GB" dirty="0" smtClean="0"/>
              <a:t> higher</a:t>
            </a:r>
          </a:p>
          <a:p>
            <a:pPr>
              <a:buAutoNum type="arabicPeriod"/>
            </a:pPr>
            <a:r>
              <a:rPr lang="en-GB" dirty="0" smtClean="0"/>
              <a:t>262Hz an octave lower</a:t>
            </a:r>
          </a:p>
          <a:p>
            <a:pPr>
              <a:buAutoNum type="arabicPeriod"/>
            </a:pPr>
            <a:r>
              <a:rPr lang="en-GB" dirty="0" smtClean="0"/>
              <a:t>400Hz a Perfect 4</a:t>
            </a:r>
            <a:r>
              <a:rPr lang="en-GB" baseline="30000" dirty="0" smtClean="0"/>
              <a:t>th</a:t>
            </a:r>
            <a:r>
              <a:rPr lang="en-GB" dirty="0" smtClean="0"/>
              <a:t> lower</a:t>
            </a:r>
          </a:p>
          <a:p>
            <a:pPr>
              <a:buAutoNum type="arabicPeriod"/>
            </a:pPr>
            <a:r>
              <a:rPr lang="en-GB" dirty="0" smtClean="0"/>
              <a:t>349Hz an octave higher</a:t>
            </a:r>
          </a:p>
          <a:p>
            <a:pPr>
              <a:buAutoNum type="arabicPeriod"/>
            </a:pPr>
            <a:endParaRPr lang="en-GB" dirty="0" smtClean="0"/>
          </a:p>
          <a:p>
            <a:pPr>
              <a:buAutoNum type="arabicPeriod"/>
            </a:pPr>
            <a:endParaRPr lang="en-GB" dirty="0" smtClean="0"/>
          </a:p>
        </p:txBody>
      </p:sp>
      <p:sp>
        <p:nvSpPr>
          <p:cNvPr id="4" name="TextBox 3"/>
          <p:cNvSpPr txBox="1"/>
          <p:nvPr/>
        </p:nvSpPr>
        <p:spPr>
          <a:xfrm>
            <a:off x="609600" y="4104167"/>
            <a:ext cx="5295014" cy="1200329"/>
          </a:xfrm>
          <a:prstGeom prst="rect">
            <a:avLst/>
          </a:prstGeom>
          <a:noFill/>
        </p:spPr>
        <p:txBody>
          <a:bodyPr wrap="square" rtlCol="0">
            <a:spAutoFit/>
          </a:bodyPr>
          <a:lstStyle/>
          <a:p>
            <a:r>
              <a:rPr lang="en-GB" sz="2400" dirty="0" smtClean="0">
                <a:solidFill>
                  <a:srgbClr val="FF0000"/>
                </a:solidFill>
              </a:rPr>
              <a:t>Challenge: What are the frequencies of a C major chord starting on Middle C( just the triad)</a:t>
            </a:r>
            <a:endParaRPr lang="en-GB" sz="2400" dirty="0">
              <a:solidFill>
                <a:srgbClr val="FF0000"/>
              </a:solidFill>
            </a:endParaRPr>
          </a:p>
        </p:txBody>
      </p:sp>
      <p:sp>
        <p:nvSpPr>
          <p:cNvPr id="5" name="TextBox 4"/>
          <p:cNvSpPr txBox="1"/>
          <p:nvPr/>
        </p:nvSpPr>
        <p:spPr>
          <a:xfrm>
            <a:off x="6078279" y="2430689"/>
            <a:ext cx="245612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Listening:</a:t>
            </a:r>
          </a:p>
          <a:p>
            <a:r>
              <a:rPr lang="en-GB" dirty="0" smtClean="0"/>
              <a:t>The first note is 440Hz(A)</a:t>
            </a:r>
          </a:p>
          <a:p>
            <a:r>
              <a:rPr lang="en-GB" dirty="0" smtClean="0"/>
              <a:t>What is the frequency of the next note?</a:t>
            </a:r>
            <a:endParaRPr lang="en-GB" dirty="0"/>
          </a:p>
        </p:txBody>
      </p:sp>
      <p:sp>
        <p:nvSpPr>
          <p:cNvPr id="6" name="Content Placeholder 2"/>
          <p:cNvSpPr txBox="1">
            <a:spLocks/>
          </p:cNvSpPr>
          <p:nvPr/>
        </p:nvSpPr>
        <p:spPr>
          <a:xfrm>
            <a:off x="3381153" y="1605517"/>
            <a:ext cx="2137145" cy="2025501"/>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Arial" pitchFamily="34" charset="0"/>
              <a:buAutoNum type="arabicPeriod"/>
            </a:pPr>
            <a:r>
              <a:rPr lang="en-GB" b="1" dirty="0" smtClean="0">
                <a:solidFill>
                  <a:srgbClr val="FF0000"/>
                </a:solidFill>
              </a:rPr>
              <a:t>1690Hz</a:t>
            </a:r>
          </a:p>
          <a:p>
            <a:pPr>
              <a:buFont typeface="Arial" pitchFamily="34" charset="0"/>
              <a:buAutoNum type="arabicPeriod"/>
            </a:pPr>
            <a:r>
              <a:rPr lang="en-GB" b="1" dirty="0" smtClean="0">
                <a:solidFill>
                  <a:srgbClr val="FF0000"/>
                </a:solidFill>
              </a:rPr>
              <a:t>300Hz </a:t>
            </a:r>
          </a:p>
          <a:p>
            <a:pPr>
              <a:buFont typeface="Arial" pitchFamily="34" charset="0"/>
              <a:buAutoNum type="arabicPeriod"/>
            </a:pPr>
            <a:r>
              <a:rPr lang="en-GB" b="1" dirty="0" smtClean="0">
                <a:solidFill>
                  <a:srgbClr val="FF0000"/>
                </a:solidFill>
              </a:rPr>
              <a:t>131Hz </a:t>
            </a:r>
          </a:p>
          <a:p>
            <a:pPr>
              <a:buFont typeface="Arial" pitchFamily="34" charset="0"/>
              <a:buAutoNum type="arabicPeriod"/>
            </a:pPr>
            <a:r>
              <a:rPr lang="en-GB" b="1" dirty="0" smtClean="0">
                <a:solidFill>
                  <a:srgbClr val="FF0000"/>
                </a:solidFill>
              </a:rPr>
              <a:t>300Hz </a:t>
            </a:r>
          </a:p>
          <a:p>
            <a:pPr>
              <a:buFont typeface="Arial" pitchFamily="34" charset="0"/>
              <a:buAutoNum type="arabicPeriod"/>
            </a:pPr>
            <a:r>
              <a:rPr lang="en-GB" b="1" dirty="0" smtClean="0">
                <a:solidFill>
                  <a:srgbClr val="FF0000"/>
                </a:solidFill>
              </a:rPr>
              <a:t>698Hz</a:t>
            </a:r>
          </a:p>
          <a:p>
            <a:pPr>
              <a:buFont typeface="Arial" pitchFamily="34" charset="0"/>
              <a:buAutoNum type="arabicPeriod"/>
            </a:pPr>
            <a:endParaRPr lang="en-GB" dirty="0" smtClean="0"/>
          </a:p>
        </p:txBody>
      </p:sp>
      <p:sp>
        <p:nvSpPr>
          <p:cNvPr id="7" name="TextBox 6"/>
          <p:cNvSpPr txBox="1"/>
          <p:nvPr/>
        </p:nvSpPr>
        <p:spPr>
          <a:xfrm>
            <a:off x="5904613" y="4166813"/>
            <a:ext cx="1070345" cy="923330"/>
          </a:xfrm>
          <a:prstGeom prst="rect">
            <a:avLst/>
          </a:prstGeom>
          <a:noFill/>
        </p:spPr>
        <p:txBody>
          <a:bodyPr wrap="square" rtlCol="0">
            <a:spAutoFit/>
          </a:bodyPr>
          <a:lstStyle/>
          <a:p>
            <a:r>
              <a:rPr lang="en-GB" dirty="0" smtClean="0">
                <a:solidFill>
                  <a:srgbClr val="FFFF00"/>
                </a:solidFill>
              </a:rPr>
              <a:t>262Hz  C</a:t>
            </a:r>
          </a:p>
          <a:p>
            <a:r>
              <a:rPr lang="en-GB" dirty="0" smtClean="0">
                <a:solidFill>
                  <a:srgbClr val="FFFF00"/>
                </a:solidFill>
              </a:rPr>
              <a:t>330Hz  E</a:t>
            </a:r>
            <a:endParaRPr lang="en-GB" dirty="0">
              <a:solidFill>
                <a:srgbClr val="FFFF00"/>
              </a:solidFill>
            </a:endParaRPr>
          </a:p>
          <a:p>
            <a:r>
              <a:rPr lang="en-GB" dirty="0" smtClean="0">
                <a:solidFill>
                  <a:srgbClr val="FFFF00"/>
                </a:solidFill>
              </a:rPr>
              <a:t>393Hz  G</a:t>
            </a:r>
          </a:p>
        </p:txBody>
      </p:sp>
    </p:spTree>
    <p:extLst>
      <p:ext uri="{BB962C8B-B14F-4D97-AF65-F5344CB8AC3E}">
        <p14:creationId xmlns:p14="http://schemas.microsoft.com/office/powerpoint/2010/main" val="288147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relationship between </a:t>
            </a:r>
            <a:r>
              <a:rPr lang="en-GB" dirty="0">
                <a:solidFill>
                  <a:srgbClr val="FFC000"/>
                </a:solidFill>
                <a:latin typeface="Reprise Stamp" panose="02000000000000000000" pitchFamily="2" charset="0"/>
              </a:rPr>
              <a:t>frequency</a:t>
            </a:r>
            <a:r>
              <a:rPr lang="en-GB" dirty="0"/>
              <a:t> and </a:t>
            </a:r>
            <a:r>
              <a:rPr lang="en-GB" dirty="0" smtClean="0">
                <a:solidFill>
                  <a:srgbClr val="FFC000"/>
                </a:solidFill>
                <a:latin typeface="Reprise Stamp" panose="02000000000000000000" pitchFamily="2" charset="0"/>
              </a:rPr>
              <a:t>Period</a:t>
            </a:r>
            <a:endParaRPr lang="en-GB" dirty="0">
              <a:solidFill>
                <a:srgbClr val="FFC000"/>
              </a:solidFill>
              <a:latin typeface="Reprise Stamp" panose="02000000000000000000" pitchFamily="2" charset="0"/>
            </a:endParaRPr>
          </a:p>
        </p:txBody>
      </p:sp>
      <p:sp>
        <p:nvSpPr>
          <p:cNvPr id="3" name="Content Placeholder 2"/>
          <p:cNvSpPr>
            <a:spLocks noGrp="1"/>
          </p:cNvSpPr>
          <p:nvPr>
            <p:ph idx="1"/>
          </p:nvPr>
        </p:nvSpPr>
        <p:spPr>
          <a:xfrm>
            <a:off x="609599" y="1600201"/>
            <a:ext cx="6749667" cy="3070951"/>
          </a:xfrm>
        </p:spPr>
        <p:txBody>
          <a:bodyPr/>
          <a:lstStyle/>
          <a:p>
            <a:pPr marL="0" indent="0">
              <a:buNone/>
            </a:pPr>
            <a:r>
              <a:rPr lang="en-GB" dirty="0" smtClean="0"/>
              <a:t>The</a:t>
            </a:r>
            <a:r>
              <a:rPr lang="en-GB" dirty="0" smtClean="0">
                <a:solidFill>
                  <a:srgbClr val="FFC000"/>
                </a:solidFill>
                <a:latin typeface="Reprise Stamp" panose="02000000000000000000" pitchFamily="2" charset="0"/>
              </a:rPr>
              <a:t> period </a:t>
            </a:r>
            <a:r>
              <a:rPr lang="en-GB" dirty="0" smtClean="0"/>
              <a:t>is the time it takes to complete one cycle</a:t>
            </a:r>
          </a:p>
          <a:p>
            <a:pPr marL="0" indent="0">
              <a:buNone/>
            </a:pPr>
            <a:r>
              <a:rPr lang="en-GB" dirty="0" smtClean="0"/>
              <a:t>For example, 100Hz is a 100 cycles per second therefore it takes 100</a:t>
            </a:r>
            <a:r>
              <a:rPr lang="en-GB" baseline="30000" dirty="0" smtClean="0"/>
              <a:t>th</a:t>
            </a:r>
            <a:r>
              <a:rPr lang="en-GB" dirty="0" smtClean="0"/>
              <a:t> of a second to complete 1 cycle( or 0.01s).</a:t>
            </a:r>
          </a:p>
          <a:p>
            <a:pPr marL="0" indent="0">
              <a:buNone/>
            </a:pPr>
            <a:endParaRPr lang="en-GB" dirty="0"/>
          </a:p>
          <a:p>
            <a:pPr marL="0" indent="0">
              <a:buNone/>
            </a:pPr>
            <a:r>
              <a:rPr lang="en-GB" dirty="0" smtClean="0"/>
              <a:t>We therefore can calculate the frequency and period( and visa versa):</a:t>
            </a:r>
          </a:p>
          <a:p>
            <a:pPr marL="0" indent="0">
              <a:buNone/>
            </a:pPr>
            <a:r>
              <a:rPr lang="en-GB" dirty="0" smtClean="0">
                <a:solidFill>
                  <a:srgbClr val="FFC000"/>
                </a:solidFill>
                <a:latin typeface="Lucida Calligraphy" panose="03010101010101010101" pitchFamily="66" charset="0"/>
              </a:rPr>
              <a:t>f</a:t>
            </a:r>
            <a:r>
              <a:rPr lang="en-GB" dirty="0" smtClean="0">
                <a:solidFill>
                  <a:srgbClr val="FFC000"/>
                </a:solidFill>
              </a:rPr>
              <a:t>=</a:t>
            </a:r>
            <a:r>
              <a:rPr lang="en-GB" dirty="0">
                <a:solidFill>
                  <a:srgbClr val="FFC000"/>
                </a:solidFill>
                <a:latin typeface="Lucida Calligraphy" panose="03010101010101010101" pitchFamily="66" charset="0"/>
              </a:rPr>
              <a:t> </a:t>
            </a:r>
            <a:r>
              <a:rPr lang="en-GB" dirty="0" smtClean="0">
                <a:solidFill>
                  <a:srgbClr val="FFC000"/>
                </a:solidFill>
                <a:latin typeface="Lucida Calligraphy" panose="03010101010101010101" pitchFamily="66" charset="0"/>
              </a:rPr>
              <a:t>1/T  </a:t>
            </a:r>
            <a:r>
              <a:rPr lang="en-GB" dirty="0" smtClean="0">
                <a:latin typeface="+mj-lt"/>
              </a:rPr>
              <a:t>if the period is 0.1s </a:t>
            </a:r>
            <a:r>
              <a:rPr lang="en-GB" dirty="0">
                <a:latin typeface="Lucida Calligraphy" panose="03010101010101010101" pitchFamily="66" charset="0"/>
              </a:rPr>
              <a:t>f</a:t>
            </a:r>
            <a:r>
              <a:rPr lang="en-GB" dirty="0"/>
              <a:t>=</a:t>
            </a:r>
            <a:r>
              <a:rPr lang="en-GB" dirty="0">
                <a:latin typeface="Lucida Calligraphy" panose="03010101010101010101" pitchFamily="66" charset="0"/>
              </a:rPr>
              <a:t> </a:t>
            </a:r>
            <a:r>
              <a:rPr lang="en-GB" dirty="0" smtClean="0">
                <a:latin typeface="Lucida Calligraphy" panose="03010101010101010101" pitchFamily="66" charset="0"/>
              </a:rPr>
              <a:t>1/0.1        f</a:t>
            </a:r>
            <a:r>
              <a:rPr lang="en-GB" dirty="0"/>
              <a:t>=</a:t>
            </a:r>
            <a:r>
              <a:rPr lang="en-GB" dirty="0">
                <a:latin typeface="Lucida Calligraphy" panose="03010101010101010101" pitchFamily="66" charset="0"/>
              </a:rPr>
              <a:t> </a:t>
            </a:r>
            <a:r>
              <a:rPr lang="en-GB" dirty="0" smtClean="0">
                <a:latin typeface="+mj-lt"/>
              </a:rPr>
              <a:t>10Hz</a:t>
            </a:r>
          </a:p>
          <a:p>
            <a:pPr marL="0" indent="0">
              <a:buNone/>
            </a:pPr>
            <a:endParaRPr lang="en-GB" dirty="0">
              <a:latin typeface="+mj-lt"/>
            </a:endParaRPr>
          </a:p>
          <a:p>
            <a:pPr marL="0" indent="0">
              <a:buNone/>
            </a:pPr>
            <a:r>
              <a:rPr lang="en-GB" dirty="0" smtClean="0">
                <a:solidFill>
                  <a:srgbClr val="FFC000"/>
                </a:solidFill>
                <a:latin typeface="Lucida Calligraphy" panose="03010101010101010101" pitchFamily="66" charset="0"/>
              </a:rPr>
              <a:t>T</a:t>
            </a:r>
            <a:r>
              <a:rPr lang="en-GB" dirty="0" smtClean="0">
                <a:solidFill>
                  <a:srgbClr val="FFC000"/>
                </a:solidFill>
              </a:rPr>
              <a:t>=</a:t>
            </a:r>
            <a:r>
              <a:rPr lang="en-GB" dirty="0" smtClean="0">
                <a:solidFill>
                  <a:srgbClr val="FFC000"/>
                </a:solidFill>
                <a:latin typeface="Lucida Calligraphy" panose="03010101010101010101" pitchFamily="66" charset="0"/>
              </a:rPr>
              <a:t> 1/f  </a:t>
            </a:r>
            <a:r>
              <a:rPr lang="en-GB" dirty="0" smtClean="0"/>
              <a:t>if </a:t>
            </a:r>
            <a:r>
              <a:rPr lang="en-GB" dirty="0"/>
              <a:t>the </a:t>
            </a:r>
            <a:r>
              <a:rPr lang="en-GB" dirty="0" err="1" smtClean="0"/>
              <a:t>frequncy</a:t>
            </a:r>
            <a:r>
              <a:rPr lang="en-GB" dirty="0" smtClean="0"/>
              <a:t> is 1Hz  </a:t>
            </a:r>
            <a:r>
              <a:rPr lang="en-GB" dirty="0" smtClean="0">
                <a:latin typeface="Lucida Calligraphy" panose="03010101010101010101" pitchFamily="66" charset="0"/>
              </a:rPr>
              <a:t>T</a:t>
            </a:r>
            <a:r>
              <a:rPr lang="en-GB" dirty="0"/>
              <a:t>=</a:t>
            </a:r>
            <a:r>
              <a:rPr lang="en-GB" dirty="0">
                <a:latin typeface="Lucida Calligraphy" panose="03010101010101010101" pitchFamily="66" charset="0"/>
              </a:rPr>
              <a:t> 1/f </a:t>
            </a:r>
            <a:r>
              <a:rPr lang="en-GB" dirty="0" smtClean="0">
                <a:latin typeface="Lucida Calligraphy" panose="03010101010101010101" pitchFamily="66" charset="0"/>
              </a:rPr>
              <a:t>        T</a:t>
            </a:r>
            <a:r>
              <a:rPr lang="en-GB" dirty="0"/>
              <a:t>=</a:t>
            </a:r>
            <a:r>
              <a:rPr lang="en-GB" dirty="0">
                <a:latin typeface="Lucida Calligraphy" panose="03010101010101010101" pitchFamily="66" charset="0"/>
              </a:rPr>
              <a:t> </a:t>
            </a:r>
            <a:r>
              <a:rPr lang="en-GB" dirty="0" smtClean="0">
                <a:latin typeface="+mj-lt"/>
              </a:rPr>
              <a:t>1sec</a:t>
            </a:r>
            <a:endParaRPr lang="en-GB" dirty="0">
              <a:latin typeface="+mj-lt"/>
            </a:endParaRPr>
          </a:p>
          <a:p>
            <a:endParaRPr lang="en-GB" dirty="0"/>
          </a:p>
        </p:txBody>
      </p:sp>
      <p:sp>
        <p:nvSpPr>
          <p:cNvPr id="4" name="TextBox 3"/>
          <p:cNvSpPr txBox="1"/>
          <p:nvPr/>
        </p:nvSpPr>
        <p:spPr>
          <a:xfrm>
            <a:off x="7436386" y="1949986"/>
            <a:ext cx="1509310" cy="984885"/>
          </a:xfrm>
          <a:prstGeom prst="rect">
            <a:avLst/>
          </a:prstGeom>
          <a:noFill/>
        </p:spPr>
        <p:txBody>
          <a:bodyPr wrap="square" rtlCol="0">
            <a:spAutoFit/>
          </a:bodyPr>
          <a:lstStyle/>
          <a:p>
            <a:r>
              <a:rPr lang="en-GB" dirty="0">
                <a:latin typeface="Lucida Calligraphy" panose="03010101010101010101" pitchFamily="66" charset="0"/>
              </a:rPr>
              <a:t>T=</a:t>
            </a:r>
            <a:r>
              <a:rPr lang="en-GB" sz="2000" dirty="0"/>
              <a:t>period</a:t>
            </a:r>
            <a:r>
              <a:rPr lang="en-GB" dirty="0">
                <a:latin typeface="Lucida Calligraphy" panose="03010101010101010101" pitchFamily="66" charset="0"/>
              </a:rPr>
              <a:t> </a:t>
            </a:r>
            <a:endParaRPr lang="en-GB" dirty="0" smtClean="0">
              <a:latin typeface="Lucida Calligraphy" panose="03010101010101010101" pitchFamily="66" charset="0"/>
            </a:endParaRPr>
          </a:p>
          <a:p>
            <a:endParaRPr lang="en-GB" dirty="0">
              <a:latin typeface="Lucida Calligraphy" panose="03010101010101010101" pitchFamily="66" charset="0"/>
            </a:endParaRPr>
          </a:p>
          <a:p>
            <a:r>
              <a:rPr lang="en-GB" dirty="0" smtClean="0">
                <a:latin typeface="Lucida Calligraphy" panose="03010101010101010101" pitchFamily="66" charset="0"/>
              </a:rPr>
              <a:t>f</a:t>
            </a:r>
            <a:r>
              <a:rPr lang="en-GB" dirty="0" smtClean="0"/>
              <a:t>=</a:t>
            </a:r>
            <a:r>
              <a:rPr lang="en-GB" sz="2000" dirty="0" smtClean="0"/>
              <a:t>frequency</a:t>
            </a:r>
            <a:endParaRPr lang="en-GB" sz="2000" dirty="0"/>
          </a:p>
        </p:txBody>
      </p:sp>
    </p:spTree>
    <p:extLst>
      <p:ext uri="{BB962C8B-B14F-4D97-AF65-F5344CB8AC3E}">
        <p14:creationId xmlns:p14="http://schemas.microsoft.com/office/powerpoint/2010/main" val="81689531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Task-calculate the following frequencies</a:t>
            </a:r>
            <a:endParaRPr lang="en-GB" dirty="0"/>
          </a:p>
        </p:txBody>
      </p:sp>
      <p:sp>
        <p:nvSpPr>
          <p:cNvPr id="3" name="Content Placeholder 2"/>
          <p:cNvSpPr>
            <a:spLocks noGrp="1"/>
          </p:cNvSpPr>
          <p:nvPr>
            <p:ph idx="1"/>
          </p:nvPr>
        </p:nvSpPr>
        <p:spPr>
          <a:xfrm>
            <a:off x="609600" y="1600201"/>
            <a:ext cx="2112335" cy="2280683"/>
          </a:xfrm>
        </p:spPr>
        <p:txBody>
          <a:bodyPr>
            <a:normAutofit/>
          </a:bodyPr>
          <a:lstStyle/>
          <a:p>
            <a:pPr>
              <a:buAutoNum type="arabicPeriod"/>
            </a:pPr>
            <a:r>
              <a:rPr lang="en-GB" sz="1800" dirty="0" smtClean="0"/>
              <a:t>0.0001s</a:t>
            </a:r>
          </a:p>
          <a:p>
            <a:pPr>
              <a:buAutoNum type="arabicPeriod"/>
            </a:pPr>
            <a:r>
              <a:rPr lang="en-GB" sz="1800" dirty="0" smtClean="0"/>
              <a:t>0.02s</a:t>
            </a:r>
          </a:p>
          <a:p>
            <a:pPr>
              <a:buAutoNum type="arabicPeriod"/>
            </a:pPr>
            <a:r>
              <a:rPr lang="en-GB" sz="1800" dirty="0" smtClean="0"/>
              <a:t>0.5s</a:t>
            </a:r>
          </a:p>
          <a:p>
            <a:pPr>
              <a:buAutoNum type="arabicPeriod"/>
            </a:pPr>
            <a:r>
              <a:rPr lang="en-GB" sz="1800" dirty="0" smtClean="0"/>
              <a:t>0.05s</a:t>
            </a:r>
          </a:p>
          <a:p>
            <a:pPr>
              <a:buAutoNum type="arabicPeriod"/>
            </a:pPr>
            <a:r>
              <a:rPr lang="en-GB" sz="1800" dirty="0" smtClean="0"/>
              <a:t>1s</a:t>
            </a:r>
          </a:p>
          <a:p>
            <a:pPr>
              <a:buAutoNum type="arabicPeriod"/>
            </a:pPr>
            <a:endParaRPr lang="en-GB" dirty="0" smtClean="0"/>
          </a:p>
          <a:p>
            <a:pPr>
              <a:buAutoNum type="arabicPeriod"/>
            </a:pPr>
            <a:endParaRPr lang="en-GB" dirty="0" smtClean="0"/>
          </a:p>
          <a:p>
            <a:pPr>
              <a:buAutoNum type="arabicPeriod"/>
            </a:pPr>
            <a:endParaRPr lang="en-GB" dirty="0" smtClean="0"/>
          </a:p>
        </p:txBody>
      </p:sp>
      <p:sp>
        <p:nvSpPr>
          <p:cNvPr id="4" name="Content Placeholder 2"/>
          <p:cNvSpPr txBox="1">
            <a:spLocks/>
          </p:cNvSpPr>
          <p:nvPr/>
        </p:nvSpPr>
        <p:spPr>
          <a:xfrm>
            <a:off x="2721935" y="1600200"/>
            <a:ext cx="2112335" cy="228068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Font typeface="Arial" pitchFamily="34" charset="0"/>
              <a:buAutoNum type="arabicPeriod"/>
            </a:pPr>
            <a:r>
              <a:rPr lang="en-GB" sz="1800" dirty="0" smtClean="0">
                <a:solidFill>
                  <a:srgbClr val="FF0000"/>
                </a:solidFill>
              </a:rPr>
              <a:t>10kHz</a:t>
            </a:r>
          </a:p>
          <a:p>
            <a:pPr>
              <a:buFont typeface="Arial" pitchFamily="34" charset="0"/>
              <a:buAutoNum type="arabicPeriod"/>
            </a:pPr>
            <a:r>
              <a:rPr lang="en-GB" sz="1800" dirty="0" smtClean="0">
                <a:solidFill>
                  <a:srgbClr val="FF0000"/>
                </a:solidFill>
              </a:rPr>
              <a:t>50Hz</a:t>
            </a:r>
          </a:p>
          <a:p>
            <a:pPr>
              <a:buFont typeface="Arial" pitchFamily="34" charset="0"/>
              <a:buAutoNum type="arabicPeriod"/>
            </a:pPr>
            <a:r>
              <a:rPr lang="en-GB" sz="1800" dirty="0" smtClean="0">
                <a:solidFill>
                  <a:srgbClr val="FF0000"/>
                </a:solidFill>
              </a:rPr>
              <a:t>2Hz</a:t>
            </a:r>
          </a:p>
          <a:p>
            <a:pPr>
              <a:buFont typeface="Arial" pitchFamily="34" charset="0"/>
              <a:buAutoNum type="arabicPeriod"/>
            </a:pPr>
            <a:r>
              <a:rPr lang="en-GB" sz="1800" dirty="0" smtClean="0">
                <a:solidFill>
                  <a:srgbClr val="FF0000"/>
                </a:solidFill>
              </a:rPr>
              <a:t>20Hz</a:t>
            </a:r>
          </a:p>
          <a:p>
            <a:pPr>
              <a:buFont typeface="Arial" pitchFamily="34" charset="0"/>
              <a:buAutoNum type="arabicPeriod"/>
            </a:pPr>
            <a:r>
              <a:rPr lang="en-GB" sz="1800" dirty="0" smtClean="0">
                <a:solidFill>
                  <a:srgbClr val="FF0000"/>
                </a:solidFill>
              </a:rPr>
              <a:t>1Hz</a:t>
            </a:r>
          </a:p>
          <a:p>
            <a:pPr>
              <a:buFont typeface="Arial" pitchFamily="34" charset="0"/>
              <a:buAutoNum type="arabicPeriod"/>
            </a:pPr>
            <a:endParaRPr lang="en-GB" sz="1800" dirty="0" smtClean="0"/>
          </a:p>
          <a:p>
            <a:pPr>
              <a:buFont typeface="Arial" pitchFamily="34" charset="0"/>
              <a:buAutoNum type="arabicPeriod"/>
            </a:pPr>
            <a:endParaRPr lang="en-GB" sz="1800" dirty="0" smtClean="0"/>
          </a:p>
          <a:p>
            <a:pPr>
              <a:buFont typeface="Arial" pitchFamily="34" charset="0"/>
              <a:buAutoNum type="arabicPeriod"/>
            </a:pPr>
            <a:endParaRPr lang="en-GB" sz="1800" dirty="0" smtClean="0"/>
          </a:p>
          <a:p>
            <a:pPr>
              <a:buFont typeface="Arial" pitchFamily="34" charset="0"/>
              <a:buAutoNum type="arabicPeriod"/>
            </a:pPr>
            <a:endParaRPr lang="en-GB" sz="1800" dirty="0" smtClean="0"/>
          </a:p>
          <a:p>
            <a:pPr>
              <a:buFont typeface="Arial" pitchFamily="34" charset="0"/>
              <a:buAutoNum type="arabicPeriod"/>
            </a:pPr>
            <a:endParaRPr lang="en-GB" dirty="0" smtClean="0"/>
          </a:p>
          <a:p>
            <a:pPr>
              <a:buFont typeface="Arial" pitchFamily="34" charset="0"/>
              <a:buAutoNum type="arabicPeriod"/>
            </a:pPr>
            <a:endParaRPr lang="en-GB" dirty="0" smtClean="0"/>
          </a:p>
          <a:p>
            <a:pPr>
              <a:buFont typeface="Arial" pitchFamily="34" charset="0"/>
              <a:buAutoNum type="arabicPeriod"/>
            </a:pPr>
            <a:endParaRPr lang="en-GB" dirty="0" smtClean="0"/>
          </a:p>
        </p:txBody>
      </p:sp>
    </p:spTree>
    <p:extLst>
      <p:ext uri="{BB962C8B-B14F-4D97-AF65-F5344CB8AC3E}">
        <p14:creationId xmlns:p14="http://schemas.microsoft.com/office/powerpoint/2010/main" val="233335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24822"/>
          </a:xfrm>
        </p:spPr>
        <p:txBody>
          <a:bodyPr/>
          <a:lstStyle/>
          <a:p>
            <a:r>
              <a:rPr lang="en-GB" dirty="0" smtClean="0"/>
              <a:t>Sound </a:t>
            </a:r>
            <a:r>
              <a:rPr lang="en-GB" dirty="0" err="1" smtClean="0"/>
              <a:t>REcap</a:t>
            </a:r>
            <a:endParaRPr lang="en-GB" dirty="0"/>
          </a:p>
        </p:txBody>
      </p:sp>
      <p:sp>
        <p:nvSpPr>
          <p:cNvPr id="3" name="Content Placeholder 2"/>
          <p:cNvSpPr>
            <a:spLocks noGrp="1"/>
          </p:cNvSpPr>
          <p:nvPr>
            <p:ph idx="1"/>
          </p:nvPr>
        </p:nvSpPr>
        <p:spPr>
          <a:xfrm>
            <a:off x="609600" y="1270591"/>
            <a:ext cx="7924800" cy="4525963"/>
          </a:xfrm>
        </p:spPr>
        <p:txBody>
          <a:bodyPr/>
          <a:lstStyle/>
          <a:p>
            <a:pPr marL="0" indent="0">
              <a:buNone/>
            </a:pPr>
            <a:r>
              <a:rPr lang="en-GB" dirty="0" smtClean="0"/>
              <a:t>Label the waveform</a:t>
            </a:r>
          </a:p>
          <a:p>
            <a:pPr marL="0" indent="0">
              <a:buNone/>
            </a:pPr>
            <a:endParaRPr lang="en-GB"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783" r="64308"/>
          <a:stretch/>
        </p:blipFill>
        <p:spPr bwMode="auto">
          <a:xfrm>
            <a:off x="1568579" y="2419349"/>
            <a:ext cx="4645874" cy="3194641"/>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V="1">
            <a:off x="2723740" y="3115341"/>
            <a:ext cx="0" cy="9781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72284" y="3596512"/>
            <a:ext cx="1022530" cy="369332"/>
          </a:xfrm>
          <a:prstGeom prst="rect">
            <a:avLst/>
          </a:prstGeom>
          <a:noFill/>
        </p:spPr>
        <p:txBody>
          <a:bodyPr wrap="square" rtlCol="0">
            <a:spAutoFit/>
          </a:bodyPr>
          <a:lstStyle/>
          <a:p>
            <a:r>
              <a:rPr lang="en-GB" dirty="0" smtClean="0">
                <a:solidFill>
                  <a:schemeClr val="bg1"/>
                </a:solidFill>
              </a:rPr>
              <a:t>Amplitude</a:t>
            </a:r>
            <a:endParaRPr lang="en-GB" dirty="0">
              <a:solidFill>
                <a:schemeClr val="bg1"/>
              </a:solidFill>
            </a:endParaRPr>
          </a:p>
        </p:txBody>
      </p:sp>
      <p:cxnSp>
        <p:nvCxnSpPr>
          <p:cNvPr id="10" name="Straight Connector 9"/>
          <p:cNvCxnSpPr/>
          <p:nvPr/>
        </p:nvCxnSpPr>
        <p:spPr>
          <a:xfrm>
            <a:off x="1648047" y="5295014"/>
            <a:ext cx="448693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66484" y="5279420"/>
            <a:ext cx="1456661" cy="369332"/>
          </a:xfrm>
          <a:prstGeom prst="rect">
            <a:avLst/>
          </a:prstGeom>
          <a:noFill/>
        </p:spPr>
        <p:txBody>
          <a:bodyPr wrap="square" rtlCol="0">
            <a:spAutoFit/>
          </a:bodyPr>
          <a:lstStyle/>
          <a:p>
            <a:r>
              <a:rPr lang="en-GB" dirty="0" smtClean="0">
                <a:solidFill>
                  <a:schemeClr val="bg1"/>
                </a:solidFill>
              </a:rPr>
              <a:t>Wavelength</a:t>
            </a:r>
            <a:endParaRPr lang="en-GB" dirty="0">
              <a:solidFill>
                <a:schemeClr val="bg1"/>
              </a:solidFill>
            </a:endParaRPr>
          </a:p>
        </p:txBody>
      </p:sp>
      <p:cxnSp>
        <p:nvCxnSpPr>
          <p:cNvPr id="14" name="Straight Connector 13"/>
          <p:cNvCxnSpPr/>
          <p:nvPr/>
        </p:nvCxnSpPr>
        <p:spPr>
          <a:xfrm>
            <a:off x="6134986" y="5131618"/>
            <a:ext cx="0" cy="3324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59324" y="5128780"/>
            <a:ext cx="0" cy="3324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91923" y="4097701"/>
            <a:ext cx="1022530" cy="369332"/>
          </a:xfrm>
          <a:prstGeom prst="rect">
            <a:avLst/>
          </a:prstGeom>
          <a:noFill/>
        </p:spPr>
        <p:txBody>
          <a:bodyPr wrap="square" rtlCol="0">
            <a:spAutoFit/>
          </a:bodyPr>
          <a:lstStyle/>
          <a:p>
            <a:r>
              <a:rPr lang="en-GB" dirty="0" smtClean="0">
                <a:solidFill>
                  <a:schemeClr val="bg1"/>
                </a:solidFill>
              </a:rPr>
              <a:t>time</a:t>
            </a:r>
            <a:endParaRPr lang="en-GB" dirty="0">
              <a:solidFill>
                <a:schemeClr val="bg1"/>
              </a:solidFill>
            </a:endParaRPr>
          </a:p>
        </p:txBody>
      </p:sp>
      <p:cxnSp>
        <p:nvCxnSpPr>
          <p:cNvPr id="20" name="Straight Arrow Connector 19"/>
          <p:cNvCxnSpPr/>
          <p:nvPr/>
        </p:nvCxnSpPr>
        <p:spPr>
          <a:xfrm flipH="1">
            <a:off x="2966484" y="2698452"/>
            <a:ext cx="655455" cy="32368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21939" y="2533967"/>
            <a:ext cx="1141098" cy="307777"/>
          </a:xfrm>
          <a:prstGeom prst="rect">
            <a:avLst/>
          </a:prstGeom>
          <a:noFill/>
        </p:spPr>
        <p:txBody>
          <a:bodyPr wrap="square" rtlCol="0">
            <a:spAutoFit/>
          </a:bodyPr>
          <a:lstStyle/>
          <a:p>
            <a:r>
              <a:rPr lang="en-GB" sz="1400" dirty="0" smtClean="0">
                <a:solidFill>
                  <a:schemeClr val="bg1"/>
                </a:solidFill>
              </a:rPr>
              <a:t>Compression</a:t>
            </a:r>
            <a:endParaRPr lang="en-GB" sz="1400" dirty="0">
              <a:solidFill>
                <a:schemeClr val="bg1"/>
              </a:solidFill>
            </a:endParaRPr>
          </a:p>
        </p:txBody>
      </p:sp>
      <p:cxnSp>
        <p:nvCxnSpPr>
          <p:cNvPr id="22" name="Straight Arrow Connector 21"/>
          <p:cNvCxnSpPr/>
          <p:nvPr/>
        </p:nvCxnSpPr>
        <p:spPr>
          <a:xfrm>
            <a:off x="3817328" y="5055375"/>
            <a:ext cx="977324" cy="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85580" y="4867418"/>
            <a:ext cx="1141098" cy="307777"/>
          </a:xfrm>
          <a:prstGeom prst="rect">
            <a:avLst/>
          </a:prstGeom>
          <a:noFill/>
        </p:spPr>
        <p:txBody>
          <a:bodyPr wrap="square" rtlCol="0">
            <a:spAutoFit/>
          </a:bodyPr>
          <a:lstStyle/>
          <a:p>
            <a:r>
              <a:rPr lang="en-GB" sz="1400" dirty="0" err="1" smtClean="0">
                <a:solidFill>
                  <a:schemeClr val="bg1"/>
                </a:solidFill>
              </a:rPr>
              <a:t>Rarefraction</a:t>
            </a:r>
            <a:endParaRPr lang="en-GB" sz="1400" dirty="0">
              <a:solidFill>
                <a:schemeClr val="bg1"/>
              </a:solidFill>
            </a:endParaRPr>
          </a:p>
        </p:txBody>
      </p:sp>
    </p:spTree>
    <p:extLst>
      <p:ext uri="{BB962C8B-B14F-4D97-AF65-F5344CB8AC3E}">
        <p14:creationId xmlns:p14="http://schemas.microsoft.com/office/powerpoint/2010/main" val="71477197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53" y="294095"/>
            <a:ext cx="7322289" cy="809883"/>
          </a:xfrm>
        </p:spPr>
        <p:txBody>
          <a:bodyPr/>
          <a:lstStyle/>
          <a:p>
            <a:r>
              <a:rPr lang="en-GB" dirty="0" smtClean="0"/>
              <a:t>Harmonics and overtones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357" y="1606260"/>
            <a:ext cx="5971954" cy="4433539"/>
          </a:xfrm>
        </p:spPr>
      </p:pic>
      <p:sp>
        <p:nvSpPr>
          <p:cNvPr id="5" name="TextBox 4"/>
          <p:cNvSpPr txBox="1"/>
          <p:nvPr/>
        </p:nvSpPr>
        <p:spPr>
          <a:xfrm>
            <a:off x="6241311" y="550208"/>
            <a:ext cx="2243470" cy="2031325"/>
          </a:xfrm>
          <a:prstGeom prst="rect">
            <a:avLst/>
          </a:prstGeom>
          <a:noFill/>
        </p:spPr>
        <p:txBody>
          <a:bodyPr wrap="square" rtlCol="0">
            <a:spAutoFit/>
          </a:bodyPr>
          <a:lstStyle/>
          <a:p>
            <a:r>
              <a:rPr lang="en-GB" dirty="0"/>
              <a:t>An</a:t>
            </a:r>
            <a:r>
              <a:rPr lang="en-GB" dirty="0">
                <a:solidFill>
                  <a:srgbClr val="FFC000"/>
                </a:solidFill>
                <a:latin typeface="Reprise Stamp" panose="02000000000000000000" pitchFamily="2" charset="0"/>
              </a:rPr>
              <a:t> overtone </a:t>
            </a:r>
            <a:r>
              <a:rPr lang="en-GB" dirty="0"/>
              <a:t>is any frequency greater than the fundamental frequency of a sound. T</a:t>
            </a:r>
            <a:r>
              <a:rPr lang="en-GB" dirty="0" smtClean="0"/>
              <a:t>he </a:t>
            </a:r>
            <a:r>
              <a:rPr lang="en-GB" dirty="0"/>
              <a:t>fundamental and the overtones together are called partials. </a:t>
            </a:r>
          </a:p>
        </p:txBody>
      </p:sp>
      <p:sp>
        <p:nvSpPr>
          <p:cNvPr id="6" name="TextBox 5"/>
          <p:cNvSpPr txBox="1"/>
          <p:nvPr/>
        </p:nvSpPr>
        <p:spPr>
          <a:xfrm>
            <a:off x="6299791" y="4008474"/>
            <a:ext cx="2711302" cy="2031325"/>
          </a:xfrm>
          <a:prstGeom prst="rect">
            <a:avLst/>
          </a:prstGeom>
          <a:noFill/>
        </p:spPr>
        <p:txBody>
          <a:bodyPr wrap="square" rtlCol="0">
            <a:spAutoFit/>
          </a:bodyPr>
          <a:lstStyle/>
          <a:p>
            <a:r>
              <a:rPr lang="en-GB" dirty="0">
                <a:solidFill>
                  <a:srgbClr val="FFC000"/>
                </a:solidFill>
                <a:latin typeface="Reprise Stamp" panose="02000000000000000000" pitchFamily="2" charset="0"/>
              </a:rPr>
              <a:t>Harmonics</a:t>
            </a:r>
            <a:r>
              <a:rPr lang="en-GB" dirty="0"/>
              <a:t>, or more precisely, harmonic partials, are partials whose frequencies are numerical integer multiples of the fundamental. </a:t>
            </a:r>
          </a:p>
          <a:p>
            <a:endParaRPr lang="en-GB" dirty="0"/>
          </a:p>
        </p:txBody>
      </p:sp>
    </p:spTree>
    <p:extLst>
      <p:ext uri="{BB962C8B-B14F-4D97-AF65-F5344CB8AC3E}">
        <p14:creationId xmlns:p14="http://schemas.microsoft.com/office/powerpoint/2010/main" val="12075595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Task-calculate the harmonic/overtone</a:t>
            </a:r>
            <a:endParaRPr lang="en-GB" dirty="0"/>
          </a:p>
        </p:txBody>
      </p:sp>
      <p:sp>
        <p:nvSpPr>
          <p:cNvPr id="3" name="Content Placeholder 2"/>
          <p:cNvSpPr>
            <a:spLocks noGrp="1"/>
          </p:cNvSpPr>
          <p:nvPr>
            <p:ph idx="1"/>
          </p:nvPr>
        </p:nvSpPr>
        <p:spPr>
          <a:xfrm>
            <a:off x="609600" y="1600200"/>
            <a:ext cx="3622158" cy="4525963"/>
          </a:xfrm>
        </p:spPr>
        <p:txBody>
          <a:bodyPr/>
          <a:lstStyle/>
          <a:p>
            <a:pPr marL="0" indent="0">
              <a:buNone/>
            </a:pPr>
            <a:r>
              <a:rPr lang="en-GB" sz="1800" dirty="0" smtClean="0"/>
              <a:t>The fundamental frequency is 200Hz</a:t>
            </a:r>
          </a:p>
          <a:p>
            <a:pPr marL="0" indent="0">
              <a:buNone/>
            </a:pPr>
            <a:endParaRPr lang="en-GB" sz="1800" dirty="0"/>
          </a:p>
          <a:p>
            <a:pPr>
              <a:buAutoNum type="arabicPeriod"/>
            </a:pPr>
            <a:r>
              <a:rPr lang="en-GB" sz="1800" dirty="0" smtClean="0"/>
              <a:t>Calculate the 1</a:t>
            </a:r>
            <a:r>
              <a:rPr lang="en-GB" sz="1800" baseline="30000" dirty="0" smtClean="0"/>
              <a:t>st</a:t>
            </a:r>
            <a:r>
              <a:rPr lang="en-GB" sz="1800" dirty="0" smtClean="0"/>
              <a:t> overtone</a:t>
            </a:r>
          </a:p>
          <a:p>
            <a:pPr>
              <a:buAutoNum type="arabicPeriod"/>
            </a:pPr>
            <a:r>
              <a:rPr lang="en-GB" sz="1800" dirty="0" smtClean="0"/>
              <a:t>Calculate the 2</a:t>
            </a:r>
            <a:r>
              <a:rPr lang="en-GB" sz="1800" baseline="30000" dirty="0" smtClean="0"/>
              <a:t>nd</a:t>
            </a:r>
            <a:r>
              <a:rPr lang="en-GB" sz="1800" dirty="0" smtClean="0"/>
              <a:t> harmonic</a:t>
            </a:r>
          </a:p>
          <a:p>
            <a:pPr>
              <a:buAutoNum type="arabicPeriod"/>
            </a:pPr>
            <a:r>
              <a:rPr lang="en-GB" sz="1800" dirty="0" smtClean="0"/>
              <a:t>Calculate the 4</a:t>
            </a:r>
            <a:r>
              <a:rPr lang="en-GB" sz="1800" baseline="30000" dirty="0" smtClean="0"/>
              <a:t>th</a:t>
            </a:r>
            <a:r>
              <a:rPr lang="en-GB" sz="1800" dirty="0" smtClean="0"/>
              <a:t> harmonic</a:t>
            </a:r>
          </a:p>
          <a:p>
            <a:pPr>
              <a:buAutoNum type="arabicPeriod"/>
            </a:pPr>
            <a:r>
              <a:rPr lang="en-GB" sz="1800" dirty="0" smtClean="0"/>
              <a:t>Calculate the 3</a:t>
            </a:r>
            <a:r>
              <a:rPr lang="en-GB" sz="1800" baseline="30000" dirty="0" smtClean="0"/>
              <a:t>rd</a:t>
            </a:r>
            <a:r>
              <a:rPr lang="en-GB" sz="1800" dirty="0" smtClean="0"/>
              <a:t> overtone</a:t>
            </a:r>
          </a:p>
          <a:p>
            <a:pPr>
              <a:buAutoNum type="arabicPeriod"/>
            </a:pPr>
            <a:r>
              <a:rPr lang="en-GB" sz="1800" dirty="0" smtClean="0"/>
              <a:t>Calculate the 6</a:t>
            </a:r>
            <a:r>
              <a:rPr lang="en-GB" sz="1800" baseline="30000" dirty="0" smtClean="0"/>
              <a:t>th</a:t>
            </a:r>
            <a:r>
              <a:rPr lang="en-GB" sz="1800" dirty="0" smtClean="0"/>
              <a:t> harmonic</a:t>
            </a:r>
          </a:p>
          <a:p>
            <a:pPr marL="0" indent="0">
              <a:buNone/>
            </a:pPr>
            <a:endParaRPr lang="en-GB" dirty="0"/>
          </a:p>
          <a:p>
            <a:pPr marL="0" indent="0">
              <a:buNone/>
            </a:pPr>
            <a:endParaRPr lang="en-GB" dirty="0"/>
          </a:p>
        </p:txBody>
      </p:sp>
      <p:sp>
        <p:nvSpPr>
          <p:cNvPr id="4" name="Content Placeholder 2"/>
          <p:cNvSpPr txBox="1">
            <a:spLocks/>
          </p:cNvSpPr>
          <p:nvPr/>
        </p:nvSpPr>
        <p:spPr>
          <a:xfrm>
            <a:off x="4231758" y="1600199"/>
            <a:ext cx="3622158" cy="3322675"/>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GB" sz="1800" dirty="0" smtClean="0"/>
              <a:t>The fundamental frequency is 200Hz</a:t>
            </a:r>
          </a:p>
          <a:p>
            <a:pPr marL="0" indent="0">
              <a:buFont typeface="Arial" pitchFamily="34" charset="0"/>
              <a:buNone/>
            </a:pPr>
            <a:endParaRPr lang="en-GB" sz="1800" dirty="0" smtClean="0"/>
          </a:p>
          <a:p>
            <a:pPr>
              <a:buFont typeface="Arial" pitchFamily="34" charset="0"/>
              <a:buAutoNum type="arabicPeriod"/>
            </a:pPr>
            <a:r>
              <a:rPr lang="en-GB" sz="1800" dirty="0">
                <a:solidFill>
                  <a:srgbClr val="FFC000"/>
                </a:solidFill>
                <a:latin typeface="Lucida Calligraphy" panose="03010101010101010101" pitchFamily="66" charset="0"/>
              </a:rPr>
              <a:t>f</a:t>
            </a:r>
            <a:r>
              <a:rPr lang="en-GB" sz="1800" dirty="0">
                <a:solidFill>
                  <a:srgbClr val="FFC000"/>
                </a:solidFill>
              </a:rPr>
              <a:t>=</a:t>
            </a:r>
            <a:r>
              <a:rPr lang="en-GB" sz="1800" dirty="0">
                <a:solidFill>
                  <a:srgbClr val="FFC000"/>
                </a:solidFill>
                <a:latin typeface="Lucida Calligraphy" panose="03010101010101010101" pitchFamily="66" charset="0"/>
              </a:rPr>
              <a:t> </a:t>
            </a:r>
            <a:r>
              <a:rPr lang="en-GB" sz="1800" dirty="0" smtClean="0">
                <a:solidFill>
                  <a:srgbClr val="FFC000"/>
                </a:solidFill>
                <a:latin typeface="Lucida Calligraphy" panose="03010101010101010101" pitchFamily="66" charset="0"/>
              </a:rPr>
              <a:t>nx2   400Hz </a:t>
            </a:r>
            <a:endParaRPr lang="en-GB" sz="1800" dirty="0" smtClean="0"/>
          </a:p>
          <a:p>
            <a:pPr>
              <a:buFont typeface="Arial" pitchFamily="34" charset="0"/>
              <a:buAutoNum type="arabicPeriod"/>
            </a:pPr>
            <a:r>
              <a:rPr lang="en-GB" sz="1800" dirty="0" smtClean="0">
                <a:solidFill>
                  <a:srgbClr val="FFC000"/>
                </a:solidFill>
                <a:latin typeface="Lucida Calligraphy" panose="03010101010101010101" pitchFamily="66" charset="0"/>
              </a:rPr>
              <a:t>f</a:t>
            </a:r>
            <a:r>
              <a:rPr lang="en-GB" sz="1800" dirty="0">
                <a:solidFill>
                  <a:srgbClr val="FFC000"/>
                </a:solidFill>
              </a:rPr>
              <a:t> =</a:t>
            </a:r>
            <a:r>
              <a:rPr lang="en-GB" sz="1800" dirty="0">
                <a:solidFill>
                  <a:srgbClr val="FFC000"/>
                </a:solidFill>
                <a:latin typeface="Lucida Calligraphy" panose="03010101010101010101" pitchFamily="66" charset="0"/>
              </a:rPr>
              <a:t> nx2   400Hz </a:t>
            </a:r>
            <a:endParaRPr lang="en-GB" sz="1800" dirty="0" smtClean="0"/>
          </a:p>
          <a:p>
            <a:pPr>
              <a:buFont typeface="Arial" pitchFamily="34" charset="0"/>
              <a:buAutoNum type="arabicPeriod"/>
            </a:pPr>
            <a:r>
              <a:rPr lang="en-GB" sz="1800" dirty="0" smtClean="0">
                <a:solidFill>
                  <a:srgbClr val="FFC000"/>
                </a:solidFill>
                <a:latin typeface="Lucida Calligraphy" panose="03010101010101010101" pitchFamily="66" charset="0"/>
              </a:rPr>
              <a:t>f</a:t>
            </a:r>
            <a:r>
              <a:rPr lang="en-GB" sz="1800" dirty="0" smtClean="0">
                <a:solidFill>
                  <a:srgbClr val="FFC000"/>
                </a:solidFill>
              </a:rPr>
              <a:t> =</a:t>
            </a:r>
            <a:r>
              <a:rPr lang="en-GB" sz="1800" dirty="0" smtClean="0">
                <a:solidFill>
                  <a:srgbClr val="FFC000"/>
                </a:solidFill>
                <a:latin typeface="Lucida Calligraphy" panose="03010101010101010101" pitchFamily="66" charset="0"/>
              </a:rPr>
              <a:t> nx4  800Hz </a:t>
            </a:r>
            <a:endParaRPr lang="en-GB" sz="1800" dirty="0" smtClean="0"/>
          </a:p>
          <a:p>
            <a:pPr>
              <a:buFont typeface="Arial" pitchFamily="34" charset="0"/>
              <a:buAutoNum type="arabicPeriod"/>
            </a:pPr>
            <a:r>
              <a:rPr lang="en-GB" sz="1800" dirty="0">
                <a:solidFill>
                  <a:srgbClr val="FFC000"/>
                </a:solidFill>
                <a:latin typeface="Lucida Calligraphy" panose="03010101010101010101" pitchFamily="66" charset="0"/>
              </a:rPr>
              <a:t>f</a:t>
            </a:r>
            <a:r>
              <a:rPr lang="en-GB" sz="1800" dirty="0">
                <a:solidFill>
                  <a:srgbClr val="FFC000"/>
                </a:solidFill>
              </a:rPr>
              <a:t> =</a:t>
            </a:r>
            <a:r>
              <a:rPr lang="en-GB" sz="1800" dirty="0">
                <a:solidFill>
                  <a:srgbClr val="FFC000"/>
                </a:solidFill>
                <a:latin typeface="Lucida Calligraphy" panose="03010101010101010101" pitchFamily="66" charset="0"/>
              </a:rPr>
              <a:t> nx4  </a:t>
            </a:r>
            <a:r>
              <a:rPr lang="en-GB" sz="1800" dirty="0" smtClean="0">
                <a:solidFill>
                  <a:srgbClr val="FFC000"/>
                </a:solidFill>
                <a:latin typeface="Lucida Calligraphy" panose="03010101010101010101" pitchFamily="66" charset="0"/>
              </a:rPr>
              <a:t>800Hz</a:t>
            </a:r>
          </a:p>
          <a:p>
            <a:pPr>
              <a:buFont typeface="Arial" pitchFamily="34" charset="0"/>
              <a:buAutoNum type="arabicPeriod"/>
            </a:pPr>
            <a:r>
              <a:rPr lang="en-GB" sz="1800" dirty="0">
                <a:solidFill>
                  <a:srgbClr val="FFC000"/>
                </a:solidFill>
                <a:latin typeface="Lucida Calligraphy" panose="03010101010101010101" pitchFamily="66" charset="0"/>
              </a:rPr>
              <a:t>f</a:t>
            </a:r>
            <a:r>
              <a:rPr lang="en-GB" sz="1800" dirty="0">
                <a:solidFill>
                  <a:srgbClr val="FFC000"/>
                </a:solidFill>
              </a:rPr>
              <a:t> =</a:t>
            </a:r>
            <a:r>
              <a:rPr lang="en-GB" sz="1800" dirty="0">
                <a:solidFill>
                  <a:srgbClr val="FFC000"/>
                </a:solidFill>
                <a:latin typeface="Lucida Calligraphy" panose="03010101010101010101" pitchFamily="66" charset="0"/>
              </a:rPr>
              <a:t> </a:t>
            </a:r>
            <a:r>
              <a:rPr lang="en-GB" sz="1800" dirty="0" smtClean="0">
                <a:solidFill>
                  <a:srgbClr val="FFC000"/>
                </a:solidFill>
                <a:latin typeface="Lucida Calligraphy" panose="03010101010101010101" pitchFamily="66" charset="0"/>
              </a:rPr>
              <a:t>nx6  1200Hz </a:t>
            </a:r>
            <a:endParaRPr lang="en-GB" sz="1800" dirty="0"/>
          </a:p>
          <a:p>
            <a:pPr marL="0" indent="0">
              <a:buNone/>
            </a:pPr>
            <a:r>
              <a:rPr lang="en-GB" sz="1800" dirty="0" smtClean="0">
                <a:solidFill>
                  <a:srgbClr val="FFC000"/>
                </a:solidFill>
                <a:latin typeface="Lucida Calligraphy" panose="03010101010101010101" pitchFamily="66" charset="0"/>
              </a:rPr>
              <a:t> </a:t>
            </a:r>
            <a:endParaRPr lang="en-GB" sz="1800" dirty="0"/>
          </a:p>
          <a:p>
            <a:pPr marL="0" indent="0">
              <a:buFont typeface="Arial" pitchFamily="34" charset="0"/>
              <a:buNone/>
            </a:pPr>
            <a:endParaRPr lang="en-GB" dirty="0" smtClean="0"/>
          </a:p>
          <a:p>
            <a:pPr marL="0" indent="0">
              <a:buFont typeface="Arial" pitchFamily="34" charset="0"/>
              <a:buNone/>
            </a:pPr>
            <a:endParaRPr lang="en-GB" dirty="0"/>
          </a:p>
        </p:txBody>
      </p:sp>
    </p:spTree>
    <p:extLst>
      <p:ext uri="{BB962C8B-B14F-4D97-AF65-F5344CB8AC3E}">
        <p14:creationId xmlns:p14="http://schemas.microsoft.com/office/powerpoint/2010/main" val="3926256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5659</TotalTime>
  <Words>1514</Words>
  <Application>Microsoft Office PowerPoint</Application>
  <PresentationFormat>On-screen Show (4:3)</PresentationFormat>
  <Paragraphs>240</Paragraphs>
  <Slides>21</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Calibri</vt:lpstr>
      <vt:lpstr>Lucida Calligraphy</vt:lpstr>
      <vt:lpstr>Reprise Stamp</vt:lpstr>
      <vt:lpstr>Horizon</vt:lpstr>
      <vt:lpstr>Music technology numeracy</vt:lpstr>
      <vt:lpstr>Listening task-IDENTIFY THE FREQUENCY AND PITCH</vt:lpstr>
      <vt:lpstr>The relationship between frequency and musical intervals</vt:lpstr>
      <vt:lpstr>Task-calculate the following frequencies</vt:lpstr>
      <vt:lpstr>The relationship between frequency and Period</vt:lpstr>
      <vt:lpstr>Task-calculate the following frequencies</vt:lpstr>
      <vt:lpstr>Sound REcap</vt:lpstr>
      <vt:lpstr>Harmonics and overtones</vt:lpstr>
      <vt:lpstr>Task-calculate the harmonic/overtone</vt:lpstr>
      <vt:lpstr>DIGITAL Numeracy</vt:lpstr>
      <vt:lpstr>Calculate the following</vt:lpstr>
      <vt:lpstr>Task </vt:lpstr>
      <vt:lpstr>Acoustics basics</vt:lpstr>
      <vt:lpstr>Acoustics Basics</vt:lpstr>
      <vt:lpstr>isolation</vt:lpstr>
      <vt:lpstr>Reflection</vt:lpstr>
      <vt:lpstr>Absorption</vt:lpstr>
      <vt:lpstr>diffusion</vt:lpstr>
      <vt:lpstr>Room modes</vt:lpstr>
      <vt:lpstr>Don’t take my word for it…let’s ask alan</vt:lpstr>
      <vt:lpstr>PowerPoint Presentation</vt:lpstr>
    </vt:vector>
  </TitlesOfParts>
  <Company>Hinchley Wood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MIDI</dc:title>
  <dc:creator>Paul Clifford</dc:creator>
  <cp:lastModifiedBy>Paul Clifford</cp:lastModifiedBy>
  <cp:revision>343</cp:revision>
  <cp:lastPrinted>2019-11-14T10:45:07Z</cp:lastPrinted>
  <dcterms:created xsi:type="dcterms:W3CDTF">2013-09-18T08:20:06Z</dcterms:created>
  <dcterms:modified xsi:type="dcterms:W3CDTF">2020-01-21T15:06:53Z</dcterms:modified>
</cp:coreProperties>
</file>