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handoutMasterIdLst>
    <p:handoutMasterId r:id="rId17"/>
  </p:handoutMasterIdLst>
  <p:sldIdLst>
    <p:sldId id="549" r:id="rId2"/>
    <p:sldId id="550" r:id="rId3"/>
    <p:sldId id="551" r:id="rId4"/>
    <p:sldId id="552" r:id="rId5"/>
    <p:sldId id="553" r:id="rId6"/>
    <p:sldId id="554" r:id="rId7"/>
    <p:sldId id="555" r:id="rId8"/>
    <p:sldId id="556" r:id="rId9"/>
    <p:sldId id="557" r:id="rId10"/>
    <p:sldId id="558" r:id="rId11"/>
    <p:sldId id="559" r:id="rId12"/>
    <p:sldId id="560" r:id="rId13"/>
    <p:sldId id="561" r:id="rId14"/>
    <p:sldId id="562"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1DD2F7-A24B-44E8-A757-01274C8BE456}">
          <p14:sldIdLst>
            <p14:sldId id="549"/>
            <p14:sldId id="550"/>
            <p14:sldId id="551"/>
            <p14:sldId id="552"/>
            <p14:sldId id="553"/>
            <p14:sldId id="554"/>
            <p14:sldId id="555"/>
            <p14:sldId id="556"/>
            <p14:sldId id="557"/>
            <p14:sldId id="558"/>
            <p14:sldId id="559"/>
            <p14:sldId id="560"/>
            <p14:sldId id="561"/>
            <p14:sldId id="562"/>
          </p14:sldIdLst>
        </p14:section>
        <p14:section name="Untitled Section" id="{418E5B61-4AB7-4AA0-A2EF-95CE4734BF2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p:cViewPr varScale="1">
        <p:scale>
          <a:sx n="98" d="100"/>
          <a:sy n="98" d="100"/>
        </p:scale>
        <p:origin x="27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00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8008"/>
          </a:xfrm>
          <a:prstGeom prst="rect">
            <a:avLst/>
          </a:prstGeom>
        </p:spPr>
        <p:txBody>
          <a:bodyPr vert="horz" lIns="91440" tIns="45720" rIns="91440" bIns="45720" rtlCol="0"/>
          <a:lstStyle>
            <a:lvl1pPr algn="r">
              <a:defRPr sz="1200"/>
            </a:lvl1pPr>
          </a:lstStyle>
          <a:p>
            <a:fld id="{096BCC07-F3F8-47AA-AA6E-7CDB29264492}" type="datetimeFigureOut">
              <a:rPr lang="en-GB" smtClean="0"/>
              <a:t>21/01/2020</a:t>
            </a:fld>
            <a:endParaRPr lang="en-GB"/>
          </a:p>
        </p:txBody>
      </p:sp>
      <p:sp>
        <p:nvSpPr>
          <p:cNvPr id="4" name="Footer Placeholder 3"/>
          <p:cNvSpPr>
            <a:spLocks noGrp="1"/>
          </p:cNvSpPr>
          <p:nvPr>
            <p:ph type="ftr" sz="quarter" idx="2"/>
          </p:nvPr>
        </p:nvSpPr>
        <p:spPr>
          <a:xfrm>
            <a:off x="0" y="9428630"/>
            <a:ext cx="2946400" cy="49800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630"/>
            <a:ext cx="2946400" cy="498008"/>
          </a:xfrm>
          <a:prstGeom prst="rect">
            <a:avLst/>
          </a:prstGeom>
        </p:spPr>
        <p:txBody>
          <a:bodyPr vert="horz" lIns="91440" tIns="45720" rIns="91440" bIns="45720" rtlCol="0" anchor="b"/>
          <a:lstStyle>
            <a:lvl1pPr algn="r">
              <a:defRPr sz="1200"/>
            </a:lvl1pPr>
          </a:lstStyle>
          <a:p>
            <a:fld id="{B8A015E9-E7EE-45BE-AEAC-0B1AFA453A2C}" type="slidenum">
              <a:rPr lang="en-GB" smtClean="0"/>
              <a:t>‹#›</a:t>
            </a:fld>
            <a:endParaRPr lang="en-GB"/>
          </a:p>
        </p:txBody>
      </p:sp>
    </p:spTree>
    <p:extLst>
      <p:ext uri="{BB962C8B-B14F-4D97-AF65-F5344CB8AC3E}">
        <p14:creationId xmlns:p14="http://schemas.microsoft.com/office/powerpoint/2010/main" val="895792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F0345294-FA9D-6244-9B5C-BA3CD564665C}" type="datetimeFigureOut">
              <a:rPr lang="en-US" smtClean="0"/>
              <a:t>1/21/2020</a:t>
            </a:fld>
            <a:endParaRPr lang="en-US"/>
          </a:p>
        </p:txBody>
      </p:sp>
      <p:sp>
        <p:nvSpPr>
          <p:cNvPr id="4" name="Slide Image Placeholder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5C75918D-FA57-1048-989E-EE671F1A83B8}" type="slidenum">
              <a:rPr lang="en-US" smtClean="0"/>
              <a:t>‹#›</a:t>
            </a:fld>
            <a:endParaRPr lang="en-US"/>
          </a:p>
        </p:txBody>
      </p:sp>
    </p:spTree>
    <p:extLst>
      <p:ext uri="{BB962C8B-B14F-4D97-AF65-F5344CB8AC3E}">
        <p14:creationId xmlns:p14="http://schemas.microsoft.com/office/powerpoint/2010/main" val="691277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5918D-FA57-1048-989E-EE671F1A83B8}" type="slidenum">
              <a:rPr lang="en-US" smtClean="0"/>
              <a:t>1</a:t>
            </a:fld>
            <a:endParaRPr lang="en-US"/>
          </a:p>
        </p:txBody>
      </p:sp>
    </p:spTree>
    <p:extLst>
      <p:ext uri="{BB962C8B-B14F-4D97-AF65-F5344CB8AC3E}">
        <p14:creationId xmlns:p14="http://schemas.microsoft.com/office/powerpoint/2010/main" val="1367755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5918D-FA57-1048-989E-EE671F1A83B8}" type="slidenum">
              <a:rPr lang="en-US" smtClean="0"/>
              <a:t>10</a:t>
            </a:fld>
            <a:endParaRPr lang="en-US"/>
          </a:p>
        </p:txBody>
      </p:sp>
    </p:spTree>
    <p:extLst>
      <p:ext uri="{BB962C8B-B14F-4D97-AF65-F5344CB8AC3E}">
        <p14:creationId xmlns:p14="http://schemas.microsoft.com/office/powerpoint/2010/main" val="2922038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5918D-FA57-1048-989E-EE671F1A83B8}" type="slidenum">
              <a:rPr lang="en-US" smtClean="0"/>
              <a:t>11</a:t>
            </a:fld>
            <a:endParaRPr lang="en-US"/>
          </a:p>
        </p:txBody>
      </p:sp>
    </p:spTree>
    <p:extLst>
      <p:ext uri="{BB962C8B-B14F-4D97-AF65-F5344CB8AC3E}">
        <p14:creationId xmlns:p14="http://schemas.microsoft.com/office/powerpoint/2010/main" val="2192874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5918D-FA57-1048-989E-EE671F1A83B8}" type="slidenum">
              <a:rPr lang="en-US" smtClean="0"/>
              <a:t>12</a:t>
            </a:fld>
            <a:endParaRPr lang="en-US"/>
          </a:p>
        </p:txBody>
      </p:sp>
    </p:spTree>
    <p:extLst>
      <p:ext uri="{BB962C8B-B14F-4D97-AF65-F5344CB8AC3E}">
        <p14:creationId xmlns:p14="http://schemas.microsoft.com/office/powerpoint/2010/main" val="2618407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5918D-FA57-1048-989E-EE671F1A83B8}" type="slidenum">
              <a:rPr lang="en-US" smtClean="0"/>
              <a:t>13</a:t>
            </a:fld>
            <a:endParaRPr lang="en-US"/>
          </a:p>
        </p:txBody>
      </p:sp>
    </p:spTree>
    <p:extLst>
      <p:ext uri="{BB962C8B-B14F-4D97-AF65-F5344CB8AC3E}">
        <p14:creationId xmlns:p14="http://schemas.microsoft.com/office/powerpoint/2010/main" val="1507183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5918D-FA57-1048-989E-EE671F1A83B8}" type="slidenum">
              <a:rPr lang="en-US" smtClean="0"/>
              <a:t>14</a:t>
            </a:fld>
            <a:endParaRPr lang="en-US"/>
          </a:p>
        </p:txBody>
      </p:sp>
    </p:spTree>
    <p:extLst>
      <p:ext uri="{BB962C8B-B14F-4D97-AF65-F5344CB8AC3E}">
        <p14:creationId xmlns:p14="http://schemas.microsoft.com/office/powerpoint/2010/main" val="4091821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5918D-FA57-1048-989E-EE671F1A83B8}" type="slidenum">
              <a:rPr lang="en-US" smtClean="0"/>
              <a:t>2</a:t>
            </a:fld>
            <a:endParaRPr lang="en-US"/>
          </a:p>
        </p:txBody>
      </p:sp>
    </p:spTree>
    <p:extLst>
      <p:ext uri="{BB962C8B-B14F-4D97-AF65-F5344CB8AC3E}">
        <p14:creationId xmlns:p14="http://schemas.microsoft.com/office/powerpoint/2010/main" val="295162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5918D-FA57-1048-989E-EE671F1A83B8}" type="slidenum">
              <a:rPr lang="en-US" smtClean="0"/>
              <a:t>3</a:t>
            </a:fld>
            <a:endParaRPr lang="en-US"/>
          </a:p>
        </p:txBody>
      </p:sp>
    </p:spTree>
    <p:extLst>
      <p:ext uri="{BB962C8B-B14F-4D97-AF65-F5344CB8AC3E}">
        <p14:creationId xmlns:p14="http://schemas.microsoft.com/office/powerpoint/2010/main" val="4131807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5918D-FA57-1048-989E-EE671F1A83B8}" type="slidenum">
              <a:rPr lang="en-US" smtClean="0"/>
              <a:t>4</a:t>
            </a:fld>
            <a:endParaRPr lang="en-US"/>
          </a:p>
        </p:txBody>
      </p:sp>
    </p:spTree>
    <p:extLst>
      <p:ext uri="{BB962C8B-B14F-4D97-AF65-F5344CB8AC3E}">
        <p14:creationId xmlns:p14="http://schemas.microsoft.com/office/powerpoint/2010/main" val="2760473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5918D-FA57-1048-989E-EE671F1A83B8}" type="slidenum">
              <a:rPr lang="en-US" smtClean="0"/>
              <a:t>5</a:t>
            </a:fld>
            <a:endParaRPr lang="en-US"/>
          </a:p>
        </p:txBody>
      </p:sp>
    </p:spTree>
    <p:extLst>
      <p:ext uri="{BB962C8B-B14F-4D97-AF65-F5344CB8AC3E}">
        <p14:creationId xmlns:p14="http://schemas.microsoft.com/office/powerpoint/2010/main" val="3395918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5918D-FA57-1048-989E-EE671F1A83B8}" type="slidenum">
              <a:rPr lang="en-US" smtClean="0"/>
              <a:t>6</a:t>
            </a:fld>
            <a:endParaRPr lang="en-US"/>
          </a:p>
        </p:txBody>
      </p:sp>
    </p:spTree>
    <p:extLst>
      <p:ext uri="{BB962C8B-B14F-4D97-AF65-F5344CB8AC3E}">
        <p14:creationId xmlns:p14="http://schemas.microsoft.com/office/powerpoint/2010/main" val="2159265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5918D-FA57-1048-989E-EE671F1A83B8}" type="slidenum">
              <a:rPr lang="en-US" smtClean="0"/>
              <a:t>7</a:t>
            </a:fld>
            <a:endParaRPr lang="en-US"/>
          </a:p>
        </p:txBody>
      </p:sp>
    </p:spTree>
    <p:extLst>
      <p:ext uri="{BB962C8B-B14F-4D97-AF65-F5344CB8AC3E}">
        <p14:creationId xmlns:p14="http://schemas.microsoft.com/office/powerpoint/2010/main" val="3671385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5918D-FA57-1048-989E-EE671F1A83B8}" type="slidenum">
              <a:rPr lang="en-US" smtClean="0"/>
              <a:t>8</a:t>
            </a:fld>
            <a:endParaRPr lang="en-US"/>
          </a:p>
        </p:txBody>
      </p:sp>
    </p:spTree>
    <p:extLst>
      <p:ext uri="{BB962C8B-B14F-4D97-AF65-F5344CB8AC3E}">
        <p14:creationId xmlns:p14="http://schemas.microsoft.com/office/powerpoint/2010/main" val="229947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5918D-FA57-1048-989E-EE671F1A83B8}" type="slidenum">
              <a:rPr lang="en-US" smtClean="0"/>
              <a:t>9</a:t>
            </a:fld>
            <a:endParaRPr lang="en-US"/>
          </a:p>
        </p:txBody>
      </p:sp>
    </p:spTree>
    <p:extLst>
      <p:ext uri="{BB962C8B-B14F-4D97-AF65-F5344CB8AC3E}">
        <p14:creationId xmlns:p14="http://schemas.microsoft.com/office/powerpoint/2010/main" val="240266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AEC0B7B5-F51F-467F-82E3-5D377B6ED659}"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F1D9-1719-4CB1-9333-E94FA5E216E3}"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C0B7B5-F51F-467F-82E3-5D377B6ED659}"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F1D9-1719-4CB1-9333-E94FA5E216E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C0B7B5-F51F-467F-82E3-5D377B6ED659}"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F1D9-1719-4CB1-9333-E94FA5E216E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EC0B7B5-F51F-467F-82E3-5D377B6ED659}"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F1D9-1719-4CB1-9333-E94FA5E216E3}"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C0B7B5-F51F-467F-82E3-5D377B6ED659}"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F1D9-1719-4CB1-9333-E94FA5E216E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AEC0B7B5-F51F-467F-82E3-5D377B6ED659}"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2F1D9-1719-4CB1-9333-E94FA5E216E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EC0B7B5-F51F-467F-82E3-5D377B6ED659}"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A2F1D9-1719-4CB1-9333-E94FA5E216E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C0B7B5-F51F-467F-82E3-5D377B6ED659}"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A2F1D9-1719-4CB1-9333-E94FA5E216E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C0B7B5-F51F-467F-82E3-5D377B6ED659}"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A2F1D9-1719-4CB1-9333-E94FA5E216E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0B7B5-F51F-467F-82E3-5D377B6ED659}"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2F1D9-1719-4CB1-9333-E94FA5E216E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0B7B5-F51F-467F-82E3-5D377B6ED659}"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2F1D9-1719-4CB1-9333-E94FA5E216E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AEC0B7B5-F51F-467F-82E3-5D377B6ED659}" type="datetimeFigureOut">
              <a:rPr lang="en-US" smtClean="0"/>
              <a:t>1/21/2020</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53A2F1D9-1719-4CB1-9333-E94FA5E216E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wirerealm.com/guides/top-10-best-audio-mixer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n_Ch_OmI1-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609600" y="274638"/>
            <a:ext cx="7924800" cy="590059"/>
          </a:xfrm>
        </p:spPr>
        <p:txBody>
          <a:bodyPr/>
          <a:lstStyle/>
          <a:p>
            <a:pPr eaLnBrk="1" hangingPunct="1"/>
            <a:r>
              <a:rPr lang="en-US" altLang="en-US" dirty="0" smtClean="0"/>
              <a:t>What does a mixer do?</a:t>
            </a:r>
          </a:p>
        </p:txBody>
      </p:sp>
      <p:sp>
        <p:nvSpPr>
          <p:cNvPr id="4" name="Content Placeholder 2"/>
          <p:cNvSpPr txBox="1">
            <a:spLocks/>
          </p:cNvSpPr>
          <p:nvPr/>
        </p:nvSpPr>
        <p:spPr>
          <a:xfrm>
            <a:off x="5364088" y="126510"/>
            <a:ext cx="2952328" cy="723727"/>
          </a:xfrm>
          <a:prstGeom prst="rect">
            <a:avLst/>
          </a:prstGeom>
        </p:spPr>
        <p:txBody>
          <a:bodyPr vert="horz" lIns="68580" tIns="34290" rIns="68580" bIns="3429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2400" dirty="0">
              <a:hlinkClick r:id=""/>
            </a:endParaRPr>
          </a:p>
          <a:p>
            <a:r>
              <a:rPr lang="en-GB" sz="2400" dirty="0">
                <a:hlinkClick r:id=""/>
              </a:rPr>
              <a:t>https://www.youtube.com/watch?v=uq_Lvut9o0g</a:t>
            </a:r>
            <a:endParaRPr lang="en-GB" sz="2400" dirty="0"/>
          </a:p>
          <a:p>
            <a:endParaRPr lang="en-GB" sz="2400" dirty="0"/>
          </a:p>
        </p:txBody>
      </p:sp>
      <p:sp>
        <p:nvSpPr>
          <p:cNvPr id="2" name="TextBox 1"/>
          <p:cNvSpPr txBox="1"/>
          <p:nvPr/>
        </p:nvSpPr>
        <p:spPr>
          <a:xfrm>
            <a:off x="517579" y="1196752"/>
            <a:ext cx="4558477" cy="4247317"/>
          </a:xfrm>
          <a:prstGeom prst="rect">
            <a:avLst/>
          </a:prstGeom>
          <a:noFill/>
        </p:spPr>
        <p:txBody>
          <a:bodyPr wrap="square" rtlCol="0">
            <a:spAutoFit/>
          </a:bodyPr>
          <a:lstStyle/>
          <a:p>
            <a:r>
              <a:rPr lang="en-GB" sz="1350" dirty="0"/>
              <a:t>A mixer </a:t>
            </a:r>
            <a:r>
              <a:rPr lang="en-GB" sz="1350" dirty="0">
                <a:solidFill>
                  <a:srgbClr val="FFC000"/>
                </a:solidFill>
              </a:rPr>
              <a:t>combines( blends) </a:t>
            </a:r>
            <a:r>
              <a:rPr lang="en-GB" sz="1350" dirty="0"/>
              <a:t>and processes multiple audio signals( </a:t>
            </a:r>
            <a:r>
              <a:rPr lang="en-GB" sz="1350" dirty="0">
                <a:solidFill>
                  <a:srgbClr val="FFC000"/>
                </a:solidFill>
                <a:latin typeface="Reprise Stamp" panose="02000000000000000000" pitchFamily="2" charset="0"/>
              </a:rPr>
              <a:t>INPUT</a:t>
            </a:r>
            <a:r>
              <a:rPr lang="en-GB" sz="1350" dirty="0"/>
              <a:t>) and sends( or diverts) the signal to a specific location(</a:t>
            </a:r>
            <a:r>
              <a:rPr lang="en-GB" sz="1350" dirty="0">
                <a:solidFill>
                  <a:srgbClr val="FFC000"/>
                </a:solidFill>
                <a:latin typeface="Reprise Stamp" panose="02000000000000000000" pitchFamily="2" charset="0"/>
              </a:rPr>
              <a:t>OUTPUT</a:t>
            </a:r>
            <a:r>
              <a:rPr lang="en-GB" sz="1350" dirty="0"/>
              <a:t>).</a:t>
            </a:r>
          </a:p>
          <a:p>
            <a:endParaRPr lang="en-GB" sz="1350" dirty="0"/>
          </a:p>
          <a:p>
            <a:r>
              <a:rPr lang="en-GB" sz="1350" dirty="0"/>
              <a:t>In Live Sound application, all the sound on stage( which is converted by a </a:t>
            </a:r>
            <a:r>
              <a:rPr lang="en-GB" sz="1350" dirty="0">
                <a:solidFill>
                  <a:srgbClr val="FFC000"/>
                </a:solidFill>
              </a:rPr>
              <a:t>microphone</a:t>
            </a:r>
            <a:r>
              <a:rPr lang="en-GB" sz="1350" dirty="0"/>
              <a:t> or </a:t>
            </a:r>
            <a:r>
              <a:rPr lang="en-GB" sz="1350" dirty="0">
                <a:solidFill>
                  <a:srgbClr val="FFC000"/>
                </a:solidFill>
              </a:rPr>
              <a:t>DI</a:t>
            </a:r>
            <a:r>
              <a:rPr lang="en-GB" sz="1350" dirty="0"/>
              <a:t>) is sent to an </a:t>
            </a:r>
            <a:r>
              <a:rPr lang="en-GB" sz="1350" dirty="0">
                <a:solidFill>
                  <a:srgbClr val="FFC000"/>
                </a:solidFill>
                <a:latin typeface="Reprise Stamp" panose="02000000000000000000" pitchFamily="2" charset="0"/>
              </a:rPr>
              <a:t>INPUT channel </a:t>
            </a:r>
            <a:r>
              <a:rPr lang="en-GB" sz="1350" dirty="0"/>
              <a:t>on the mixer. The mixer will increase the level( GAIN/PRE-AMP) and process it( EQ and/built-in FX). The combined signal is sent(via an </a:t>
            </a:r>
            <a:r>
              <a:rPr lang="en-GB" sz="1350" dirty="0">
                <a:solidFill>
                  <a:srgbClr val="FFC000"/>
                </a:solidFill>
                <a:latin typeface="Reprise Stamp" panose="02000000000000000000" pitchFamily="2" charset="0"/>
              </a:rPr>
              <a:t>OUTPUT BUS</a:t>
            </a:r>
            <a:r>
              <a:rPr lang="en-GB" sz="1350" dirty="0"/>
              <a:t>) to </a:t>
            </a:r>
            <a:r>
              <a:rPr lang="en-GB" sz="1350" dirty="0">
                <a:solidFill>
                  <a:srgbClr val="FFC000"/>
                </a:solidFill>
                <a:latin typeface="Reprise Stamp" panose="02000000000000000000" pitchFamily="2" charset="0"/>
              </a:rPr>
              <a:t>floor monitors </a:t>
            </a:r>
            <a:r>
              <a:rPr lang="en-GB" sz="1350" dirty="0"/>
              <a:t>for performers and </a:t>
            </a:r>
            <a:r>
              <a:rPr lang="en-GB" sz="1350" dirty="0">
                <a:solidFill>
                  <a:srgbClr val="FFC000"/>
                </a:solidFill>
                <a:latin typeface="Reprise Stamp" panose="02000000000000000000" pitchFamily="2" charset="0"/>
              </a:rPr>
              <a:t>loudspeakers</a:t>
            </a:r>
            <a:r>
              <a:rPr lang="en-GB" sz="1350" dirty="0"/>
              <a:t> for the </a:t>
            </a:r>
            <a:r>
              <a:rPr lang="en-GB" sz="1350" dirty="0" smtClean="0"/>
              <a:t>audience.</a:t>
            </a:r>
          </a:p>
          <a:p>
            <a:endParaRPr lang="en-GB" sz="1350" dirty="0"/>
          </a:p>
          <a:p>
            <a:r>
              <a:rPr lang="en-GB" sz="1350" dirty="0" smtClean="0"/>
              <a:t>In the Studio, the need for a mixer has diminished. </a:t>
            </a:r>
            <a:r>
              <a:rPr lang="en-GB" sz="1350" dirty="0" smtClean="0">
                <a:solidFill>
                  <a:srgbClr val="FFC000"/>
                </a:solidFill>
                <a:latin typeface="Reprise Stamp" panose="02000000000000000000" pitchFamily="2" charset="0"/>
              </a:rPr>
              <a:t>Audio interfaces</a:t>
            </a:r>
            <a:r>
              <a:rPr lang="en-GB" sz="1350" dirty="0" smtClean="0"/>
              <a:t> provide professional quality </a:t>
            </a:r>
            <a:r>
              <a:rPr lang="en-GB" sz="1350" dirty="0" smtClean="0">
                <a:solidFill>
                  <a:srgbClr val="FFC000"/>
                </a:solidFill>
                <a:latin typeface="Reprise Stamp" panose="02000000000000000000" pitchFamily="2" charset="0"/>
              </a:rPr>
              <a:t>pre-amps</a:t>
            </a:r>
            <a:r>
              <a:rPr lang="en-GB" sz="1350" dirty="0" smtClean="0"/>
              <a:t> to plug sound sources directly into your DAW without the need of a mixing desk. The advantage of this is that there is less cables and connectivity( which inevitably means less noise). However, having a routing matrix of a good quality mixer will allow you to link various pieces of equipment together(e.g. vintage processors). In addition to this, a digital mixer includes digital connectivity to your Mac/PC giving you added flexibility and convenience.</a:t>
            </a:r>
            <a:endParaRPr lang="en-GB" sz="135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3161"/>
          <a:stretch/>
        </p:blipFill>
        <p:spPr>
          <a:xfrm>
            <a:off x="5796136" y="825016"/>
            <a:ext cx="2241218" cy="2780327"/>
          </a:xfrm>
          <a:prstGeom prst="rect">
            <a:avLst/>
          </a:prstGeom>
        </p:spPr>
      </p:pic>
      <p:sp>
        <p:nvSpPr>
          <p:cNvPr id="5" name="TextBox 4"/>
          <p:cNvSpPr txBox="1"/>
          <p:nvPr/>
        </p:nvSpPr>
        <p:spPr>
          <a:xfrm>
            <a:off x="300346" y="6093296"/>
            <a:ext cx="9145016" cy="646331"/>
          </a:xfrm>
          <a:prstGeom prst="rect">
            <a:avLst/>
          </a:prstGeom>
          <a:noFill/>
        </p:spPr>
        <p:txBody>
          <a:bodyPr wrap="square" rtlCol="0">
            <a:spAutoFit/>
          </a:bodyPr>
          <a:lstStyle/>
          <a:p>
            <a:r>
              <a:rPr lang="en-GB" b="1" dirty="0">
                <a:solidFill>
                  <a:srgbClr val="FF0000"/>
                </a:solidFill>
                <a:latin typeface="MV Boli" panose="02000500030200090000" pitchFamily="2" charset="0"/>
                <a:cs typeface="MV Boli" panose="02000500030200090000" pitchFamily="2" charset="0"/>
              </a:rPr>
              <a:t>NB: A SOUND ENGINEER MUST HAVE EXPERT KNOWLEDGE OF MIXERS. </a:t>
            </a:r>
          </a:p>
          <a:p>
            <a:r>
              <a:rPr lang="en-GB" b="1" dirty="0">
                <a:solidFill>
                  <a:srgbClr val="FF0000"/>
                </a:solidFill>
                <a:latin typeface="MV Boli" panose="02000500030200090000" pitchFamily="2" charset="0"/>
                <a:cs typeface="MV Boli" panose="02000500030200090000" pitchFamily="2" charset="0"/>
              </a:rPr>
              <a:t>MINIMUM REQUIREMENT</a:t>
            </a:r>
          </a:p>
        </p:txBody>
      </p:sp>
    </p:spTree>
    <p:extLst>
      <p:ext uri="{BB962C8B-B14F-4D97-AF65-F5344CB8AC3E}">
        <p14:creationId xmlns:p14="http://schemas.microsoft.com/office/powerpoint/2010/main" val="407032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88" y="279795"/>
            <a:ext cx="2406620" cy="857250"/>
          </a:xfrm>
        </p:spPr>
        <p:txBody>
          <a:bodyPr>
            <a:normAutofit fontScale="90000"/>
          </a:bodyPr>
          <a:lstStyle/>
          <a:p>
            <a:r>
              <a:rPr lang="en-US" dirty="0" smtClean="0">
                <a:solidFill>
                  <a:srgbClr val="FFC000"/>
                </a:solidFill>
                <a:latin typeface="Reprise Stamp" panose="02000000000000000000" pitchFamily="2" charset="0"/>
                <a:ea typeface="Reprise Stamp Std" charset="0"/>
                <a:cs typeface="Reprise Stamp Std" charset="0"/>
              </a:rPr>
              <a:t>Routing section</a:t>
            </a:r>
            <a:endParaRPr lang="en-US" dirty="0">
              <a:solidFill>
                <a:srgbClr val="FFC000"/>
              </a:solidFill>
              <a:latin typeface="Reprise Stamp" panose="02000000000000000000" pitchFamily="2" charset="0"/>
              <a:ea typeface="Reprise Stamp Std" charset="0"/>
              <a:cs typeface="Reprise Stamp Std" charset="0"/>
            </a:endParaRPr>
          </a:p>
        </p:txBody>
      </p:sp>
      <p:pic>
        <p:nvPicPr>
          <p:cNvPr id="6" name="Content Placeholder 5"/>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rcRect r="78916"/>
          <a:stretch/>
        </p:blipFill>
        <p:spPr>
          <a:xfrm>
            <a:off x="2260283" y="2247829"/>
            <a:ext cx="594066" cy="3121158"/>
          </a:xfrm>
        </p:spPr>
      </p:pic>
      <p:sp>
        <p:nvSpPr>
          <p:cNvPr id="7" name="TextBox 6"/>
          <p:cNvSpPr txBox="1"/>
          <p:nvPr/>
        </p:nvSpPr>
        <p:spPr>
          <a:xfrm>
            <a:off x="1842813" y="1052279"/>
            <a:ext cx="5856324" cy="507831"/>
          </a:xfrm>
          <a:prstGeom prst="rect">
            <a:avLst/>
          </a:prstGeom>
          <a:noFill/>
        </p:spPr>
        <p:txBody>
          <a:bodyPr wrap="square" rtlCol="0">
            <a:spAutoFit/>
          </a:bodyPr>
          <a:lstStyle/>
          <a:p>
            <a:r>
              <a:rPr lang="en-US" sz="1350" dirty="0"/>
              <a:t>Once your signal has been processed, you will send the signal to a bus or busses. The controls for these buses are found in the Master Section</a:t>
            </a:r>
          </a:p>
        </p:txBody>
      </p:sp>
      <p:sp>
        <p:nvSpPr>
          <p:cNvPr id="8" name="TextBox 7"/>
          <p:cNvSpPr txBox="1"/>
          <p:nvPr/>
        </p:nvSpPr>
        <p:spPr>
          <a:xfrm>
            <a:off x="164588" y="2736784"/>
            <a:ext cx="1566174" cy="2377574"/>
          </a:xfrm>
          <a:prstGeom prst="rect">
            <a:avLst/>
          </a:prstGeom>
          <a:noFill/>
        </p:spPr>
        <p:txBody>
          <a:bodyPr wrap="square" rtlCol="0">
            <a:spAutoFit/>
          </a:bodyPr>
          <a:lstStyle/>
          <a:p>
            <a:r>
              <a:rPr lang="en-US" sz="1350" dirty="0">
                <a:solidFill>
                  <a:srgbClr val="FFC000"/>
                </a:solidFill>
                <a:latin typeface="Reprise Stamp Std" charset="0"/>
                <a:ea typeface="Reprise Stamp Std" charset="0"/>
                <a:cs typeface="Reprise Stamp Std" charset="0"/>
              </a:rPr>
              <a:t>Linear Fader</a:t>
            </a:r>
            <a:r>
              <a:rPr lang="en-US" sz="1350" dirty="0"/>
              <a:t>-Increases the overall level of the Input channel. Faders are used on mixers as it is easy to see the levels of your various sound sources in relation to each other. This is useful when mixing live.</a:t>
            </a:r>
          </a:p>
        </p:txBody>
      </p:sp>
      <p:cxnSp>
        <p:nvCxnSpPr>
          <p:cNvPr id="10" name="Straight Arrow Connector 9"/>
          <p:cNvCxnSpPr/>
          <p:nvPr/>
        </p:nvCxnSpPr>
        <p:spPr>
          <a:xfrm>
            <a:off x="1606290" y="4239091"/>
            <a:ext cx="609028" cy="5907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516065" y="1703139"/>
            <a:ext cx="2970330" cy="923330"/>
          </a:xfrm>
          <a:prstGeom prst="rect">
            <a:avLst/>
          </a:prstGeom>
          <a:noFill/>
        </p:spPr>
        <p:txBody>
          <a:bodyPr wrap="square" rtlCol="0">
            <a:spAutoFit/>
          </a:bodyPr>
          <a:lstStyle/>
          <a:p>
            <a:r>
              <a:rPr lang="en-US" sz="1350" dirty="0">
                <a:solidFill>
                  <a:srgbClr val="FFC000"/>
                </a:solidFill>
                <a:latin typeface="Reprise Stamp Std" charset="0"/>
                <a:ea typeface="Reprise Stamp Std" charset="0"/>
                <a:cs typeface="Reprise Stamp Std" charset="0"/>
              </a:rPr>
              <a:t>PAN POT</a:t>
            </a:r>
            <a:r>
              <a:rPr lang="en-US" sz="1350" dirty="0"/>
              <a:t>-Sends the input channel to the left or right bus. It places the signal in the stereo field. C position sends the signal in equal amounts to both speakers</a:t>
            </a:r>
          </a:p>
        </p:txBody>
      </p:sp>
      <p:cxnSp>
        <p:nvCxnSpPr>
          <p:cNvPr id="13" name="Straight Arrow Connector 12"/>
          <p:cNvCxnSpPr>
            <a:stCxn id="12" idx="1"/>
          </p:cNvCxnSpPr>
          <p:nvPr/>
        </p:nvCxnSpPr>
        <p:spPr>
          <a:xfrm flipH="1">
            <a:off x="2762677" y="2257136"/>
            <a:ext cx="753389" cy="2314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80012" y="2594078"/>
            <a:ext cx="2970330" cy="715581"/>
          </a:xfrm>
          <a:prstGeom prst="rect">
            <a:avLst/>
          </a:prstGeom>
          <a:noFill/>
        </p:spPr>
        <p:txBody>
          <a:bodyPr wrap="square" rtlCol="0">
            <a:spAutoFit/>
          </a:bodyPr>
          <a:lstStyle/>
          <a:p>
            <a:r>
              <a:rPr lang="en-US" sz="1350" dirty="0">
                <a:solidFill>
                  <a:srgbClr val="FFC000"/>
                </a:solidFill>
                <a:latin typeface="Reprise Stamp Std" charset="0"/>
                <a:ea typeface="Reprise Stamp Std" charset="0"/>
                <a:cs typeface="Reprise Stamp Std" charset="0"/>
              </a:rPr>
              <a:t>MUTE button</a:t>
            </a:r>
            <a:r>
              <a:rPr lang="en-US" sz="1350" dirty="0"/>
              <a:t>-Cuts the signal. When the mute button is engaged you cannot hear the audio on that channel.</a:t>
            </a:r>
          </a:p>
        </p:txBody>
      </p:sp>
      <p:cxnSp>
        <p:nvCxnSpPr>
          <p:cNvPr id="17" name="Straight Arrow Connector 16"/>
          <p:cNvCxnSpPr/>
          <p:nvPr/>
        </p:nvCxnSpPr>
        <p:spPr>
          <a:xfrm flipH="1">
            <a:off x="2915083" y="3716602"/>
            <a:ext cx="169679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611873" y="3440127"/>
            <a:ext cx="3087264" cy="923330"/>
          </a:xfrm>
          <a:prstGeom prst="rect">
            <a:avLst/>
          </a:prstGeom>
          <a:noFill/>
        </p:spPr>
        <p:txBody>
          <a:bodyPr wrap="square" rtlCol="0">
            <a:spAutoFit/>
          </a:bodyPr>
          <a:lstStyle/>
          <a:p>
            <a:r>
              <a:rPr lang="en-US" sz="1350" dirty="0">
                <a:solidFill>
                  <a:srgbClr val="FFC000"/>
                </a:solidFill>
                <a:latin typeface="Reprise Stamp Std" charset="0"/>
                <a:ea typeface="Reprise Stamp Std" charset="0"/>
                <a:cs typeface="Reprise Stamp Std" charset="0"/>
              </a:rPr>
              <a:t>SOLO button</a:t>
            </a:r>
            <a:r>
              <a:rPr lang="en-US" sz="1350" dirty="0"/>
              <a:t>-isolates the channel. When the solo button is engaged only the </a:t>
            </a:r>
            <a:r>
              <a:rPr lang="en-US" sz="1350" dirty="0" err="1"/>
              <a:t>solo’ed</a:t>
            </a:r>
            <a:r>
              <a:rPr lang="en-US" sz="1350" dirty="0"/>
              <a:t> channel can be heard. You can solo several channels. </a:t>
            </a:r>
          </a:p>
        </p:txBody>
      </p:sp>
      <p:sp>
        <p:nvSpPr>
          <p:cNvPr id="23" name="TextBox 22"/>
          <p:cNvSpPr txBox="1"/>
          <p:nvPr/>
        </p:nvSpPr>
        <p:spPr>
          <a:xfrm>
            <a:off x="3383869" y="4372444"/>
            <a:ext cx="3346160" cy="1546577"/>
          </a:xfrm>
          <a:prstGeom prst="rect">
            <a:avLst/>
          </a:prstGeom>
          <a:solidFill>
            <a:schemeClr val="bg1"/>
          </a:solidFill>
        </p:spPr>
        <p:txBody>
          <a:bodyPr wrap="square" rtlCol="0">
            <a:spAutoFit/>
          </a:bodyPr>
          <a:lstStyle/>
          <a:p>
            <a:r>
              <a:rPr lang="en-US" sz="1350" dirty="0">
                <a:solidFill>
                  <a:srgbClr val="FFC000"/>
                </a:solidFill>
                <a:latin typeface="Reprise Stamp Std" charset="0"/>
                <a:ea typeface="Reprise Stamp Std" charset="0"/>
                <a:cs typeface="Reprise Stamp Std" charset="0"/>
              </a:rPr>
              <a:t>Routing buttons</a:t>
            </a:r>
            <a:r>
              <a:rPr lang="en-US" sz="1350" dirty="0"/>
              <a:t>-sends the signal to an output bus. To send the signal to the FOH Speakers L R( also called STEREO or MAIN MIX) must be engaged. The numbers 1-2/3-4 are used to send the signal to sub-group busses. This is useful if you want to control multiple channels with 1 or 2 faders </a:t>
            </a:r>
          </a:p>
        </p:txBody>
      </p:sp>
      <p:cxnSp>
        <p:nvCxnSpPr>
          <p:cNvPr id="28" name="Straight Arrow Connector 27"/>
          <p:cNvCxnSpPr/>
          <p:nvPr/>
        </p:nvCxnSpPr>
        <p:spPr>
          <a:xfrm flipH="1" flipV="1">
            <a:off x="2915083" y="2952776"/>
            <a:ext cx="1696790" cy="244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884681" y="3915055"/>
            <a:ext cx="463919" cy="914777"/>
            <a:chOff x="5185411" y="4509120"/>
            <a:chExt cx="618559" cy="1219703"/>
          </a:xfrm>
        </p:grpSpPr>
        <p:cxnSp>
          <p:nvCxnSpPr>
            <p:cNvPr id="31" name="Straight Connector 30"/>
            <p:cNvCxnSpPr/>
            <p:nvPr/>
          </p:nvCxnSpPr>
          <p:spPr>
            <a:xfrm flipH="1">
              <a:off x="5375920" y="5408824"/>
              <a:ext cx="428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5375921" y="4509122"/>
              <a:ext cx="20479" cy="12197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5185411" y="4509120"/>
              <a:ext cx="2109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225947" y="5728822"/>
              <a:ext cx="1704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8004815" y="1276175"/>
            <a:ext cx="961901" cy="4270400"/>
          </a:xfrm>
          <a:prstGeom prst="rect">
            <a:avLst/>
          </a:prstGeom>
          <a:noFill/>
        </p:spPr>
        <p:txBody>
          <a:bodyPr wrap="square" rtlCol="0">
            <a:spAutoFit/>
          </a:bodyPr>
          <a:lstStyle/>
          <a:p>
            <a:r>
              <a:rPr lang="en-GB" sz="1500" b="1" dirty="0">
                <a:solidFill>
                  <a:srgbClr val="FFC000"/>
                </a:solidFill>
              </a:rPr>
              <a:t>PFL</a:t>
            </a:r>
            <a:r>
              <a:rPr lang="en-GB" sz="1350" dirty="0"/>
              <a:t>-Pre Fade Listen</a:t>
            </a:r>
          </a:p>
          <a:p>
            <a:r>
              <a:rPr lang="en-GB" sz="1350" dirty="0"/>
              <a:t>Often mixers have a SOLO/PFL button(or 2 separate buttons). This is useful to solo the track when setting your gains. The fader will not affect the level when it’s engaged </a:t>
            </a:r>
          </a:p>
        </p:txBody>
      </p:sp>
      <p:sp>
        <p:nvSpPr>
          <p:cNvPr id="3" name="TextBox 2"/>
          <p:cNvSpPr txBox="1"/>
          <p:nvPr/>
        </p:nvSpPr>
        <p:spPr>
          <a:xfrm>
            <a:off x="348861" y="5965502"/>
            <a:ext cx="8136904" cy="923330"/>
          </a:xfrm>
          <a:prstGeom prst="rect">
            <a:avLst/>
          </a:prstGeom>
          <a:noFill/>
        </p:spPr>
        <p:txBody>
          <a:bodyPr wrap="square" rtlCol="0">
            <a:spAutoFit/>
          </a:bodyPr>
          <a:lstStyle/>
          <a:p>
            <a:r>
              <a:rPr lang="en-GB" dirty="0" smtClean="0"/>
              <a:t>Digital mixers have a huge amount of routing flexibility, it therefore can seem complicated. The rule generally is the your want to route(or send) a signal to a specific destination(or output) on your mixer.</a:t>
            </a:r>
            <a:endParaRPr lang="en-GB" dirty="0"/>
          </a:p>
        </p:txBody>
      </p:sp>
    </p:spTree>
    <p:extLst>
      <p:ext uri="{BB962C8B-B14F-4D97-AF65-F5344CB8AC3E}">
        <p14:creationId xmlns:p14="http://schemas.microsoft.com/office/powerpoint/2010/main" val="1408570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798" y="3573016"/>
            <a:ext cx="2971800" cy="857250"/>
          </a:xfrm>
        </p:spPr>
        <p:txBody>
          <a:bodyPr>
            <a:normAutofit fontScale="90000"/>
          </a:bodyPr>
          <a:lstStyle/>
          <a:p>
            <a:r>
              <a:rPr lang="en-US" dirty="0" smtClean="0"/>
              <a:t>Describe the functionality of this mixer by evaluating the channel strip</a:t>
            </a:r>
            <a:endParaRPr lang="en-US" dirty="0"/>
          </a:p>
        </p:txBody>
      </p:sp>
      <p:pic>
        <p:nvPicPr>
          <p:cNvPr id="3" name="Content Placeholder 2"/>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l="6334" t="11381" r="87509" b="10141"/>
          <a:stretch/>
        </p:blipFill>
        <p:spPr>
          <a:xfrm>
            <a:off x="4283968" y="39817"/>
            <a:ext cx="1008112" cy="6839887"/>
          </a:xfrm>
        </p:spPr>
      </p:pic>
      <p:sp>
        <p:nvSpPr>
          <p:cNvPr id="4" name="TextBox 3"/>
          <p:cNvSpPr txBox="1"/>
          <p:nvPr/>
        </p:nvSpPr>
        <p:spPr>
          <a:xfrm>
            <a:off x="561109" y="1471798"/>
            <a:ext cx="2360221" cy="553998"/>
          </a:xfrm>
          <a:prstGeom prst="rect">
            <a:avLst/>
          </a:prstGeom>
          <a:noFill/>
        </p:spPr>
        <p:txBody>
          <a:bodyPr wrap="square" rtlCol="0">
            <a:spAutoFit/>
          </a:bodyPr>
          <a:lstStyle/>
          <a:p>
            <a:r>
              <a:rPr lang="en-GB" sz="3000" dirty="0"/>
              <a:t>Task: IN PAIRS</a:t>
            </a:r>
          </a:p>
        </p:txBody>
      </p:sp>
    </p:spTree>
    <p:extLst>
      <p:ext uri="{BB962C8B-B14F-4D97-AF65-F5344CB8AC3E}">
        <p14:creationId xmlns:p14="http://schemas.microsoft.com/office/powerpoint/2010/main" val="4231893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01" y="477933"/>
            <a:ext cx="3722445" cy="778098"/>
          </a:xfrm>
        </p:spPr>
        <p:txBody>
          <a:bodyPr/>
          <a:lstStyle/>
          <a:p>
            <a:r>
              <a:rPr lang="en-US" dirty="0" smtClean="0">
                <a:solidFill>
                  <a:srgbClr val="FFC000"/>
                </a:solidFill>
                <a:latin typeface="Reprise Stamp" panose="02000000000000000000" pitchFamily="2" charset="0"/>
              </a:rPr>
              <a:t>Written TASK-</a:t>
            </a:r>
            <a:br>
              <a:rPr lang="en-US" dirty="0" smtClean="0">
                <a:solidFill>
                  <a:srgbClr val="FFC000"/>
                </a:solidFill>
                <a:latin typeface="Reprise Stamp" panose="02000000000000000000" pitchFamily="2" charset="0"/>
              </a:rPr>
            </a:br>
            <a:r>
              <a:rPr lang="en-US" dirty="0" smtClean="0">
                <a:solidFill>
                  <a:srgbClr val="FFC000"/>
                </a:solidFill>
                <a:latin typeface="Reprise Stamp" panose="02000000000000000000" pitchFamily="2" charset="0"/>
              </a:rPr>
              <a:t>16 marks</a:t>
            </a:r>
            <a:endParaRPr lang="en-US" dirty="0">
              <a:solidFill>
                <a:srgbClr val="FFC000"/>
              </a:solidFill>
              <a:latin typeface="Reprise Stamp" panose="02000000000000000000" pitchFamily="2" charset="0"/>
            </a:endParaRPr>
          </a:p>
        </p:txBody>
      </p:sp>
      <p:sp>
        <p:nvSpPr>
          <p:cNvPr id="3" name="Content Placeholder 2"/>
          <p:cNvSpPr>
            <a:spLocks noGrp="1"/>
          </p:cNvSpPr>
          <p:nvPr>
            <p:ph sz="quarter" idx="13"/>
          </p:nvPr>
        </p:nvSpPr>
        <p:spPr>
          <a:xfrm>
            <a:off x="471200" y="1412776"/>
            <a:ext cx="3722445" cy="1944216"/>
          </a:xfrm>
        </p:spPr>
        <p:txBody>
          <a:bodyPr>
            <a:normAutofit/>
          </a:bodyPr>
          <a:lstStyle/>
          <a:p>
            <a:pPr marL="0" indent="0">
              <a:buNone/>
            </a:pPr>
            <a:r>
              <a:rPr lang="en-GB" dirty="0"/>
              <a:t>Figure 1 shows a channel on an analogue mixing desk. Many of the controls </a:t>
            </a:r>
            <a:r>
              <a:rPr lang="en-GB" dirty="0" smtClean="0"/>
              <a:t>are similar </a:t>
            </a:r>
            <a:r>
              <a:rPr lang="en-GB" dirty="0"/>
              <a:t>to those on a digital audio workstation track. Explain the function of </a:t>
            </a:r>
            <a:r>
              <a:rPr lang="en-GB" dirty="0" smtClean="0"/>
              <a:t>the controls </a:t>
            </a:r>
            <a:r>
              <a:rPr lang="en-GB" dirty="0"/>
              <a:t>and specifications that can be seen in the picture. Give </a:t>
            </a:r>
            <a:r>
              <a:rPr lang="en-GB" b="1" dirty="0"/>
              <a:t>one </a:t>
            </a:r>
            <a:r>
              <a:rPr lang="en-GB" dirty="0"/>
              <a:t>practical </a:t>
            </a:r>
            <a:r>
              <a:rPr lang="en-GB" dirty="0" smtClean="0"/>
              <a:t>use for </a:t>
            </a:r>
            <a:r>
              <a:rPr lang="en-GB" dirty="0"/>
              <a:t>each control.</a:t>
            </a:r>
            <a:endParaRPr lang="en-US" dirty="0"/>
          </a:p>
        </p:txBody>
      </p:sp>
      <p:sp>
        <p:nvSpPr>
          <p:cNvPr id="4" name="TextBox 3"/>
          <p:cNvSpPr txBox="1"/>
          <p:nvPr/>
        </p:nvSpPr>
        <p:spPr>
          <a:xfrm>
            <a:off x="6300192" y="255524"/>
            <a:ext cx="2376264" cy="646331"/>
          </a:xfrm>
          <a:prstGeom prst="rect">
            <a:avLst/>
          </a:prstGeom>
          <a:noFill/>
        </p:spPr>
        <p:txBody>
          <a:bodyPr wrap="square" rtlCol="0">
            <a:spAutoFit/>
          </a:bodyPr>
          <a:lstStyle/>
          <a:p>
            <a:r>
              <a:rPr lang="en-GB" dirty="0" smtClean="0">
                <a:solidFill>
                  <a:srgbClr val="FF0000"/>
                </a:solidFill>
              </a:rPr>
              <a:t>Component 4-style essay question</a:t>
            </a:r>
            <a:endParaRPr lang="en-GB" dirty="0">
              <a:solidFill>
                <a:srgbClr val="FF0000"/>
              </a:solidFill>
            </a:endParaRPr>
          </a:p>
        </p:txBody>
      </p:sp>
      <p:pic>
        <p:nvPicPr>
          <p:cNvPr id="5" name="Picture 4"/>
          <p:cNvPicPr>
            <a:picLocks noChangeAspect="1"/>
          </p:cNvPicPr>
          <p:nvPr/>
        </p:nvPicPr>
        <p:blipFill rotWithShape="1">
          <a:blip r:embed="rId3"/>
          <a:srcRect l="40550" t="26375" r="31691" b="18992"/>
          <a:stretch/>
        </p:blipFill>
        <p:spPr>
          <a:xfrm>
            <a:off x="4716016" y="910983"/>
            <a:ext cx="3637593" cy="5727274"/>
          </a:xfrm>
          <a:prstGeom prst="rect">
            <a:avLst/>
          </a:prstGeom>
        </p:spPr>
      </p:pic>
    </p:spTree>
    <p:extLst>
      <p:ext uri="{BB962C8B-B14F-4D97-AF65-F5344CB8AC3E}">
        <p14:creationId xmlns:p14="http://schemas.microsoft.com/office/powerpoint/2010/main" val="397633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78" y="113329"/>
            <a:ext cx="3374302" cy="635271"/>
          </a:xfrm>
        </p:spPr>
        <p:txBody>
          <a:bodyPr/>
          <a:lstStyle/>
          <a:p>
            <a:r>
              <a:rPr lang="en-GB" b="1" dirty="0" smtClean="0"/>
              <a:t>Mixers Summary</a:t>
            </a:r>
            <a:endParaRPr lang="en-GB" b="1" dirty="0"/>
          </a:p>
        </p:txBody>
      </p:sp>
      <p:sp>
        <p:nvSpPr>
          <p:cNvPr id="3" name="Content Placeholder 2"/>
          <p:cNvSpPr>
            <a:spLocks noGrp="1"/>
          </p:cNvSpPr>
          <p:nvPr>
            <p:ph idx="4294967295"/>
          </p:nvPr>
        </p:nvSpPr>
        <p:spPr>
          <a:xfrm>
            <a:off x="81609" y="764704"/>
            <a:ext cx="6653515" cy="4937522"/>
          </a:xfrm>
          <a:prstGeom prst="rect">
            <a:avLst/>
          </a:prstGeom>
        </p:spPr>
        <p:txBody>
          <a:bodyPr>
            <a:normAutofit fontScale="62500" lnSpcReduction="20000"/>
          </a:bodyPr>
          <a:lstStyle/>
          <a:p>
            <a:r>
              <a:rPr lang="en-GB" dirty="0" smtClean="0"/>
              <a:t>All mixers have </a:t>
            </a:r>
            <a:r>
              <a:rPr lang="en-GB" b="1" dirty="0" smtClean="0"/>
              <a:t>4, 8, 16 Channels </a:t>
            </a:r>
            <a:r>
              <a:rPr lang="en-GB" b="1" dirty="0" err="1" smtClean="0"/>
              <a:t>etc</a:t>
            </a:r>
            <a:endParaRPr lang="en-GB" b="1" dirty="0" smtClean="0"/>
          </a:p>
          <a:p>
            <a:r>
              <a:rPr lang="en-GB" sz="2175" b="1" dirty="0"/>
              <a:t>Mixer Inputs </a:t>
            </a:r>
            <a:r>
              <a:rPr lang="en-GB" sz="2175" dirty="0"/>
              <a:t>– XLR/J2J inputs for microphones and DI boxes – controlled by </a:t>
            </a:r>
            <a:r>
              <a:rPr lang="en-GB" sz="2175" b="1" dirty="0">
                <a:solidFill>
                  <a:srgbClr val="0070C0"/>
                </a:solidFill>
              </a:rPr>
              <a:t>input gain</a:t>
            </a:r>
          </a:p>
          <a:p>
            <a:r>
              <a:rPr lang="en-GB" sz="2175" b="1" dirty="0"/>
              <a:t>Mixer Outputs </a:t>
            </a:r>
            <a:r>
              <a:rPr lang="en-GB" sz="2175" dirty="0"/>
              <a:t>– XLR/J2J/Speaker Cable outputs to connect mixer to speakers – controlled by </a:t>
            </a:r>
            <a:r>
              <a:rPr lang="en-GB" sz="2175" b="1" dirty="0">
                <a:solidFill>
                  <a:srgbClr val="0070C0"/>
                </a:solidFill>
              </a:rPr>
              <a:t>output gain</a:t>
            </a:r>
          </a:p>
          <a:p>
            <a:endParaRPr lang="en-GB" sz="2175" dirty="0"/>
          </a:p>
          <a:p>
            <a:r>
              <a:rPr lang="en-GB" sz="2175" b="1" dirty="0"/>
              <a:t>Routing</a:t>
            </a:r>
            <a:r>
              <a:rPr lang="en-GB" sz="2175" dirty="0"/>
              <a:t> – process of </a:t>
            </a:r>
            <a:r>
              <a:rPr lang="en-GB" sz="2175" dirty="0">
                <a:solidFill>
                  <a:srgbClr val="0070C0"/>
                </a:solidFill>
              </a:rPr>
              <a:t>moving a signal to another location</a:t>
            </a:r>
          </a:p>
          <a:p>
            <a:r>
              <a:rPr lang="en-GB" sz="2175" b="1" dirty="0"/>
              <a:t>Busses</a:t>
            </a:r>
            <a:r>
              <a:rPr lang="en-GB" sz="2175" dirty="0"/>
              <a:t> – group one or more channels together to route to a particular destination </a:t>
            </a:r>
            <a:r>
              <a:rPr lang="en-GB" sz="2175" dirty="0" err="1"/>
              <a:t>i.e</a:t>
            </a:r>
            <a:r>
              <a:rPr lang="en-GB" sz="2175" dirty="0"/>
              <a:t> auxiliary send or FX</a:t>
            </a:r>
          </a:p>
          <a:p>
            <a:r>
              <a:rPr lang="en-GB" sz="2175" b="1" dirty="0"/>
              <a:t>Auxiliary Sends </a:t>
            </a:r>
            <a:r>
              <a:rPr lang="en-GB" sz="2175" dirty="0"/>
              <a:t>– route a channel/output to a </a:t>
            </a:r>
            <a:r>
              <a:rPr lang="en-GB" sz="2175" dirty="0" err="1"/>
              <a:t>particluar</a:t>
            </a:r>
            <a:r>
              <a:rPr lang="en-GB" sz="2175" dirty="0"/>
              <a:t> destination </a:t>
            </a:r>
            <a:r>
              <a:rPr lang="en-GB" sz="2175" dirty="0" err="1"/>
              <a:t>i.e</a:t>
            </a:r>
            <a:r>
              <a:rPr lang="en-GB" sz="2175" dirty="0"/>
              <a:t> monitor or in/ear monitor</a:t>
            </a:r>
          </a:p>
          <a:p>
            <a:r>
              <a:rPr lang="en-GB" sz="2175" b="1" dirty="0"/>
              <a:t>Group Tracks </a:t>
            </a:r>
            <a:r>
              <a:rPr lang="en-GB" sz="2175" dirty="0"/>
              <a:t>– grouping channels either onto a desk or in a logic project to attach identical FX, gains, levels </a:t>
            </a:r>
            <a:r>
              <a:rPr lang="en-GB" sz="2175" dirty="0" err="1"/>
              <a:t>etc</a:t>
            </a:r>
            <a:r>
              <a:rPr lang="en-GB" sz="2175" dirty="0"/>
              <a:t> – particularly useful on small desks to reduce number of channels needed – all drums to one channel to free space</a:t>
            </a:r>
          </a:p>
          <a:p>
            <a:endParaRPr lang="en-GB" sz="2175" dirty="0"/>
          </a:p>
          <a:p>
            <a:r>
              <a:rPr lang="en-GB" sz="2175" b="1" dirty="0"/>
              <a:t>Digital FX </a:t>
            </a:r>
            <a:r>
              <a:rPr lang="en-GB" sz="2175" dirty="0"/>
              <a:t>– built in FX </a:t>
            </a:r>
            <a:r>
              <a:rPr lang="en-GB" sz="2175" dirty="0" err="1"/>
              <a:t>i.e</a:t>
            </a:r>
            <a:r>
              <a:rPr lang="en-GB" sz="2175" dirty="0"/>
              <a:t> Reverb, Compression, Phasing, Delay</a:t>
            </a:r>
          </a:p>
          <a:p>
            <a:r>
              <a:rPr lang="en-GB" sz="2175" b="1" dirty="0"/>
              <a:t>Talkback</a:t>
            </a:r>
            <a:r>
              <a:rPr lang="en-GB" sz="2175" dirty="0"/>
              <a:t> – microphone built in or attached to mixer to link producer to headphones/performer – </a:t>
            </a:r>
            <a:r>
              <a:rPr lang="en-GB" sz="2175" b="1" dirty="0">
                <a:solidFill>
                  <a:srgbClr val="0070C0"/>
                </a:solidFill>
              </a:rPr>
              <a:t>in ear</a:t>
            </a:r>
          </a:p>
          <a:p>
            <a:r>
              <a:rPr lang="en-GB" sz="2175" b="1" dirty="0" err="1"/>
              <a:t>Foldback</a:t>
            </a:r>
            <a:r>
              <a:rPr lang="en-GB" sz="2175" dirty="0"/>
              <a:t> – microphone built in or attached to mixer to link producer to monitors/performer – </a:t>
            </a:r>
            <a:r>
              <a:rPr lang="en-GB" sz="2175" b="1" dirty="0">
                <a:solidFill>
                  <a:srgbClr val="0070C0"/>
                </a:solidFill>
              </a:rPr>
              <a:t>out loud</a:t>
            </a:r>
          </a:p>
          <a:p>
            <a:endParaRPr lang="en-GB" dirty="0"/>
          </a:p>
        </p:txBody>
      </p:sp>
      <p:pic>
        <p:nvPicPr>
          <p:cNvPr id="3074" name="Picture 2" descr="http://www.livesystems.co.uk/Images/chan_stri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16632"/>
            <a:ext cx="1526690" cy="6488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899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1075212" y="1728426"/>
            <a:ext cx="6257306" cy="857250"/>
          </a:xfrm>
        </p:spPr>
        <p:txBody>
          <a:bodyPr>
            <a:normAutofit fontScale="90000"/>
          </a:bodyPr>
          <a:lstStyle/>
          <a:p>
            <a:pPr algn="ctr"/>
            <a:r>
              <a:rPr lang="en-US" altLang="en-US" dirty="0" smtClean="0"/>
              <a:t>HOMEWORK </a:t>
            </a:r>
            <a:br>
              <a:rPr lang="en-US" altLang="en-US" dirty="0" smtClean="0"/>
            </a:br>
            <a:r>
              <a:rPr lang="en-US" altLang="en-US" dirty="0" smtClean="0"/>
              <a:t> Digital vs Analogue </a:t>
            </a:r>
            <a:r>
              <a:rPr lang="en-US" altLang="en-US" dirty="0"/>
              <a:t>Mixers</a:t>
            </a:r>
            <a:br>
              <a:rPr lang="en-US" altLang="en-US" dirty="0"/>
            </a:br>
            <a:r>
              <a:rPr lang="en-US" altLang="en-US" sz="1650" dirty="0">
                <a:hlinkClick r:id="rId3"/>
              </a:rPr>
              <a:t>https://www.wirerealm.com/guides/top-10-best-audio-mixers</a:t>
            </a:r>
            <a:r>
              <a:rPr lang="en-US" altLang="en-US" sz="1650" dirty="0"/>
              <a:t> </a:t>
            </a:r>
            <a:endParaRPr lang="en-US" altLang="en-US" dirty="0" smtClean="0"/>
          </a:p>
        </p:txBody>
      </p:sp>
      <p:sp>
        <p:nvSpPr>
          <p:cNvPr id="2" name="TextBox 1"/>
          <p:cNvSpPr txBox="1"/>
          <p:nvPr/>
        </p:nvSpPr>
        <p:spPr>
          <a:xfrm>
            <a:off x="698666" y="2619893"/>
            <a:ext cx="7620000" cy="830997"/>
          </a:xfrm>
          <a:prstGeom prst="rect">
            <a:avLst/>
          </a:prstGeom>
          <a:noFill/>
        </p:spPr>
        <p:txBody>
          <a:bodyPr wrap="square" rtlCol="0">
            <a:spAutoFit/>
          </a:bodyPr>
          <a:lstStyle/>
          <a:p>
            <a:r>
              <a:rPr lang="en-GB" dirty="0"/>
              <a:t>Research the spec of the following mixers. Draw up a </a:t>
            </a:r>
            <a:r>
              <a:rPr lang="en-GB" sz="2400" b="1" dirty="0">
                <a:solidFill>
                  <a:srgbClr val="FFC000"/>
                </a:solidFill>
                <a:latin typeface="Bauhaus 93" panose="04030905020B02020C02" pitchFamily="82" charset="0"/>
              </a:rPr>
              <a:t>comparative spec sheet </a:t>
            </a:r>
            <a:r>
              <a:rPr lang="en-GB" dirty="0"/>
              <a:t>and write a </a:t>
            </a:r>
            <a:r>
              <a:rPr lang="en-GB" sz="2100" dirty="0">
                <a:solidFill>
                  <a:srgbClr val="FFC000"/>
                </a:solidFill>
                <a:latin typeface="Bauhaus 93" panose="04030905020B02020C02" pitchFamily="82" charset="0"/>
              </a:rPr>
              <a:t>paragraph</a:t>
            </a:r>
            <a:r>
              <a:rPr lang="en-GB" dirty="0"/>
              <a:t> on the pros and cons of each mixer.</a:t>
            </a:r>
          </a:p>
        </p:txBody>
      </p:sp>
      <p:sp>
        <p:nvSpPr>
          <p:cNvPr id="8" name="Title 3"/>
          <p:cNvSpPr txBox="1">
            <a:spLocks/>
          </p:cNvSpPr>
          <p:nvPr/>
        </p:nvSpPr>
        <p:spPr>
          <a:xfrm>
            <a:off x="462772" y="1087933"/>
            <a:ext cx="3741093" cy="774893"/>
          </a:xfrm>
          <a:prstGeom prst="rect">
            <a:avLst/>
          </a:prstGeom>
        </p:spPr>
        <p:txBody>
          <a:bodyPr vert="horz" lIns="68580" tIns="34290" rIns="68580" bIns="3429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t>End of lesson Reminders</a:t>
            </a:r>
          </a:p>
        </p:txBody>
      </p:sp>
      <p:pic>
        <p:nvPicPr>
          <p:cNvPr id="9" name="Content Placeholder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96061" y="1119979"/>
            <a:ext cx="1744666" cy="759773"/>
          </a:xfrm>
          <a:prstGeom prst="rect">
            <a:avLst/>
          </a:prstGeom>
          <a:ln>
            <a:noFill/>
          </a:ln>
          <a:effectLst>
            <a:softEdge rad="112500"/>
          </a:effectLst>
        </p:spPr>
      </p:pic>
      <p:sp>
        <p:nvSpPr>
          <p:cNvPr id="10" name="TextBox 9"/>
          <p:cNvSpPr txBox="1"/>
          <p:nvPr/>
        </p:nvSpPr>
        <p:spPr>
          <a:xfrm>
            <a:off x="5815941" y="1155174"/>
            <a:ext cx="1290572" cy="300082"/>
          </a:xfrm>
          <a:prstGeom prst="rect">
            <a:avLst/>
          </a:prstGeom>
          <a:noFill/>
        </p:spPr>
        <p:txBody>
          <a:bodyPr wrap="square" rtlCol="0">
            <a:spAutoFit/>
          </a:bodyPr>
          <a:lstStyle/>
          <a:p>
            <a:r>
              <a:rPr lang="en-US" sz="1350" dirty="0"/>
              <a:t>Snap it up</a:t>
            </a:r>
          </a:p>
        </p:txBody>
      </p:sp>
      <p:sp>
        <p:nvSpPr>
          <p:cNvPr id="3" name="TextBox 2"/>
          <p:cNvSpPr txBox="1"/>
          <p:nvPr/>
        </p:nvSpPr>
        <p:spPr>
          <a:xfrm>
            <a:off x="6305218" y="3608832"/>
            <a:ext cx="2484911" cy="369332"/>
          </a:xfrm>
          <a:prstGeom prst="rect">
            <a:avLst/>
          </a:prstGeom>
          <a:noFill/>
        </p:spPr>
        <p:txBody>
          <a:bodyPr wrap="square" rtlCol="0">
            <a:spAutoFit/>
          </a:bodyPr>
          <a:lstStyle/>
          <a:p>
            <a:r>
              <a:rPr lang="en-GB" b="1" dirty="0"/>
              <a:t>MIDAS  M32</a:t>
            </a:r>
          </a:p>
        </p:txBody>
      </p:sp>
      <p:sp>
        <p:nvSpPr>
          <p:cNvPr id="11" name="TextBox 10"/>
          <p:cNvSpPr txBox="1"/>
          <p:nvPr/>
        </p:nvSpPr>
        <p:spPr>
          <a:xfrm>
            <a:off x="553453" y="3607276"/>
            <a:ext cx="2484911" cy="369332"/>
          </a:xfrm>
          <a:prstGeom prst="rect">
            <a:avLst/>
          </a:prstGeom>
          <a:noFill/>
        </p:spPr>
        <p:txBody>
          <a:bodyPr wrap="square" rtlCol="0">
            <a:spAutoFit/>
          </a:bodyPr>
          <a:lstStyle/>
          <a:p>
            <a:r>
              <a:rPr lang="en-GB" b="1" dirty="0"/>
              <a:t>MACKIE SR24.4 VLZ Pro</a:t>
            </a:r>
          </a:p>
        </p:txBody>
      </p:sp>
      <p:pic>
        <p:nvPicPr>
          <p:cNvPr id="1026" name="Picture 2" descr="Image result for Mackie VLZ 2404"/>
          <p:cNvPicPr>
            <a:picLocks noChangeAspect="1" noChangeArrowheads="1"/>
          </p:cNvPicPr>
          <p:nvPr/>
        </p:nvPicPr>
        <p:blipFill rotWithShape="1">
          <a:blip r:embed="rId5">
            <a:extLst>
              <a:ext uri="{28A0092B-C50C-407E-A947-70E740481C1C}">
                <a14:useLocalDpi xmlns:a14="http://schemas.microsoft.com/office/drawing/2010/main" val="0"/>
              </a:ext>
            </a:extLst>
          </a:blip>
          <a:srcRect l="3286" r="3086" b="10548"/>
          <a:stretch/>
        </p:blipFill>
        <p:spPr bwMode="auto">
          <a:xfrm>
            <a:off x="553453" y="4114109"/>
            <a:ext cx="2033337" cy="13930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IDAS m3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5218" y="4159577"/>
            <a:ext cx="2484911" cy="1425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009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331984" y="188640"/>
            <a:ext cx="2414065" cy="1234587"/>
          </a:xfrm>
        </p:spPr>
        <p:txBody>
          <a:bodyPr>
            <a:normAutofit/>
          </a:bodyPr>
          <a:lstStyle/>
          <a:p>
            <a:pPr eaLnBrk="1" hangingPunct="1"/>
            <a:r>
              <a:rPr lang="en-US" altLang="en-US" dirty="0" smtClean="0">
                <a:solidFill>
                  <a:srgbClr val="FFC000"/>
                </a:solidFill>
                <a:latin typeface="Reprise Stamp" panose="02000000000000000000" pitchFamily="2" charset="0"/>
              </a:rPr>
              <a:t>Channel Strip</a:t>
            </a:r>
          </a:p>
        </p:txBody>
      </p:sp>
      <p:sp>
        <p:nvSpPr>
          <p:cNvPr id="18434" name="Rectangle 2"/>
          <p:cNvSpPr>
            <a:spLocks noGrp="1" noChangeArrowheads="1"/>
          </p:cNvSpPr>
          <p:nvPr>
            <p:ph type="body" idx="4294967295"/>
          </p:nvPr>
        </p:nvSpPr>
        <p:spPr>
          <a:xfrm>
            <a:off x="331984" y="1423227"/>
            <a:ext cx="5863745" cy="3797350"/>
          </a:xfrm>
          <a:prstGeom prst="rect">
            <a:avLst/>
          </a:prstGeom>
        </p:spPr>
        <p:txBody>
          <a:bodyPr>
            <a:normAutofit/>
          </a:bodyPr>
          <a:lstStyle/>
          <a:p>
            <a:pPr marL="0" indent="0">
              <a:buNone/>
              <a:defRPr/>
            </a:pPr>
            <a:r>
              <a:rPr lang="en-US" dirty="0" smtClean="0"/>
              <a:t>Depending on the size on design of the mixer, generally a channel strip can be divided into the following sections:</a:t>
            </a:r>
          </a:p>
          <a:p>
            <a:pPr eaLnBrk="1" hangingPunct="1">
              <a:defRPr/>
            </a:pPr>
            <a:r>
              <a:rPr lang="en-US" sz="1800" dirty="0">
                <a:solidFill>
                  <a:srgbClr val="FFC000"/>
                </a:solidFill>
                <a:latin typeface="Reprise Stamp" panose="02000000000000000000" pitchFamily="2" charset="0"/>
              </a:rPr>
              <a:t>Input</a:t>
            </a:r>
            <a:r>
              <a:rPr lang="en-US" dirty="0" smtClean="0"/>
              <a:t>-consist of the physical connectors( XLR and/or TRS Jack), Input</a:t>
            </a:r>
            <a:r>
              <a:rPr lang="en-US" dirty="0" smtClean="0">
                <a:solidFill>
                  <a:srgbClr val="FF0000"/>
                </a:solidFill>
              </a:rPr>
              <a:t> Gain(pre-amp</a:t>
            </a:r>
            <a:r>
              <a:rPr lang="en-US" dirty="0" smtClean="0"/>
              <a:t>), Pad Switch</a:t>
            </a:r>
          </a:p>
          <a:p>
            <a:pPr eaLnBrk="1" hangingPunct="1">
              <a:defRPr/>
            </a:pPr>
            <a:r>
              <a:rPr lang="en-US" sz="1800" dirty="0" err="1">
                <a:solidFill>
                  <a:srgbClr val="FFC000"/>
                </a:solidFill>
                <a:latin typeface="Reprise Stamp" panose="02000000000000000000" pitchFamily="2" charset="0"/>
              </a:rPr>
              <a:t>Equaliser</a:t>
            </a:r>
            <a:r>
              <a:rPr lang="en-US" dirty="0" smtClean="0"/>
              <a:t>-Shelving EQ, Semi-Parametric, Hi-Pass Filter</a:t>
            </a:r>
          </a:p>
          <a:p>
            <a:pPr eaLnBrk="1" hangingPunct="1">
              <a:defRPr/>
            </a:pPr>
            <a:r>
              <a:rPr lang="en-US" dirty="0" smtClean="0">
                <a:solidFill>
                  <a:srgbClr val="FFC000"/>
                </a:solidFill>
                <a:latin typeface="Reprise Stamp" panose="02000000000000000000" pitchFamily="2" charset="0"/>
              </a:rPr>
              <a:t>Aux Sends</a:t>
            </a:r>
            <a:r>
              <a:rPr lang="en-US" dirty="0" smtClean="0"/>
              <a:t>-Sends to Master </a:t>
            </a:r>
            <a:r>
              <a:rPr lang="en-US" dirty="0" err="1" smtClean="0"/>
              <a:t>Aux,Pre</a:t>
            </a:r>
            <a:r>
              <a:rPr lang="en-US" dirty="0" smtClean="0"/>
              <a:t>/Post fader button</a:t>
            </a:r>
          </a:p>
          <a:p>
            <a:pPr eaLnBrk="1" hangingPunct="1">
              <a:defRPr/>
            </a:pPr>
            <a:r>
              <a:rPr lang="en-US" sz="1800" dirty="0">
                <a:solidFill>
                  <a:srgbClr val="FFC000"/>
                </a:solidFill>
                <a:latin typeface="Reprise Stamp" panose="02000000000000000000" pitchFamily="2" charset="0"/>
              </a:rPr>
              <a:t>Routing</a:t>
            </a:r>
            <a:r>
              <a:rPr lang="en-US" dirty="0" smtClean="0"/>
              <a:t>-Fader, Pan, Main Mix and Subgroup buses</a:t>
            </a:r>
          </a:p>
          <a:p>
            <a:pPr eaLnBrk="1" hangingPunct="1">
              <a:defRPr/>
            </a:pPr>
            <a:endParaRPr lang="en-US" dirty="0" smtClean="0"/>
          </a:p>
        </p:txBody>
      </p:sp>
      <p:pic>
        <p:nvPicPr>
          <p:cNvPr id="19459" name="Picture 1" descr="QX2442USB Channel Strip 800.jpg"/>
          <p:cNvPicPr>
            <a:picLocks noChangeAspect="1"/>
          </p:cNvPicPr>
          <p:nvPr/>
        </p:nvPicPr>
        <p:blipFill>
          <a:blip r:embed="rId3" cstate="print">
            <a:extLst>
              <a:ext uri="{28A0092B-C50C-407E-A947-70E740481C1C}">
                <a14:useLocalDpi xmlns:a14="http://schemas.microsoft.com/office/drawing/2010/main" val="0"/>
              </a:ext>
            </a:extLst>
          </a:blip>
          <a:srcRect t="7541"/>
          <a:stretch>
            <a:fillRect/>
          </a:stretch>
        </p:blipFill>
        <p:spPr bwMode="auto">
          <a:xfrm>
            <a:off x="6873192" y="-13688"/>
            <a:ext cx="2270808" cy="5674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3"/>
          <p:cNvPicPr>
            <a:picLocks noGrp="1" noChangeAspect="1"/>
          </p:cNvPicPr>
          <p:nvPr>
            <p:ph sz="quarter" idx="13"/>
          </p:nvPr>
        </p:nvPicPr>
        <p:blipFill rotWithShape="1">
          <a:blip r:embed="rId4">
            <a:extLst>
              <a:ext uri="{28A0092B-C50C-407E-A947-70E740481C1C}">
                <a14:useLocalDpi xmlns:a14="http://schemas.microsoft.com/office/drawing/2010/main" val="0"/>
              </a:ext>
            </a:extLst>
          </a:blip>
          <a:srcRect t="29155" b="25491"/>
          <a:stretch/>
        </p:blipFill>
        <p:spPr>
          <a:xfrm>
            <a:off x="1043608" y="4806070"/>
            <a:ext cx="5275163" cy="1649094"/>
          </a:xfrm>
        </p:spPr>
      </p:pic>
      <p:sp>
        <p:nvSpPr>
          <p:cNvPr id="3" name="TextBox 2"/>
          <p:cNvSpPr txBox="1"/>
          <p:nvPr/>
        </p:nvSpPr>
        <p:spPr>
          <a:xfrm>
            <a:off x="147736" y="5248096"/>
            <a:ext cx="1080120" cy="923330"/>
          </a:xfrm>
          <a:prstGeom prst="rect">
            <a:avLst/>
          </a:prstGeom>
          <a:noFill/>
        </p:spPr>
        <p:txBody>
          <a:bodyPr wrap="square" rtlCol="0">
            <a:spAutoFit/>
          </a:bodyPr>
          <a:lstStyle/>
          <a:p>
            <a:r>
              <a:rPr lang="en-GB" dirty="0" smtClean="0"/>
              <a:t>Digital</a:t>
            </a:r>
          </a:p>
          <a:p>
            <a:r>
              <a:rPr lang="en-GB" dirty="0" smtClean="0"/>
              <a:t>Channel Strip</a:t>
            </a:r>
            <a:endParaRPr lang="en-GB" dirty="0"/>
          </a:p>
        </p:txBody>
      </p:sp>
      <p:sp>
        <p:nvSpPr>
          <p:cNvPr id="8" name="TextBox 7"/>
          <p:cNvSpPr txBox="1"/>
          <p:nvPr/>
        </p:nvSpPr>
        <p:spPr>
          <a:xfrm>
            <a:off x="7812360" y="5709761"/>
            <a:ext cx="1080120" cy="923330"/>
          </a:xfrm>
          <a:prstGeom prst="rect">
            <a:avLst/>
          </a:prstGeom>
          <a:noFill/>
        </p:spPr>
        <p:txBody>
          <a:bodyPr wrap="square" rtlCol="0">
            <a:spAutoFit/>
          </a:bodyPr>
          <a:lstStyle/>
          <a:p>
            <a:r>
              <a:rPr lang="en-GB" dirty="0" smtClean="0"/>
              <a:t>Analogue Channel Strip</a:t>
            </a:r>
            <a:endParaRPr lang="en-GB" dirty="0"/>
          </a:p>
        </p:txBody>
      </p:sp>
      <p:sp>
        <p:nvSpPr>
          <p:cNvPr id="2" name="TextBox 1"/>
          <p:cNvSpPr txBox="1"/>
          <p:nvPr/>
        </p:nvSpPr>
        <p:spPr>
          <a:xfrm>
            <a:off x="208941" y="3890839"/>
            <a:ext cx="6109829" cy="923330"/>
          </a:xfrm>
          <a:prstGeom prst="rect">
            <a:avLst/>
          </a:prstGeom>
          <a:noFill/>
        </p:spPr>
        <p:txBody>
          <a:bodyPr wrap="square" rtlCol="0">
            <a:spAutoFit/>
          </a:bodyPr>
          <a:lstStyle/>
          <a:p>
            <a:r>
              <a:rPr lang="en-GB" dirty="0" smtClean="0">
                <a:solidFill>
                  <a:srgbClr val="00B0F0"/>
                </a:solidFill>
              </a:rPr>
              <a:t>Digital Mixers have one set  of channel strip controls that is assigned to a selected channel. Analogue mixers have a channel strip for each input channel.</a:t>
            </a:r>
            <a:endParaRPr lang="en-GB" dirty="0">
              <a:solidFill>
                <a:srgbClr val="00B0F0"/>
              </a:solidFill>
            </a:endParaRPr>
          </a:p>
        </p:txBody>
      </p:sp>
    </p:spTree>
    <p:extLst>
      <p:ext uri="{BB962C8B-B14F-4D97-AF65-F5344CB8AC3E}">
        <p14:creationId xmlns:p14="http://schemas.microsoft.com/office/powerpoint/2010/main" val="2528305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Task 1: The Channel Strip</a:t>
            </a:r>
            <a:br>
              <a:rPr lang="en-GB" dirty="0" smtClean="0"/>
            </a:br>
            <a:endParaRPr lang="en-GB" dirty="0"/>
          </a:p>
        </p:txBody>
      </p:sp>
      <p:sp>
        <p:nvSpPr>
          <p:cNvPr id="3" name="Content Placeholder 2"/>
          <p:cNvSpPr>
            <a:spLocks noGrp="1"/>
          </p:cNvSpPr>
          <p:nvPr>
            <p:ph idx="4294967295"/>
          </p:nvPr>
        </p:nvSpPr>
        <p:spPr>
          <a:xfrm>
            <a:off x="1486433" y="1941077"/>
            <a:ext cx="6172200" cy="756084"/>
          </a:xfrm>
          <a:prstGeom prst="rect">
            <a:avLst/>
          </a:prstGeom>
        </p:spPr>
        <p:txBody>
          <a:bodyPr>
            <a:normAutofit/>
          </a:bodyPr>
          <a:lstStyle/>
          <a:p>
            <a:pPr marL="0" indent="0">
              <a:buNone/>
            </a:pPr>
            <a:r>
              <a:rPr lang="en-GB" dirty="0">
                <a:hlinkClick r:id="rId3"/>
              </a:rPr>
              <a:t>https://</a:t>
            </a:r>
            <a:r>
              <a:rPr lang="en-GB" dirty="0" smtClean="0">
                <a:hlinkClick r:id="rId3"/>
              </a:rPr>
              <a:t>www.youtube.com/watch?v=n_Ch_OmI1-M</a:t>
            </a:r>
            <a:r>
              <a:rPr lang="en-GB" dirty="0" smtClean="0"/>
              <a:t> </a:t>
            </a:r>
            <a:endParaRPr lang="en-GB" dirty="0"/>
          </a:p>
        </p:txBody>
      </p:sp>
      <p:sp>
        <p:nvSpPr>
          <p:cNvPr id="4" name="TextBox 3"/>
          <p:cNvSpPr txBox="1"/>
          <p:nvPr/>
        </p:nvSpPr>
        <p:spPr>
          <a:xfrm>
            <a:off x="1156346" y="2505394"/>
            <a:ext cx="6318702" cy="1200329"/>
          </a:xfrm>
          <a:prstGeom prst="rect">
            <a:avLst/>
          </a:prstGeom>
          <a:noFill/>
        </p:spPr>
        <p:txBody>
          <a:bodyPr wrap="square" rtlCol="0">
            <a:spAutoFit/>
          </a:bodyPr>
          <a:lstStyle/>
          <a:p>
            <a:r>
              <a:rPr lang="en-GB" sz="3600" b="1" dirty="0"/>
              <a:t>Watch the video and complete the channel strip worksheet</a:t>
            </a:r>
          </a:p>
        </p:txBody>
      </p:sp>
    </p:spTree>
    <p:extLst>
      <p:ext uri="{BB962C8B-B14F-4D97-AF65-F5344CB8AC3E}">
        <p14:creationId xmlns:p14="http://schemas.microsoft.com/office/powerpoint/2010/main" val="1473929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88605"/>
            <a:ext cx="2917794" cy="857250"/>
          </a:xfrm>
        </p:spPr>
        <p:txBody>
          <a:bodyPr>
            <a:noAutofit/>
          </a:bodyPr>
          <a:lstStyle/>
          <a:p>
            <a:r>
              <a:rPr lang="en-US" b="1" dirty="0" smtClean="0">
                <a:solidFill>
                  <a:srgbClr val="FFC000"/>
                </a:solidFill>
                <a:latin typeface="Reprise Stamp" panose="02000000000000000000" pitchFamily="2" charset="0"/>
                <a:ea typeface="Reprise Stamp Std" charset="0"/>
                <a:cs typeface="Reprise Stamp Std" charset="0"/>
              </a:rPr>
              <a:t>MIC and LINE INPUTS</a:t>
            </a:r>
            <a:endParaRPr lang="en-US" b="1" dirty="0">
              <a:solidFill>
                <a:srgbClr val="FFC000"/>
              </a:solidFill>
              <a:latin typeface="Reprise Stamp" panose="02000000000000000000" pitchFamily="2" charset="0"/>
              <a:ea typeface="Reprise Stamp Std" charset="0"/>
              <a:cs typeface="Reprise Stamp Std" charset="0"/>
            </a:endParaRPr>
          </a:p>
        </p:txBody>
      </p:sp>
      <p:sp>
        <p:nvSpPr>
          <p:cNvPr id="3" name="Content Placeholder 2"/>
          <p:cNvSpPr>
            <a:spLocks noGrp="1"/>
          </p:cNvSpPr>
          <p:nvPr>
            <p:ph sz="quarter" idx="13"/>
          </p:nvPr>
        </p:nvSpPr>
        <p:spPr>
          <a:xfrm>
            <a:off x="251520" y="1404664"/>
            <a:ext cx="3835896" cy="2127684"/>
          </a:xfrm>
        </p:spPr>
        <p:txBody>
          <a:bodyPr>
            <a:noAutofit/>
          </a:bodyPr>
          <a:lstStyle/>
          <a:p>
            <a:r>
              <a:rPr lang="en-US" sz="1500" dirty="0"/>
              <a:t>These inputs operate and different levels</a:t>
            </a:r>
          </a:p>
          <a:p>
            <a:r>
              <a:rPr lang="en-US" b="1" dirty="0">
                <a:solidFill>
                  <a:srgbClr val="FFC000"/>
                </a:solidFill>
                <a:latin typeface="Reprise Stamp" panose="02000000000000000000" pitchFamily="2" charset="0"/>
                <a:ea typeface="Reprise Stamp Std" charset="0"/>
                <a:cs typeface="Reprise Stamp Std" charset="0"/>
              </a:rPr>
              <a:t>Microphone Inputs </a:t>
            </a:r>
            <a:r>
              <a:rPr lang="en-US" sz="1500" dirty="0"/>
              <a:t>accept the low levels of a microphone( -70dBu to 50dBu) and sends it to the pre-amp(gain) which boosts the level(-20dBu to +4dBu). This is usually an XLR input</a:t>
            </a:r>
          </a:p>
          <a:p>
            <a:r>
              <a:rPr lang="en-US" b="1" dirty="0">
                <a:solidFill>
                  <a:srgbClr val="FFC000"/>
                </a:solidFill>
                <a:latin typeface="Reprise Stamp" panose="02000000000000000000" pitchFamily="2" charset="0"/>
                <a:ea typeface="Reprise Stamp Std" charset="0"/>
                <a:cs typeface="Reprise Stamp Std" charset="0"/>
              </a:rPr>
              <a:t>Line Inputs </a:t>
            </a:r>
            <a:r>
              <a:rPr lang="en-US" sz="1500" dirty="0"/>
              <a:t>accept line level equipment(+4dBu). The level is high enough and does not require the extra gain to operate. The line level is a ¼” Jack input and usually bypasses the pre-amp.</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6593" t="7707" r="17977"/>
          <a:stretch/>
        </p:blipFill>
        <p:spPr>
          <a:xfrm>
            <a:off x="4438143" y="402724"/>
            <a:ext cx="1458162" cy="3525180"/>
          </a:xfrm>
          <a:prstGeom prst="rect">
            <a:avLst/>
          </a:prstGeom>
        </p:spPr>
      </p:pic>
      <p:sp>
        <p:nvSpPr>
          <p:cNvPr id="5" name="TextBox 4"/>
          <p:cNvSpPr txBox="1"/>
          <p:nvPr/>
        </p:nvSpPr>
        <p:spPr>
          <a:xfrm>
            <a:off x="126594" y="6093296"/>
            <a:ext cx="8621870" cy="646331"/>
          </a:xfrm>
          <a:prstGeom prst="rect">
            <a:avLst/>
          </a:prstGeom>
          <a:solidFill>
            <a:schemeClr val="bg1"/>
          </a:solidFill>
        </p:spPr>
        <p:txBody>
          <a:bodyPr wrap="square" rtlCol="0">
            <a:spAutoFit/>
          </a:bodyPr>
          <a:lstStyle/>
          <a:p>
            <a:r>
              <a:rPr lang="en-US" dirty="0">
                <a:solidFill>
                  <a:srgbClr val="FF0000"/>
                </a:solidFill>
              </a:rPr>
              <a:t>Microphones cannot operate on line inputs. The signal is too low. However, line level equipment can operate on a Mic Input if the mixer has a pad switch to reduce the level.</a:t>
            </a:r>
          </a:p>
        </p:txBody>
      </p:sp>
      <p:sp>
        <p:nvSpPr>
          <p:cNvPr id="6" name="Rectangle 5"/>
          <p:cNvSpPr/>
          <p:nvPr/>
        </p:nvSpPr>
        <p:spPr>
          <a:xfrm>
            <a:off x="6732240" y="718112"/>
            <a:ext cx="1921092" cy="2162130"/>
          </a:xfrm>
          <a:prstGeom prst="rect">
            <a:avLst/>
          </a:prstGeom>
        </p:spPr>
        <p:txBody>
          <a:bodyPr wrap="square">
            <a:spAutoFit/>
          </a:bodyPr>
          <a:lstStyle/>
          <a:p>
            <a:r>
              <a:rPr lang="en-US" altLang="en-US" sz="2000" dirty="0">
                <a:solidFill>
                  <a:srgbClr val="FFC000"/>
                </a:solidFill>
                <a:latin typeface="Bauhaus 93" panose="04030905020B02020C02" pitchFamily="82" charset="0"/>
              </a:rPr>
              <a:t>Channel Inserts</a:t>
            </a:r>
            <a:r>
              <a:rPr lang="en-US" altLang="en-US" sz="1350" dirty="0"/>
              <a:t>-Unbalanced send and return Jack Socket( Input and Output on 1 connector). These are used to insert extra processor in the signal chain. E.g. compressor. More on that later….</a:t>
            </a:r>
          </a:p>
        </p:txBody>
      </p:sp>
      <p:sp>
        <p:nvSpPr>
          <p:cNvPr id="7" name="TextBox 6"/>
          <p:cNvSpPr txBox="1"/>
          <p:nvPr/>
        </p:nvSpPr>
        <p:spPr>
          <a:xfrm>
            <a:off x="126594" y="4653136"/>
            <a:ext cx="8640960" cy="1200329"/>
          </a:xfrm>
          <a:prstGeom prst="rect">
            <a:avLst/>
          </a:prstGeom>
          <a:noFill/>
        </p:spPr>
        <p:txBody>
          <a:bodyPr wrap="square" rtlCol="0">
            <a:spAutoFit/>
          </a:bodyPr>
          <a:lstStyle/>
          <a:p>
            <a:r>
              <a:rPr lang="en-GB" dirty="0" smtClean="0">
                <a:solidFill>
                  <a:srgbClr val="FFC000"/>
                </a:solidFill>
              </a:rPr>
              <a:t>Instrument/Guitar Level</a:t>
            </a:r>
            <a:r>
              <a:rPr lang="en-GB" dirty="0" smtClean="0"/>
              <a:t> is lower than line level and higher than mic level, therefore, we use a DI( Direct Inject) to much the input impedances so that we operating at the correct level. Often Audio Interfaces have an INSTR or Hi-Z switch so that you can plug your guitar directly into the input without the need of a DI.</a:t>
            </a:r>
            <a:endParaRPr lang="en-GB" dirty="0"/>
          </a:p>
        </p:txBody>
      </p:sp>
    </p:spTree>
    <p:extLst>
      <p:ext uri="{BB962C8B-B14F-4D97-AF65-F5344CB8AC3E}">
        <p14:creationId xmlns:p14="http://schemas.microsoft.com/office/powerpoint/2010/main" val="1724018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5113" r="79925" b="10697"/>
          <a:stretch/>
        </p:blipFill>
        <p:spPr>
          <a:xfrm>
            <a:off x="8017642" y="2423866"/>
            <a:ext cx="1026114" cy="3444972"/>
          </a:xfrm>
          <a:prstGeom prst="rect">
            <a:avLst/>
          </a:prstGeom>
        </p:spPr>
      </p:pic>
      <p:sp>
        <p:nvSpPr>
          <p:cNvPr id="18433" name="Rectangle 1"/>
          <p:cNvSpPr>
            <a:spLocks noGrp="1" noChangeArrowheads="1"/>
          </p:cNvSpPr>
          <p:nvPr>
            <p:ph type="title"/>
          </p:nvPr>
        </p:nvSpPr>
        <p:spPr>
          <a:xfrm>
            <a:off x="362233" y="594800"/>
            <a:ext cx="2066711" cy="576803"/>
          </a:xfrm>
        </p:spPr>
        <p:txBody>
          <a:bodyPr>
            <a:normAutofit fontScale="90000"/>
          </a:bodyPr>
          <a:lstStyle/>
          <a:p>
            <a:pPr eaLnBrk="1" hangingPunct="1"/>
            <a:r>
              <a:rPr lang="en-US" altLang="en-US" dirty="0" smtClean="0">
                <a:solidFill>
                  <a:srgbClr val="FFC000"/>
                </a:solidFill>
                <a:latin typeface="Reprise Stamp" panose="02000000000000000000" pitchFamily="2" charset="0"/>
              </a:rPr>
              <a:t>GAIN/ PRE-amp</a:t>
            </a:r>
          </a:p>
        </p:txBody>
      </p:sp>
      <p:sp>
        <p:nvSpPr>
          <p:cNvPr id="18434" name="Rectangle 2"/>
          <p:cNvSpPr>
            <a:spLocks noGrp="1" noChangeArrowheads="1"/>
          </p:cNvSpPr>
          <p:nvPr>
            <p:ph type="body" idx="4294967295"/>
          </p:nvPr>
        </p:nvSpPr>
        <p:spPr>
          <a:xfrm>
            <a:off x="5104046" y="937409"/>
            <a:ext cx="3939710" cy="2259205"/>
          </a:xfrm>
          <a:prstGeom prst="rect">
            <a:avLst/>
          </a:prstGeom>
        </p:spPr>
        <p:txBody>
          <a:bodyPr>
            <a:normAutofit fontScale="92500" lnSpcReduction="20000"/>
          </a:bodyPr>
          <a:lstStyle/>
          <a:p>
            <a:pPr marL="0" indent="0">
              <a:buNone/>
              <a:defRPr/>
            </a:pPr>
            <a:r>
              <a:rPr lang="en-US" sz="1425" dirty="0"/>
              <a:t>The </a:t>
            </a:r>
            <a:r>
              <a:rPr lang="en-US" sz="1425" dirty="0">
                <a:latin typeface="Reprise Stamp" panose="02000000000000000000" pitchFamily="2" charset="0"/>
              </a:rPr>
              <a:t>Gain </a:t>
            </a:r>
            <a:r>
              <a:rPr lang="en-US" sz="1425" dirty="0"/>
              <a:t>increases the level(low-voltage) of the incoming signal and is usually the first pot(potentiometer) on the channel strip. Setting the gain is an integral part of getting a good overall sound. If the gain is too low, you won’t hear the signal and quality of the sound will be low as the signal-to-noise ratio is low i.e. less signal more noise. If it’s too high distortion occurs. You must get the balance absolutely spot-on. You must spend time in sound checks setting the correct gain level.</a:t>
            </a:r>
          </a:p>
          <a:p>
            <a:pPr marL="0" indent="0">
              <a:buNone/>
              <a:defRPr/>
            </a:pPr>
            <a:endParaRPr lang="en-US" sz="1425" dirty="0"/>
          </a:p>
          <a:p>
            <a:pPr marL="0" indent="0">
              <a:buNone/>
              <a:defRPr/>
            </a:pPr>
            <a:r>
              <a:rPr lang="en-US" sz="1425" dirty="0">
                <a:solidFill>
                  <a:srgbClr val="FFC000"/>
                </a:solidFill>
              </a:rPr>
              <a:t>Top quality mixers have top quality(noise free) pre-amps. </a:t>
            </a:r>
          </a:p>
          <a:p>
            <a:pPr eaLnBrk="1" hangingPunct="1">
              <a:defRPr/>
            </a:pPr>
            <a:endParaRPr lang="en-US" dirty="0" smtClean="0"/>
          </a:p>
        </p:txBody>
      </p:sp>
      <p:sp>
        <p:nvSpPr>
          <p:cNvPr id="5" name="Content Placeholder 1"/>
          <p:cNvSpPr>
            <a:spLocks noGrp="1"/>
          </p:cNvSpPr>
          <p:nvPr>
            <p:ph sz="quarter" idx="13"/>
          </p:nvPr>
        </p:nvSpPr>
        <p:spPr>
          <a:xfrm>
            <a:off x="143131" y="4319332"/>
            <a:ext cx="4810235" cy="1735079"/>
          </a:xfrm>
        </p:spPr>
        <p:txBody>
          <a:bodyPr>
            <a:normAutofit lnSpcReduction="10000"/>
          </a:bodyPr>
          <a:lstStyle/>
          <a:p>
            <a:pPr marL="0" indent="0">
              <a:buNone/>
            </a:pPr>
            <a:r>
              <a:rPr lang="en-GB" sz="1350" dirty="0"/>
              <a:t>All audio equipment has a </a:t>
            </a:r>
            <a:r>
              <a:rPr lang="en-GB" sz="1350" dirty="0">
                <a:solidFill>
                  <a:srgbClr val="FFC000"/>
                </a:solidFill>
                <a:latin typeface="Reprise Stamp" panose="02000000000000000000" pitchFamily="2" charset="0"/>
              </a:rPr>
              <a:t>noise floor</a:t>
            </a:r>
            <a:r>
              <a:rPr lang="en-GB" sz="1350" dirty="0"/>
              <a:t>, which means the moment you plug a microphone in the input noise is present in your signal path. The lower your signal when you set your gain, the closer it is to the noise floor(</a:t>
            </a:r>
            <a:r>
              <a:rPr lang="en-GB" sz="1200" dirty="0">
                <a:solidFill>
                  <a:srgbClr val="FFC000"/>
                </a:solidFill>
                <a:latin typeface="Reprise Stamp" panose="02000000000000000000" pitchFamily="2" charset="0"/>
              </a:rPr>
              <a:t>SNR-signal to noise ratio</a:t>
            </a:r>
            <a:r>
              <a:rPr lang="en-GB" sz="1350" dirty="0"/>
              <a:t>) therefore when you increase the signal level you increase the noise too. Hence you have to ensure a good strong signal so that there is more signal than noise present, in addition you have leave sufficient </a:t>
            </a:r>
            <a:r>
              <a:rPr lang="en-GB" sz="1200" dirty="0">
                <a:solidFill>
                  <a:srgbClr val="FFC000"/>
                </a:solidFill>
                <a:latin typeface="Reprise Stamp" panose="02000000000000000000" pitchFamily="2" charset="0"/>
              </a:rPr>
              <a:t>headroom</a:t>
            </a:r>
            <a:r>
              <a:rPr lang="en-GB" sz="1350" dirty="0"/>
              <a:t> to prevent </a:t>
            </a:r>
            <a:r>
              <a:rPr lang="en-GB" sz="1200" dirty="0">
                <a:solidFill>
                  <a:srgbClr val="FFC000"/>
                </a:solidFill>
                <a:latin typeface="Reprise Stamp" panose="02000000000000000000" pitchFamily="2" charset="0"/>
              </a:rPr>
              <a:t>distortion</a:t>
            </a:r>
            <a:r>
              <a:rPr lang="en-GB" sz="1350" dirty="0"/>
              <a:t>.</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3289" y="3600965"/>
            <a:ext cx="2795282" cy="1863521"/>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8179" t="27225" r="83501" b="63700"/>
          <a:stretch/>
        </p:blipFill>
        <p:spPr>
          <a:xfrm>
            <a:off x="255153" y="2010557"/>
            <a:ext cx="1140436" cy="1186056"/>
          </a:xfrm>
          <a:prstGeom prst="rect">
            <a:avLst/>
          </a:prstGeom>
        </p:spPr>
      </p:pic>
      <p:cxnSp>
        <p:nvCxnSpPr>
          <p:cNvPr id="4" name="Straight Arrow Connector 3"/>
          <p:cNvCxnSpPr/>
          <p:nvPr/>
        </p:nvCxnSpPr>
        <p:spPr>
          <a:xfrm flipH="1">
            <a:off x="1095499" y="2486749"/>
            <a:ext cx="3675342" cy="116837"/>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flipH="1">
            <a:off x="1300146" y="1900408"/>
            <a:ext cx="964488" cy="342314"/>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3" name="TextBox 12"/>
          <p:cNvSpPr txBox="1"/>
          <p:nvPr/>
        </p:nvSpPr>
        <p:spPr>
          <a:xfrm>
            <a:off x="2264635" y="1367511"/>
            <a:ext cx="2277678"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350" dirty="0"/>
              <a:t>Signal LED-Illuminates </a:t>
            </a:r>
            <a:r>
              <a:rPr lang="en-GB" sz="1350" dirty="0">
                <a:solidFill>
                  <a:srgbClr val="92D050"/>
                </a:solidFill>
              </a:rPr>
              <a:t>Green</a:t>
            </a:r>
            <a:r>
              <a:rPr lang="en-GB" sz="1350" dirty="0"/>
              <a:t> when there’s </a:t>
            </a:r>
            <a:r>
              <a:rPr lang="en-GB" sz="1350" dirty="0">
                <a:solidFill>
                  <a:srgbClr val="92D050"/>
                </a:solidFill>
              </a:rPr>
              <a:t>SIGNAL</a:t>
            </a:r>
            <a:r>
              <a:rPr lang="en-GB" sz="1350" dirty="0"/>
              <a:t>. </a:t>
            </a:r>
            <a:r>
              <a:rPr lang="en-GB" sz="1350" dirty="0">
                <a:solidFill>
                  <a:srgbClr val="FF0000"/>
                </a:solidFill>
              </a:rPr>
              <a:t>RED </a:t>
            </a:r>
            <a:r>
              <a:rPr lang="en-GB" sz="1350" dirty="0"/>
              <a:t>when the channel is overloading i.e. </a:t>
            </a:r>
            <a:r>
              <a:rPr lang="en-GB" sz="1350" dirty="0">
                <a:solidFill>
                  <a:srgbClr val="FF0000"/>
                </a:solidFill>
              </a:rPr>
              <a:t>DISTRORTION</a:t>
            </a:r>
          </a:p>
        </p:txBody>
      </p:sp>
      <p:cxnSp>
        <p:nvCxnSpPr>
          <p:cNvPr id="20" name="Straight Arrow Connector 19"/>
          <p:cNvCxnSpPr/>
          <p:nvPr/>
        </p:nvCxnSpPr>
        <p:spPr>
          <a:xfrm flipH="1">
            <a:off x="1300146" y="3079777"/>
            <a:ext cx="1375542" cy="0"/>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2" name="TextBox 21"/>
          <p:cNvSpPr txBox="1"/>
          <p:nvPr/>
        </p:nvSpPr>
        <p:spPr>
          <a:xfrm>
            <a:off x="2675688" y="2740234"/>
            <a:ext cx="2277678"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350" dirty="0"/>
              <a:t>HPF High Pass Filter-Reduces the level of low frequencies below a specific frequency( called the cut-off frequency</a:t>
            </a:r>
            <a:endParaRPr lang="en-GB" sz="1350" dirty="0">
              <a:solidFill>
                <a:srgbClr val="FF0000"/>
              </a:solidFill>
            </a:endParaRPr>
          </a:p>
        </p:txBody>
      </p:sp>
      <p:sp>
        <p:nvSpPr>
          <p:cNvPr id="23" name="TextBox 22"/>
          <p:cNvSpPr txBox="1"/>
          <p:nvPr/>
        </p:nvSpPr>
        <p:spPr>
          <a:xfrm>
            <a:off x="161307" y="3302744"/>
            <a:ext cx="2277678" cy="90024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050" dirty="0">
                <a:solidFill>
                  <a:schemeClr val="bg1"/>
                </a:solidFill>
                <a:latin typeface="MV Boli" panose="02000500030200090000" pitchFamily="2" charset="0"/>
                <a:cs typeface="MV Boli" panose="02000500030200090000" pitchFamily="2" charset="0"/>
              </a:rPr>
              <a:t>Pad Switch</a:t>
            </a:r>
          </a:p>
          <a:p>
            <a:r>
              <a:rPr lang="en-GB" sz="1050" dirty="0">
                <a:solidFill>
                  <a:schemeClr val="bg1"/>
                </a:solidFill>
              </a:rPr>
              <a:t>Often mixers have a PAD switch in this section. It reduces the</a:t>
            </a:r>
            <a:r>
              <a:rPr lang="en-GB" sz="1050" dirty="0">
                <a:solidFill>
                  <a:srgbClr val="FF0000"/>
                </a:solidFill>
              </a:rPr>
              <a:t> SENSITIVITY </a:t>
            </a:r>
            <a:r>
              <a:rPr lang="en-GB" sz="1050" dirty="0">
                <a:solidFill>
                  <a:schemeClr val="bg1"/>
                </a:solidFill>
              </a:rPr>
              <a:t>of the input channel by a specific level( usually -20dB)</a:t>
            </a:r>
          </a:p>
        </p:txBody>
      </p:sp>
    </p:spTree>
    <p:extLst>
      <p:ext uri="{BB962C8B-B14F-4D97-AF65-F5344CB8AC3E}">
        <p14:creationId xmlns:p14="http://schemas.microsoft.com/office/powerpoint/2010/main" val="3757875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KEY WORD so far….Make sure you made a note of these</a:t>
            </a:r>
            <a:endParaRPr lang="en-GB" dirty="0"/>
          </a:p>
        </p:txBody>
      </p:sp>
      <p:sp>
        <p:nvSpPr>
          <p:cNvPr id="3" name="Date Placeholder 2"/>
          <p:cNvSpPr>
            <a:spLocks noGrp="1"/>
          </p:cNvSpPr>
          <p:nvPr>
            <p:ph type="dt" sz="half" idx="10"/>
          </p:nvPr>
        </p:nvSpPr>
        <p:spPr/>
        <p:txBody>
          <a:bodyPr/>
          <a:lstStyle/>
          <a:p>
            <a:fld id="{06AB12A6-31CC-47B4-83B0-465949D8C38E}" type="datetime1">
              <a:rPr lang="en-US" smtClean="0"/>
              <a:t>1/21/2020</a:t>
            </a:fld>
            <a:endParaRPr lang="en-US"/>
          </a:p>
        </p:txBody>
      </p:sp>
      <p:sp>
        <p:nvSpPr>
          <p:cNvPr id="4" name="Content Placeholder 3"/>
          <p:cNvSpPr>
            <a:spLocks noGrp="1"/>
          </p:cNvSpPr>
          <p:nvPr>
            <p:ph sz="quarter" idx="13"/>
          </p:nvPr>
        </p:nvSpPr>
        <p:spPr>
          <a:xfrm>
            <a:off x="502723" y="2164277"/>
            <a:ext cx="2828306" cy="3086100"/>
          </a:xfrm>
        </p:spPr>
        <p:txBody>
          <a:bodyPr>
            <a:normAutofit lnSpcReduction="10000"/>
          </a:bodyPr>
          <a:lstStyle/>
          <a:p>
            <a:pPr marL="385763" indent="-385763">
              <a:buAutoNum type="arabicPeriod"/>
            </a:pPr>
            <a:r>
              <a:rPr lang="en-GB" dirty="0" smtClean="0"/>
              <a:t>PRE-AMP/Gain</a:t>
            </a:r>
          </a:p>
          <a:p>
            <a:pPr marL="385763" indent="-385763">
              <a:buAutoNum type="arabicPeriod"/>
            </a:pPr>
            <a:r>
              <a:rPr lang="en-GB" dirty="0" smtClean="0"/>
              <a:t>HPF(HIGH PASS FILTER) or LOW CUT</a:t>
            </a:r>
          </a:p>
          <a:p>
            <a:pPr marL="385763" indent="-385763">
              <a:buAutoNum type="arabicPeriod"/>
            </a:pPr>
            <a:r>
              <a:rPr lang="en-GB" dirty="0" smtClean="0"/>
              <a:t>DISTORTION</a:t>
            </a:r>
          </a:p>
          <a:p>
            <a:pPr marL="385763" indent="-385763">
              <a:buAutoNum type="arabicPeriod"/>
            </a:pPr>
            <a:r>
              <a:rPr lang="en-GB" dirty="0" smtClean="0"/>
              <a:t>HEADROOM</a:t>
            </a:r>
          </a:p>
          <a:p>
            <a:pPr marL="385763" indent="-385763">
              <a:buAutoNum type="arabicPeriod"/>
            </a:pPr>
            <a:r>
              <a:rPr lang="en-GB" dirty="0" smtClean="0"/>
              <a:t>SNR(SIGNAL-TO-NOISE RATIO)</a:t>
            </a:r>
          </a:p>
          <a:p>
            <a:pPr marL="385763" indent="-385763">
              <a:buAutoNum type="arabicPeriod"/>
            </a:pPr>
            <a:r>
              <a:rPr lang="en-GB" dirty="0" smtClean="0"/>
              <a:t>NOISE FLOOR</a:t>
            </a:r>
          </a:p>
          <a:p>
            <a:pPr marL="385763" indent="-385763">
              <a:buAutoNum type="arabicPeriod"/>
            </a:pPr>
            <a:r>
              <a:rPr lang="en-GB" dirty="0" smtClean="0"/>
              <a:t>PAD SWITCH</a:t>
            </a:r>
          </a:p>
          <a:p>
            <a:pPr marL="385763" indent="-385763">
              <a:buAutoNum type="arabicPeriod"/>
            </a:pPr>
            <a:endParaRPr lang="en-GB" dirty="0"/>
          </a:p>
        </p:txBody>
      </p:sp>
      <p:sp>
        <p:nvSpPr>
          <p:cNvPr id="5" name="Content Placeholder 3"/>
          <p:cNvSpPr txBox="1">
            <a:spLocks/>
          </p:cNvSpPr>
          <p:nvPr/>
        </p:nvSpPr>
        <p:spPr>
          <a:xfrm>
            <a:off x="4768933" y="2084119"/>
            <a:ext cx="2828306" cy="3086100"/>
          </a:xfrm>
          <a:prstGeom prst="rect">
            <a:avLst/>
          </a:prstGeom>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100" dirty="0"/>
              <a:t>Task:</a:t>
            </a:r>
          </a:p>
          <a:p>
            <a:pPr marL="0" indent="0">
              <a:buNone/>
            </a:pPr>
            <a:r>
              <a:rPr lang="en-GB" sz="2100" dirty="0"/>
              <a:t>Find the following POTS and SWITCHES on the mixer. What does this tell you about the functionality of the mixer.</a:t>
            </a:r>
          </a:p>
          <a:p>
            <a:pPr marL="0" indent="0">
              <a:buNone/>
            </a:pPr>
            <a:endParaRPr lang="en-GB" sz="2100" dirty="0"/>
          </a:p>
          <a:p>
            <a:pPr marL="0" indent="0">
              <a:buNone/>
            </a:pPr>
            <a:r>
              <a:rPr lang="en-GB" sz="2100" b="1" dirty="0">
                <a:solidFill>
                  <a:srgbClr val="FFC000"/>
                </a:solidFill>
              </a:rPr>
              <a:t>GAIN</a:t>
            </a:r>
          </a:p>
          <a:p>
            <a:pPr marL="0" indent="0">
              <a:buNone/>
            </a:pPr>
            <a:r>
              <a:rPr lang="en-GB" sz="2100" b="1" dirty="0">
                <a:solidFill>
                  <a:srgbClr val="FFC000"/>
                </a:solidFill>
              </a:rPr>
              <a:t>HPF</a:t>
            </a:r>
          </a:p>
          <a:p>
            <a:pPr marL="0" indent="0">
              <a:buNone/>
            </a:pPr>
            <a:r>
              <a:rPr lang="en-GB" sz="2100" b="1" dirty="0">
                <a:solidFill>
                  <a:srgbClr val="FFC000"/>
                </a:solidFill>
              </a:rPr>
              <a:t>PAD </a:t>
            </a:r>
          </a:p>
        </p:txBody>
      </p:sp>
    </p:spTree>
    <p:extLst>
      <p:ext uri="{BB962C8B-B14F-4D97-AF65-F5344CB8AC3E}">
        <p14:creationId xmlns:p14="http://schemas.microsoft.com/office/powerpoint/2010/main" val="1467817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6882"/>
            <a:ext cx="2658875" cy="857250"/>
          </a:xfrm>
        </p:spPr>
        <p:txBody>
          <a:bodyPr/>
          <a:lstStyle/>
          <a:p>
            <a:r>
              <a:rPr lang="en-US" dirty="0" smtClean="0">
                <a:solidFill>
                  <a:srgbClr val="FFC000"/>
                </a:solidFill>
                <a:latin typeface="Reprise Stamp" panose="02000000000000000000" pitchFamily="2" charset="0"/>
              </a:rPr>
              <a:t>EQUALISER</a:t>
            </a:r>
            <a:endParaRPr lang="en-GB" dirty="0"/>
          </a:p>
        </p:txBody>
      </p:sp>
      <p:sp>
        <p:nvSpPr>
          <p:cNvPr id="3" name="Date Placeholder 2"/>
          <p:cNvSpPr>
            <a:spLocks noGrp="1"/>
          </p:cNvSpPr>
          <p:nvPr>
            <p:ph type="dt" sz="half" idx="10"/>
          </p:nvPr>
        </p:nvSpPr>
        <p:spPr/>
        <p:txBody>
          <a:bodyPr/>
          <a:lstStyle/>
          <a:p>
            <a:fld id="{461AF109-65CA-4B58-A36C-27E51A2BC599}" type="datetime1">
              <a:rPr lang="en-US" smtClean="0"/>
              <a:t>1/21/2020</a:t>
            </a:fld>
            <a:endParaRPr lang="en-US"/>
          </a:p>
        </p:txBody>
      </p:sp>
      <p:pic>
        <p:nvPicPr>
          <p:cNvPr id="5" name="Content Placeholder 4"/>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l="8130" t="36904" r="83550" b="49334"/>
          <a:stretch/>
        </p:blipFill>
        <p:spPr>
          <a:xfrm>
            <a:off x="6948264" y="46882"/>
            <a:ext cx="1718421" cy="2731276"/>
          </a:xfrm>
          <a:prstGeom prst="rect">
            <a:avLst/>
          </a:prstGeom>
        </p:spPr>
      </p:pic>
      <p:sp>
        <p:nvSpPr>
          <p:cNvPr id="6" name="Rectangle 2"/>
          <p:cNvSpPr txBox="1">
            <a:spLocks noChangeArrowheads="1"/>
          </p:cNvSpPr>
          <p:nvPr/>
        </p:nvSpPr>
        <p:spPr>
          <a:xfrm>
            <a:off x="190843" y="912058"/>
            <a:ext cx="6030501" cy="391400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425" dirty="0"/>
              <a:t>EQ processes or shapes the sound of the incoming signal. There are 2 </a:t>
            </a:r>
            <a:r>
              <a:rPr lang="en-US" sz="1425" dirty="0" smtClean="0"/>
              <a:t>uses for EQ, </a:t>
            </a:r>
            <a:r>
              <a:rPr lang="en-US" sz="1425" dirty="0"/>
              <a:t>creative or corrective. Use EQ only when your overall mix is deficient and sound sources require enhancement. Small format mixers have a basic shelf EQ, so use it only if it’s necessary.</a:t>
            </a:r>
          </a:p>
          <a:p>
            <a:pPr marL="0" indent="0">
              <a:buNone/>
              <a:defRPr/>
            </a:pPr>
            <a:r>
              <a:rPr lang="en-US" sz="1425" dirty="0">
                <a:solidFill>
                  <a:srgbClr val="FF0000"/>
                </a:solidFill>
              </a:rPr>
              <a:t>RULE: CUT before your BOOST. Boosting adds more gain and generally more problems.</a:t>
            </a:r>
          </a:p>
          <a:p>
            <a:pPr marL="0" indent="0">
              <a:buNone/>
              <a:defRPr/>
            </a:pPr>
            <a:endParaRPr lang="en-US" sz="1425" dirty="0"/>
          </a:p>
          <a:p>
            <a:pPr marL="0" indent="0">
              <a:buNone/>
              <a:defRPr/>
            </a:pPr>
            <a:r>
              <a:rPr lang="en-US" sz="1425" dirty="0"/>
              <a:t>Channel EQ is usually </a:t>
            </a:r>
            <a:r>
              <a:rPr lang="en-US" sz="1425" dirty="0">
                <a:solidFill>
                  <a:srgbClr val="FFC000"/>
                </a:solidFill>
                <a:latin typeface="Reprise Stamp" panose="02000000000000000000" pitchFamily="2" charset="0"/>
              </a:rPr>
              <a:t>shelving EQ </a:t>
            </a:r>
            <a:r>
              <a:rPr lang="en-US" sz="1425" dirty="0"/>
              <a:t>with a set frequency, divided in high, mid and low. These frequencies( measured in Hz) can be cut(reduced) or boost( increased) by a specified level e.g. -15db cut and 15dB boost.</a:t>
            </a:r>
          </a:p>
          <a:p>
            <a:pPr marL="0" indent="0">
              <a:buNone/>
              <a:defRPr/>
            </a:pPr>
            <a:endParaRPr lang="en-US" sz="1425" dirty="0"/>
          </a:p>
          <a:p>
            <a:pPr marL="0" indent="0">
              <a:buNone/>
              <a:defRPr/>
            </a:pPr>
            <a:r>
              <a:rPr lang="en-US" sz="1425" dirty="0"/>
              <a:t>Bigger format mixers have </a:t>
            </a:r>
            <a:r>
              <a:rPr lang="en-US" sz="1425" dirty="0" err="1">
                <a:solidFill>
                  <a:srgbClr val="FFC000"/>
                </a:solidFill>
                <a:latin typeface="Reprise Stamp" panose="02000000000000000000" pitchFamily="2" charset="0"/>
              </a:rPr>
              <a:t>sweepable</a:t>
            </a:r>
            <a:r>
              <a:rPr lang="en-US" sz="1425" dirty="0">
                <a:solidFill>
                  <a:srgbClr val="FFC000"/>
                </a:solidFill>
                <a:latin typeface="Reprise Stamp" panose="02000000000000000000" pitchFamily="2" charset="0"/>
              </a:rPr>
              <a:t> </a:t>
            </a:r>
            <a:r>
              <a:rPr lang="en-US" sz="1425" dirty="0" err="1">
                <a:solidFill>
                  <a:srgbClr val="FFC000"/>
                </a:solidFill>
                <a:latin typeface="Reprise Stamp" panose="02000000000000000000" pitchFamily="2" charset="0"/>
              </a:rPr>
              <a:t>mids</a:t>
            </a:r>
            <a:r>
              <a:rPr lang="en-US" sz="1425" dirty="0"/>
              <a:t>, which allows you to select a specific mid-range frequency </a:t>
            </a:r>
            <a:r>
              <a:rPr lang="en-US" sz="1425" dirty="0" err="1"/>
              <a:t>i.e</a:t>
            </a:r>
            <a:r>
              <a:rPr lang="en-US" sz="1425" dirty="0"/>
              <a:t> more flexibility to shape sound.</a:t>
            </a:r>
          </a:p>
          <a:p>
            <a:pPr marL="0" indent="0">
              <a:buNone/>
              <a:defRPr/>
            </a:pPr>
            <a:endParaRPr lang="en-US" sz="1425" dirty="0"/>
          </a:p>
          <a:p>
            <a:pPr marL="0" indent="0">
              <a:buNone/>
              <a:defRPr/>
            </a:pPr>
            <a:r>
              <a:rPr lang="en-US" sz="1425" dirty="0"/>
              <a:t>Digital </a:t>
            </a:r>
            <a:r>
              <a:rPr lang="en-US" sz="1425" dirty="0" smtClean="0"/>
              <a:t>mixers( and music production software) </a:t>
            </a:r>
            <a:r>
              <a:rPr lang="en-US" sz="1425" dirty="0"/>
              <a:t>have full </a:t>
            </a:r>
            <a:r>
              <a:rPr lang="en-US" sz="1425" dirty="0">
                <a:solidFill>
                  <a:srgbClr val="FFC000"/>
                </a:solidFill>
                <a:latin typeface="Reprise Stamp" panose="02000000000000000000" pitchFamily="2" charset="0"/>
              </a:rPr>
              <a:t>parametric </a:t>
            </a:r>
            <a:r>
              <a:rPr lang="en-US" sz="1425" dirty="0"/>
              <a:t>EQs which allows you to select any frequency to cut and boost i.e. SUPER flexible</a:t>
            </a:r>
          </a:p>
          <a:p>
            <a:pPr marL="0" indent="0">
              <a:buNone/>
              <a:defRPr/>
            </a:pPr>
            <a:endParaRPr lang="en-US" sz="1425" dirty="0"/>
          </a:p>
          <a:p>
            <a:pPr marL="0" indent="0">
              <a:buNone/>
              <a:defRPr/>
            </a:pPr>
            <a:endParaRPr lang="en-US" sz="1425" dirty="0"/>
          </a:p>
          <a:p>
            <a:pPr>
              <a:defRPr/>
            </a:pPr>
            <a:endParaRPr lang="en-US" sz="21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4768169"/>
            <a:ext cx="3456384" cy="2089831"/>
          </a:xfrm>
          <a:prstGeom prst="rect">
            <a:avLst/>
          </a:prstGeom>
        </p:spPr>
      </p:pic>
    </p:spTree>
    <p:extLst>
      <p:ext uri="{BB962C8B-B14F-4D97-AF65-F5344CB8AC3E}">
        <p14:creationId xmlns:p14="http://schemas.microsoft.com/office/powerpoint/2010/main" val="3838712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55" y="332656"/>
            <a:ext cx="2304256" cy="857250"/>
          </a:xfrm>
        </p:spPr>
        <p:txBody>
          <a:bodyPr>
            <a:normAutofit fontScale="90000"/>
          </a:bodyPr>
          <a:lstStyle/>
          <a:p>
            <a:r>
              <a:rPr lang="en-US" dirty="0" smtClean="0">
                <a:solidFill>
                  <a:srgbClr val="FFC000"/>
                </a:solidFill>
                <a:latin typeface="Reprise Stamp" panose="02000000000000000000" pitchFamily="2" charset="0"/>
              </a:rPr>
              <a:t>AUX SENDs</a:t>
            </a:r>
            <a:endParaRPr lang="en-GB" dirty="0"/>
          </a:p>
        </p:txBody>
      </p:sp>
      <p:sp>
        <p:nvSpPr>
          <p:cNvPr id="3" name="Date Placeholder 2"/>
          <p:cNvSpPr>
            <a:spLocks noGrp="1"/>
          </p:cNvSpPr>
          <p:nvPr>
            <p:ph type="dt" sz="half" idx="10"/>
          </p:nvPr>
        </p:nvSpPr>
        <p:spPr/>
        <p:txBody>
          <a:bodyPr/>
          <a:lstStyle/>
          <a:p>
            <a:fld id="{461AF109-65CA-4B58-A36C-27E51A2BC599}" type="datetime1">
              <a:rPr lang="en-US" smtClean="0"/>
              <a:t>1/21/2020</a:t>
            </a:fld>
            <a:endParaRPr lang="en-US"/>
          </a:p>
        </p:txBody>
      </p:sp>
      <p:pic>
        <p:nvPicPr>
          <p:cNvPr id="5" name="Content Placeholder 4"/>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l="8973" t="50632" r="84028" b="44440"/>
          <a:stretch/>
        </p:blipFill>
        <p:spPr>
          <a:xfrm>
            <a:off x="5715000" y="146733"/>
            <a:ext cx="1816925" cy="1229096"/>
          </a:xfrm>
          <a:prstGeom prst="rect">
            <a:avLst/>
          </a:prstGeom>
        </p:spPr>
      </p:pic>
      <p:sp>
        <p:nvSpPr>
          <p:cNvPr id="7" name="Rectangle 2"/>
          <p:cNvSpPr txBox="1">
            <a:spLocks noChangeArrowheads="1"/>
          </p:cNvSpPr>
          <p:nvPr/>
        </p:nvSpPr>
        <p:spPr>
          <a:xfrm>
            <a:off x="322358" y="1189907"/>
            <a:ext cx="5329762" cy="4111302"/>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600" dirty="0"/>
              <a:t>AUX sends/diverts or duplicates the incoming signal to the Main Aux Sends </a:t>
            </a:r>
            <a:r>
              <a:rPr lang="en-US" sz="1600" dirty="0">
                <a:solidFill>
                  <a:srgbClr val="FFC000"/>
                </a:solidFill>
                <a:latin typeface="Reprise Stamp" panose="02000000000000000000" pitchFamily="2" charset="0"/>
              </a:rPr>
              <a:t>Bus</a:t>
            </a:r>
            <a:r>
              <a:rPr lang="en-US" sz="1600" dirty="0"/>
              <a:t>. An Aux send is effectively another output and has physical connectors(jack or XLR) attached to it.</a:t>
            </a:r>
          </a:p>
          <a:p>
            <a:pPr marL="0" indent="0">
              <a:buNone/>
              <a:defRPr/>
            </a:pPr>
            <a:endParaRPr lang="en-US" sz="1600" dirty="0"/>
          </a:p>
          <a:p>
            <a:pPr marL="0" indent="0">
              <a:buNone/>
              <a:defRPr/>
            </a:pPr>
            <a:r>
              <a:rPr lang="en-US" sz="1600" dirty="0"/>
              <a:t>In Live Sound application, we use an Aux bus to send the signal to the onstage floor monitors or to send the signal to outboard equipment for extra processing</a:t>
            </a:r>
            <a:r>
              <a:rPr lang="en-US" sz="1600" dirty="0" smtClean="0"/>
              <a:t>. In the Studio, we would use to send a headphone mix to the musicians.</a:t>
            </a:r>
            <a:endParaRPr lang="en-US" sz="1600" dirty="0"/>
          </a:p>
          <a:p>
            <a:pPr marL="0" indent="0">
              <a:buNone/>
              <a:defRPr/>
            </a:pPr>
            <a:endParaRPr lang="en-US" sz="1600" dirty="0"/>
          </a:p>
          <a:p>
            <a:pPr marL="0" indent="0">
              <a:buNone/>
              <a:defRPr/>
            </a:pPr>
            <a:r>
              <a:rPr lang="en-US" sz="1600" dirty="0"/>
              <a:t>When using outboard equipment the signal that is send to the processor needs to return to the mixer. The processed signal is connected therefore to the AUX RETURN. More about that later…</a:t>
            </a:r>
          </a:p>
          <a:p>
            <a:pPr marL="0" indent="0">
              <a:buNone/>
              <a:defRPr/>
            </a:pPr>
            <a:endParaRPr lang="en-US" sz="1600" dirty="0"/>
          </a:p>
          <a:p>
            <a:pPr marL="0" indent="0">
              <a:buNone/>
              <a:defRPr/>
            </a:pPr>
            <a:r>
              <a:rPr lang="en-US" sz="1600" dirty="0"/>
              <a:t>Small format mixers have 1 or 2 Aux sends. Bigger mixers have 6 or 8 Aux( hence more flexibility). </a:t>
            </a:r>
          </a:p>
          <a:p>
            <a:pPr marL="0" indent="0">
              <a:buNone/>
              <a:defRPr/>
            </a:pPr>
            <a:endParaRPr lang="en-US" sz="1425" dirty="0"/>
          </a:p>
          <a:p>
            <a:pPr marL="0" indent="0">
              <a:buNone/>
              <a:defRPr/>
            </a:pPr>
            <a:endParaRPr lang="en-US" sz="1425" dirty="0"/>
          </a:p>
          <a:p>
            <a:pPr marL="0" indent="0">
              <a:buNone/>
              <a:defRPr/>
            </a:pPr>
            <a:endParaRPr lang="en-US" sz="1425" dirty="0"/>
          </a:p>
          <a:p>
            <a:pPr>
              <a:defRPr/>
            </a:pPr>
            <a:endParaRPr lang="en-US" sz="2100" dirty="0"/>
          </a:p>
        </p:txBody>
      </p:sp>
      <p:sp>
        <p:nvSpPr>
          <p:cNvPr id="4" name="TextBox 3"/>
          <p:cNvSpPr txBox="1"/>
          <p:nvPr/>
        </p:nvSpPr>
        <p:spPr>
          <a:xfrm>
            <a:off x="6012160" y="2996952"/>
            <a:ext cx="2888269" cy="2446824"/>
          </a:xfrm>
          <a:prstGeom prst="rect">
            <a:avLst/>
          </a:prstGeom>
          <a:noFill/>
        </p:spPr>
        <p:txBody>
          <a:bodyPr wrap="square" rtlCol="0">
            <a:spAutoFit/>
          </a:bodyPr>
          <a:lstStyle/>
          <a:p>
            <a:pPr>
              <a:defRPr/>
            </a:pPr>
            <a:r>
              <a:rPr lang="en-US" dirty="0">
                <a:solidFill>
                  <a:srgbClr val="FFC000"/>
                </a:solidFill>
                <a:latin typeface="Bauhaus 93" panose="04030905020B02020C02" pitchFamily="82" charset="0"/>
              </a:rPr>
              <a:t>PRE/POST button</a:t>
            </a:r>
          </a:p>
          <a:p>
            <a:pPr>
              <a:defRPr/>
            </a:pPr>
            <a:r>
              <a:rPr lang="en-US" sz="1350" dirty="0"/>
              <a:t>Some Aux sections have a PRE or POST button. PRE stands for PRE fader( or before fader). This means that the signal that is sent to the Main Aux send is not affected by the fader movement </a:t>
            </a:r>
            <a:r>
              <a:rPr lang="en-US" sz="1350" dirty="0" err="1"/>
              <a:t>i.e</a:t>
            </a:r>
            <a:r>
              <a:rPr lang="en-US" sz="1350" dirty="0"/>
              <a:t> your monitor mix is not affected by your FOH mix. POST stands for POST fader, if you turn down the fader, you turn down the send.</a:t>
            </a:r>
          </a:p>
          <a:p>
            <a:endParaRPr lang="en-GB" sz="1350" dirty="0"/>
          </a:p>
        </p:txBody>
      </p:sp>
    </p:spTree>
    <p:extLst>
      <p:ext uri="{BB962C8B-B14F-4D97-AF65-F5344CB8AC3E}">
        <p14:creationId xmlns:p14="http://schemas.microsoft.com/office/powerpoint/2010/main" val="262978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KEY WORD so far….Make sure you made a note of these</a:t>
            </a:r>
            <a:endParaRPr lang="en-GB" dirty="0"/>
          </a:p>
        </p:txBody>
      </p:sp>
      <p:sp>
        <p:nvSpPr>
          <p:cNvPr id="3" name="Date Placeholder 2"/>
          <p:cNvSpPr>
            <a:spLocks noGrp="1"/>
          </p:cNvSpPr>
          <p:nvPr>
            <p:ph type="dt" sz="half" idx="10"/>
          </p:nvPr>
        </p:nvSpPr>
        <p:spPr/>
        <p:txBody>
          <a:bodyPr/>
          <a:lstStyle/>
          <a:p>
            <a:fld id="{06AB12A6-31CC-47B4-83B0-465949D8C38E}" type="datetime1">
              <a:rPr lang="en-US" smtClean="0"/>
              <a:t>1/21/2020</a:t>
            </a:fld>
            <a:endParaRPr lang="en-US"/>
          </a:p>
        </p:txBody>
      </p:sp>
      <p:sp>
        <p:nvSpPr>
          <p:cNvPr id="4" name="Content Placeholder 3"/>
          <p:cNvSpPr>
            <a:spLocks noGrp="1"/>
          </p:cNvSpPr>
          <p:nvPr>
            <p:ph sz="quarter" idx="13"/>
          </p:nvPr>
        </p:nvSpPr>
        <p:spPr>
          <a:xfrm>
            <a:off x="502723" y="2164277"/>
            <a:ext cx="2828306" cy="3086100"/>
          </a:xfrm>
        </p:spPr>
        <p:txBody>
          <a:bodyPr>
            <a:normAutofit/>
          </a:bodyPr>
          <a:lstStyle/>
          <a:p>
            <a:pPr marL="385763" indent="-385763">
              <a:buAutoNum type="arabicPeriod"/>
            </a:pPr>
            <a:r>
              <a:rPr lang="en-GB" dirty="0" smtClean="0"/>
              <a:t>AUX SEND</a:t>
            </a:r>
          </a:p>
          <a:p>
            <a:pPr marL="385763" indent="-385763">
              <a:buAutoNum type="arabicPeriod"/>
            </a:pPr>
            <a:r>
              <a:rPr lang="en-GB" dirty="0" smtClean="0"/>
              <a:t>EQ</a:t>
            </a:r>
          </a:p>
          <a:p>
            <a:pPr marL="385763" indent="-385763">
              <a:buAutoNum type="arabicPeriod"/>
            </a:pPr>
            <a:r>
              <a:rPr lang="en-GB" dirty="0" smtClean="0"/>
              <a:t>PRE/POST</a:t>
            </a:r>
          </a:p>
          <a:p>
            <a:pPr marL="385763" indent="-385763">
              <a:buAutoNum type="arabicPeriod"/>
            </a:pPr>
            <a:r>
              <a:rPr lang="en-GB" dirty="0" smtClean="0"/>
              <a:t>SWEEPABLE MIDS</a:t>
            </a:r>
          </a:p>
          <a:p>
            <a:pPr marL="385763" indent="-385763">
              <a:buAutoNum type="arabicPeriod"/>
            </a:pPr>
            <a:r>
              <a:rPr lang="en-GB" dirty="0" smtClean="0"/>
              <a:t>SHELVING EQ</a:t>
            </a:r>
          </a:p>
          <a:p>
            <a:pPr marL="385763" indent="-385763">
              <a:buAutoNum type="arabicPeriod"/>
            </a:pPr>
            <a:r>
              <a:rPr lang="en-GB" dirty="0" smtClean="0"/>
              <a:t>CUT/BOOST</a:t>
            </a:r>
          </a:p>
          <a:p>
            <a:pPr marL="385763" indent="-385763">
              <a:buAutoNum type="arabicPeriod"/>
            </a:pPr>
            <a:endParaRPr lang="en-GB" dirty="0"/>
          </a:p>
        </p:txBody>
      </p:sp>
      <p:sp>
        <p:nvSpPr>
          <p:cNvPr id="5" name="Content Placeholder 3"/>
          <p:cNvSpPr txBox="1">
            <a:spLocks/>
          </p:cNvSpPr>
          <p:nvPr/>
        </p:nvSpPr>
        <p:spPr>
          <a:xfrm>
            <a:off x="4768933" y="2084119"/>
            <a:ext cx="3229099" cy="3466853"/>
          </a:xfrm>
          <a:prstGeom prst="rect">
            <a:avLst/>
          </a:prstGeom>
        </p:spPr>
        <p:txBody>
          <a:bodyPr vert="horz" lIns="68580" tIns="34290" rIns="68580" bIns="3429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100" dirty="0"/>
              <a:t>Task:</a:t>
            </a:r>
          </a:p>
          <a:p>
            <a:pPr marL="0" indent="0">
              <a:buNone/>
            </a:pPr>
            <a:r>
              <a:rPr lang="en-GB" sz="2100" dirty="0"/>
              <a:t>Find the following POTS and SWITCHES on the mixer. What does this tell you about the functionality of the mixer.</a:t>
            </a:r>
          </a:p>
          <a:p>
            <a:pPr marL="0" indent="0">
              <a:buNone/>
            </a:pPr>
            <a:endParaRPr lang="en-GB" sz="2100" dirty="0"/>
          </a:p>
          <a:p>
            <a:pPr marL="0" indent="0">
              <a:buNone/>
            </a:pPr>
            <a:r>
              <a:rPr lang="en-GB" sz="2100" b="1" dirty="0">
                <a:solidFill>
                  <a:srgbClr val="FFC000"/>
                </a:solidFill>
              </a:rPr>
              <a:t>AUX</a:t>
            </a:r>
          </a:p>
          <a:p>
            <a:pPr marL="0" indent="0">
              <a:buNone/>
            </a:pPr>
            <a:r>
              <a:rPr lang="en-GB" sz="2100" b="1" dirty="0">
                <a:solidFill>
                  <a:srgbClr val="FFC000"/>
                </a:solidFill>
              </a:rPr>
              <a:t>PRE</a:t>
            </a:r>
          </a:p>
          <a:p>
            <a:pPr marL="0" indent="0">
              <a:buNone/>
            </a:pPr>
            <a:r>
              <a:rPr lang="en-GB" sz="2100" b="1" dirty="0">
                <a:solidFill>
                  <a:srgbClr val="FFC000"/>
                </a:solidFill>
              </a:rPr>
              <a:t>EQ</a:t>
            </a:r>
          </a:p>
          <a:p>
            <a:pPr marL="0" indent="0">
              <a:buNone/>
            </a:pPr>
            <a:r>
              <a:rPr lang="en-GB" sz="2100" b="1" dirty="0">
                <a:solidFill>
                  <a:srgbClr val="FFC000"/>
                </a:solidFill>
              </a:rPr>
              <a:t>HI</a:t>
            </a:r>
          </a:p>
          <a:p>
            <a:pPr marL="0" indent="0">
              <a:buNone/>
            </a:pPr>
            <a:r>
              <a:rPr lang="en-GB" sz="2100" b="1" dirty="0">
                <a:solidFill>
                  <a:srgbClr val="FFC000"/>
                </a:solidFill>
              </a:rPr>
              <a:t>MID</a:t>
            </a:r>
          </a:p>
          <a:p>
            <a:pPr marL="0" indent="0">
              <a:buNone/>
            </a:pPr>
            <a:r>
              <a:rPr lang="en-GB" sz="2100" b="1" dirty="0">
                <a:solidFill>
                  <a:srgbClr val="FFC000"/>
                </a:solidFill>
              </a:rPr>
              <a:t>LOW</a:t>
            </a:r>
          </a:p>
          <a:p>
            <a:pPr marL="0" indent="0">
              <a:buNone/>
            </a:pPr>
            <a:endParaRPr lang="en-GB" sz="2100" b="1" dirty="0">
              <a:solidFill>
                <a:srgbClr val="FFC000"/>
              </a:solidFill>
            </a:endParaRPr>
          </a:p>
        </p:txBody>
      </p:sp>
    </p:spTree>
    <p:extLst>
      <p:ext uri="{BB962C8B-B14F-4D97-AF65-F5344CB8AC3E}">
        <p14:creationId xmlns:p14="http://schemas.microsoft.com/office/powerpoint/2010/main" val="1524880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Horizon</Template>
  <TotalTime>13131</TotalTime>
  <Words>1912</Words>
  <Application>Microsoft Office PowerPoint</Application>
  <PresentationFormat>On-screen Show (4:3)</PresentationFormat>
  <Paragraphs>143</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Narrow</vt:lpstr>
      <vt:lpstr>Bauhaus 93</vt:lpstr>
      <vt:lpstr>Calibri</vt:lpstr>
      <vt:lpstr>MV Boli</vt:lpstr>
      <vt:lpstr>Reprise Stamp</vt:lpstr>
      <vt:lpstr>Reprise Stamp Std</vt:lpstr>
      <vt:lpstr>Horizon</vt:lpstr>
      <vt:lpstr>What does a mixer do?</vt:lpstr>
      <vt:lpstr>Channel Strip</vt:lpstr>
      <vt:lpstr>Task 1: The Channel Strip </vt:lpstr>
      <vt:lpstr>MIC and LINE INPUTS</vt:lpstr>
      <vt:lpstr>GAIN/ PRE-amp</vt:lpstr>
      <vt:lpstr>KEY WORD so far….Make sure you made a note of these</vt:lpstr>
      <vt:lpstr>EQUALISER</vt:lpstr>
      <vt:lpstr>AUX SENDs</vt:lpstr>
      <vt:lpstr>KEY WORD so far….Make sure you made a note of these</vt:lpstr>
      <vt:lpstr>Routing section</vt:lpstr>
      <vt:lpstr>Describe the functionality of this mixer by evaluating the channel strip</vt:lpstr>
      <vt:lpstr>Written TASK- 16 marks</vt:lpstr>
      <vt:lpstr>Mixers Summary</vt:lpstr>
      <vt:lpstr>HOMEWORK   Digital vs Analogue Mixers https://www.wirerealm.com/guides/top-10-best-audio-mixers </vt:lpstr>
    </vt:vector>
  </TitlesOfParts>
  <Company>HWS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Stereo Mic Techniques</dc:title>
  <dc:creator>Paul Clifford</dc:creator>
  <cp:lastModifiedBy>Paul Clifford</cp:lastModifiedBy>
  <cp:revision>477</cp:revision>
  <cp:lastPrinted>2019-01-08T08:21:27Z</cp:lastPrinted>
  <dcterms:created xsi:type="dcterms:W3CDTF">2014-06-26T11:05:04Z</dcterms:created>
  <dcterms:modified xsi:type="dcterms:W3CDTF">2020-01-21T17:08:59Z</dcterms:modified>
</cp:coreProperties>
</file>