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73" r:id="rId8"/>
    <p:sldId id="262" r:id="rId9"/>
    <p:sldId id="263" r:id="rId10"/>
    <p:sldId id="264" r:id="rId11"/>
    <p:sldId id="270" r:id="rId12"/>
    <p:sldId id="265" r:id="rId13"/>
    <p:sldId id="266" r:id="rId14"/>
    <p:sldId id="267" r:id="rId15"/>
    <p:sldId id="268" r:id="rId16"/>
    <p:sldId id="269"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E248E-5327-4E9A-BE97-8E2CD557B10D}" type="datetimeFigureOut">
              <a:rPr lang="en-GB" smtClean="0"/>
              <a:t>18/01/2019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36AEF-D43F-4EB8-B955-6A8C8D15D30E}" type="slidenum">
              <a:rPr lang="en-GB" smtClean="0"/>
              <a:t>‹#›</a:t>
            </a:fld>
            <a:endParaRPr lang="en-GB"/>
          </a:p>
        </p:txBody>
      </p:sp>
    </p:spTree>
    <p:extLst>
      <p:ext uri="{BB962C8B-B14F-4D97-AF65-F5344CB8AC3E}">
        <p14:creationId xmlns:p14="http://schemas.microsoft.com/office/powerpoint/2010/main" val="236878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37DCA38-BE4E-4845-8885-ECDC252F47E5}" type="slidenum">
              <a:rPr lang="en-GB" smtClean="0"/>
              <a:t>11</a:t>
            </a:fld>
            <a:endParaRPr lang="en-GB"/>
          </a:p>
        </p:txBody>
      </p:sp>
    </p:spTree>
    <p:extLst>
      <p:ext uri="{BB962C8B-B14F-4D97-AF65-F5344CB8AC3E}">
        <p14:creationId xmlns:p14="http://schemas.microsoft.com/office/powerpoint/2010/main" val="304552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229578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129703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9258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15555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1E910-76DC-4181-9B4C-99F7E1AC8B7B}"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10471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51E910-76DC-4181-9B4C-99F7E1AC8B7B}"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67049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51E910-76DC-4181-9B4C-99F7E1AC8B7B}" type="datetimeFigureOut">
              <a:rPr lang="en-GB" smtClean="0"/>
              <a:t>18/01/2019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48012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51E910-76DC-4181-9B4C-99F7E1AC8B7B}" type="datetimeFigureOut">
              <a:rPr lang="en-GB" smtClean="0"/>
              <a:t>18/01/2019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41885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1E910-76DC-4181-9B4C-99F7E1AC8B7B}" type="datetimeFigureOut">
              <a:rPr lang="en-GB" smtClean="0"/>
              <a:t>18/01/2019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289575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1E910-76DC-4181-9B4C-99F7E1AC8B7B}"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123383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1E910-76DC-4181-9B4C-99F7E1AC8B7B}"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89612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E910-76DC-4181-9B4C-99F7E1AC8B7B}" type="datetimeFigureOut">
              <a:rPr lang="en-GB" smtClean="0"/>
              <a:t>18/01/2019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326D-ADEE-4371-9F9C-D0FF76847311}" type="slidenum">
              <a:rPr lang="en-GB" smtClean="0"/>
              <a:t>‹#›</a:t>
            </a:fld>
            <a:endParaRPr lang="en-GB"/>
          </a:p>
        </p:txBody>
      </p:sp>
    </p:spTree>
    <p:extLst>
      <p:ext uri="{BB962C8B-B14F-4D97-AF65-F5344CB8AC3E}">
        <p14:creationId xmlns:p14="http://schemas.microsoft.com/office/powerpoint/2010/main" val="33079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a/a6/Hydrographic_basin.sv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bbc.co.uk/education/clips/zn3qxnb"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l-do-HGuI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52886" y="614149"/>
            <a:ext cx="9890347" cy="5472752"/>
          </a:xfrm>
          <a:prstGeom prst="rect">
            <a:avLst/>
          </a:prstGeom>
        </p:spPr>
      </p:pic>
    </p:spTree>
    <p:extLst>
      <p:ext uri="{BB962C8B-B14F-4D97-AF65-F5344CB8AC3E}">
        <p14:creationId xmlns:p14="http://schemas.microsoft.com/office/powerpoint/2010/main" val="663447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290"/>
            <a:ext cx="10515600" cy="1325563"/>
          </a:xfrm>
        </p:spPr>
        <p:txBody>
          <a:bodyPr/>
          <a:lstStyle/>
          <a:p>
            <a:r>
              <a:rPr lang="en-GB" dirty="0" smtClean="0">
                <a:solidFill>
                  <a:srgbClr val="0066FF"/>
                </a:solidFill>
                <a:latin typeface="+mn-lt"/>
              </a:rPr>
              <a:t>The drainage basin system</a:t>
            </a:r>
            <a:endParaRPr lang="en-GB" dirty="0">
              <a:solidFill>
                <a:srgbClr val="0066FF"/>
              </a:solidFill>
              <a:latin typeface="+mn-lt"/>
            </a:endParaRPr>
          </a:p>
        </p:txBody>
      </p:sp>
      <p:sp>
        <p:nvSpPr>
          <p:cNvPr id="3" name="Content Placeholder 2"/>
          <p:cNvSpPr>
            <a:spLocks noGrp="1"/>
          </p:cNvSpPr>
          <p:nvPr>
            <p:ph idx="1"/>
          </p:nvPr>
        </p:nvSpPr>
        <p:spPr>
          <a:xfrm>
            <a:off x="838200" y="2546251"/>
            <a:ext cx="10515600" cy="3630711"/>
          </a:xfrm>
        </p:spPr>
        <p:txBody>
          <a:bodyPr/>
          <a:lstStyle/>
          <a:p>
            <a:pPr marL="0" indent="0">
              <a:buNone/>
            </a:pPr>
            <a:r>
              <a:rPr lang="en-GB" dirty="0">
                <a:solidFill>
                  <a:srgbClr val="0066FF"/>
                </a:solidFill>
              </a:rPr>
              <a:t>A drainage basin is the area of land that is drained by a river and its tributaries. Drainage basins are separated from each other by ridges of higher land called </a:t>
            </a:r>
            <a:r>
              <a:rPr lang="en-GB" b="1" dirty="0" smtClean="0">
                <a:solidFill>
                  <a:srgbClr val="0066FF"/>
                </a:solidFill>
              </a:rPr>
              <a:t>watersheds.</a:t>
            </a:r>
            <a:endParaRPr lang="en-GB" dirty="0">
              <a:solidFill>
                <a:srgbClr val="0066FF"/>
              </a:solidFill>
            </a:endParaRPr>
          </a:p>
          <a:p>
            <a:pPr marL="0" indent="0">
              <a:buNone/>
            </a:pPr>
            <a:r>
              <a:rPr lang="en-GB" dirty="0">
                <a:solidFill>
                  <a:srgbClr val="0066FF"/>
                </a:solidFill>
              </a:rPr>
              <a:t> </a:t>
            </a:r>
          </a:p>
          <a:p>
            <a:pPr marL="0" indent="0">
              <a:buNone/>
            </a:pPr>
            <a:r>
              <a:rPr lang="en-GB" dirty="0">
                <a:solidFill>
                  <a:srgbClr val="0066FF"/>
                </a:solidFill>
              </a:rPr>
              <a:t>Drainage basins vary hugely in size, from small local basins to major river systems such as the Mississippi and Amazon.</a:t>
            </a:r>
          </a:p>
          <a:p>
            <a:pPr marL="0" indent="0">
              <a:buNone/>
            </a:pPr>
            <a:endParaRPr lang="en-GB" dirty="0">
              <a:solidFill>
                <a:srgbClr val="0066FF"/>
              </a:solidFill>
            </a:endParaRPr>
          </a:p>
        </p:txBody>
      </p:sp>
      <p:pic>
        <p:nvPicPr>
          <p:cNvPr id="4" name="Picture 3" descr="File:Hydrographic basin.sv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277" y="92104"/>
            <a:ext cx="2625969" cy="2454147"/>
          </a:xfrm>
          <a:prstGeom prst="rect">
            <a:avLst/>
          </a:prstGeom>
          <a:noFill/>
          <a:ln>
            <a:noFill/>
          </a:ln>
          <a:extLst/>
        </p:spPr>
      </p:pic>
    </p:spTree>
    <p:extLst>
      <p:ext uri="{BB962C8B-B14F-4D97-AF65-F5344CB8AC3E}">
        <p14:creationId xmlns:p14="http://schemas.microsoft.com/office/powerpoint/2010/main" val="382524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071" y="830998"/>
            <a:ext cx="8421858" cy="5614572"/>
          </a:xfrm>
          <a:prstGeom prst="rect">
            <a:avLst/>
          </a:prstGeom>
        </p:spPr>
      </p:pic>
      <p:sp>
        <p:nvSpPr>
          <p:cNvPr id="3" name="Rectangle 2"/>
          <p:cNvSpPr/>
          <p:nvPr/>
        </p:nvSpPr>
        <p:spPr>
          <a:xfrm>
            <a:off x="1638300" y="1"/>
            <a:ext cx="8915400" cy="830997"/>
          </a:xfrm>
          <a:prstGeom prst="rect">
            <a:avLst/>
          </a:prstGeom>
        </p:spPr>
        <p:txBody>
          <a:bodyPr wrap="square">
            <a:spAutoFit/>
          </a:bodyPr>
          <a:lstStyle/>
          <a:p>
            <a:r>
              <a:rPr lang="en-GB" sz="2400" dirty="0">
                <a:solidFill>
                  <a:srgbClr val="0066FF"/>
                </a:solidFill>
                <a:latin typeface="Calibri" panose="020F0502020204030204" pitchFamily="34" charset="0"/>
              </a:rPr>
              <a:t>Drainage basin video:</a:t>
            </a:r>
            <a:r>
              <a:rPr lang="en-GB" sz="2400" dirty="0">
                <a:solidFill>
                  <a:srgbClr val="0066FF"/>
                </a:solidFill>
                <a:latin typeface="Calibri" panose="020F0502020204030204" pitchFamily="34" charset="0"/>
                <a:hlinkClick r:id="rId4"/>
              </a:rPr>
              <a:t> http://</a:t>
            </a:r>
            <a:r>
              <a:rPr lang="en-GB" sz="2400" dirty="0" smtClean="0">
                <a:solidFill>
                  <a:srgbClr val="0066FF"/>
                </a:solidFill>
                <a:latin typeface="Calibri" panose="020F0502020204030204" pitchFamily="34" charset="0"/>
                <a:hlinkClick r:id="rId4"/>
              </a:rPr>
              <a:t>www.bbc.co.uk/education/clips/zn3qxnb</a:t>
            </a:r>
            <a:r>
              <a:rPr lang="en-GB" sz="2400" dirty="0" smtClean="0">
                <a:solidFill>
                  <a:srgbClr val="0066FF"/>
                </a:solidFill>
                <a:latin typeface="Calibri" panose="020F0502020204030204" pitchFamily="34" charset="0"/>
              </a:rPr>
              <a:t> </a:t>
            </a:r>
            <a:endParaRPr lang="en-GB" sz="2400" dirty="0">
              <a:solidFill>
                <a:srgbClr val="0066FF"/>
              </a:solidFill>
              <a:latin typeface="Calibri" panose="020F0502020204030204" pitchFamily="34" charset="0"/>
            </a:endParaRPr>
          </a:p>
          <a:p>
            <a:endParaRPr lang="en-GB" sz="2400" dirty="0">
              <a:solidFill>
                <a:srgbClr val="0066FF"/>
              </a:solidFill>
              <a:latin typeface="Calibri" panose="020F0502020204030204" pitchFamily="34" charset="0"/>
            </a:endParaRPr>
          </a:p>
        </p:txBody>
      </p:sp>
    </p:spTree>
    <p:extLst>
      <p:ext uri="{BB962C8B-B14F-4D97-AF65-F5344CB8AC3E}">
        <p14:creationId xmlns:p14="http://schemas.microsoft.com/office/powerpoint/2010/main" val="534044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lstStyle/>
          <a:p>
            <a:r>
              <a:rPr lang="en-GB" b="1" dirty="0">
                <a:solidFill>
                  <a:srgbClr val="0066FF"/>
                </a:solidFill>
              </a:rPr>
              <a:t>What is the drainage basin system</a:t>
            </a:r>
            <a:r>
              <a:rPr lang="en-GB" b="1" dirty="0" smtClean="0">
                <a:solidFill>
                  <a:srgbClr val="0066FF"/>
                </a:solidFill>
              </a:rPr>
              <a:t>?</a:t>
            </a:r>
            <a:endParaRPr lang="en-GB" dirty="0">
              <a:solidFill>
                <a:srgbClr val="0066FF"/>
              </a:solidFill>
            </a:endParaRPr>
          </a:p>
        </p:txBody>
      </p:sp>
      <p:sp>
        <p:nvSpPr>
          <p:cNvPr id="3" name="Content Placeholder 2"/>
          <p:cNvSpPr>
            <a:spLocks noGrp="1"/>
          </p:cNvSpPr>
          <p:nvPr>
            <p:ph idx="1"/>
          </p:nvPr>
        </p:nvSpPr>
        <p:spPr>
          <a:xfrm>
            <a:off x="23457" y="1690688"/>
            <a:ext cx="6632812" cy="4246088"/>
          </a:xfrm>
        </p:spPr>
        <p:txBody>
          <a:bodyPr>
            <a:normAutofit/>
          </a:bodyPr>
          <a:lstStyle/>
          <a:p>
            <a:pPr marL="0" indent="0" algn="just">
              <a:buNone/>
            </a:pPr>
            <a:r>
              <a:rPr lang="en-GB" sz="2600" dirty="0">
                <a:solidFill>
                  <a:srgbClr val="0066FF"/>
                </a:solidFill>
              </a:rPr>
              <a:t>The movement of water within the drainage basin is illustrated by the drainage basin system, an open system, with inputs and outputs. </a:t>
            </a:r>
            <a:endParaRPr lang="en-GB" sz="2600" dirty="0" smtClean="0">
              <a:solidFill>
                <a:srgbClr val="0066FF"/>
              </a:solidFill>
            </a:endParaRPr>
          </a:p>
          <a:p>
            <a:pPr marL="0" indent="0" algn="just">
              <a:buNone/>
            </a:pPr>
            <a:endParaRPr lang="en-GB" sz="2600" dirty="0">
              <a:solidFill>
                <a:srgbClr val="0066FF"/>
              </a:solidFill>
            </a:endParaRPr>
          </a:p>
          <a:p>
            <a:pPr marL="0" indent="0" algn="just">
              <a:buNone/>
            </a:pPr>
            <a:r>
              <a:rPr lang="en-GB" sz="2600" dirty="0">
                <a:solidFill>
                  <a:srgbClr val="0066FF"/>
                </a:solidFill>
              </a:rPr>
              <a:t>Although its links with the water cycle make it an open system, when it comes to flood management and planning it is considered a closed system because what happens in a drainage basin is contained within that basin and won’t affect neighbouring basins.</a:t>
            </a:r>
          </a:p>
          <a:p>
            <a:pPr marL="0" indent="0" algn="just">
              <a:buNone/>
            </a:pPr>
            <a:endParaRPr lang="en-GB" sz="2600" dirty="0">
              <a:solidFill>
                <a:srgbClr val="0066FF"/>
              </a:solidFill>
            </a:endParaRPr>
          </a:p>
        </p:txBody>
      </p:sp>
      <p:pic>
        <p:nvPicPr>
          <p:cNvPr id="4" name="Picture 3" descr="C:\Users\EHooper\AppData\Local\Microsoft\Windows\Temporary Internet Files\Content.Word\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281" y="1786223"/>
            <a:ext cx="5048250" cy="3670935"/>
          </a:xfrm>
          <a:prstGeom prst="rect">
            <a:avLst/>
          </a:prstGeom>
          <a:noFill/>
          <a:ln>
            <a:noFill/>
          </a:ln>
        </p:spPr>
      </p:pic>
    </p:spTree>
    <p:extLst>
      <p:ext uri="{BB962C8B-B14F-4D97-AF65-F5344CB8AC3E}">
        <p14:creationId xmlns:p14="http://schemas.microsoft.com/office/powerpoint/2010/main" val="34544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ara\Pictures\Dell\scan 20-09-2009 15h26m25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43574" y="196948"/>
            <a:ext cx="8752451" cy="3418450"/>
          </a:xfrm>
          <a:prstGeom prst="rect">
            <a:avLst/>
          </a:prstGeom>
          <a:noFill/>
        </p:spPr>
      </p:pic>
      <p:sp>
        <p:nvSpPr>
          <p:cNvPr id="5" name="Rectangle 4"/>
          <p:cNvSpPr/>
          <p:nvPr/>
        </p:nvSpPr>
        <p:spPr>
          <a:xfrm>
            <a:off x="687786" y="3967089"/>
            <a:ext cx="10664025" cy="2678682"/>
          </a:xfrm>
          <a:prstGeom prst="rect">
            <a:avLst/>
          </a:prstGeom>
        </p:spPr>
        <p:txBody>
          <a:bodyPr wrap="square">
            <a:spAutoFit/>
          </a:bodyPr>
          <a:lstStyle/>
          <a:p>
            <a:pPr marL="342900" lvl="0" indent="-342900">
              <a:spcBef>
                <a:spcPts val="750"/>
              </a:spcBef>
              <a:spcAft>
                <a:spcPts val="0"/>
              </a:spcAft>
              <a:buFont typeface="+mj-lt"/>
              <a:buAutoNum type="arabicParenR"/>
            </a:pPr>
            <a:r>
              <a:rPr lang="en-US" sz="2000" dirty="0" smtClean="0">
                <a:solidFill>
                  <a:srgbClr val="0066FF"/>
                </a:solidFill>
                <a:effectLst/>
                <a:ea typeface="Times New Roman" panose="02020603050405020304" pitchFamily="18" charset="0"/>
                <a:cs typeface="Times New Roman" panose="02020603050405020304" pitchFamily="18" charset="0"/>
              </a:rPr>
              <a:t>On the drainage basin flow diagram shade in the stages: inputs (blue), stores (green), flows (yellow) and outputs (red).</a:t>
            </a:r>
            <a:endParaRPr lang="en-GB" sz="2000" dirty="0">
              <a:solidFill>
                <a:srgbClr val="0066FF"/>
              </a:solidFill>
              <a:ea typeface="Times New Roman" panose="02020603050405020304" pitchFamily="18" charset="0"/>
              <a:cs typeface="Times New Roman" panose="02020603050405020304" pitchFamily="18" charset="0"/>
            </a:endParaRPr>
          </a:p>
          <a:p>
            <a:pPr marL="342900" lvl="0" indent="-342900">
              <a:spcBef>
                <a:spcPts val="750"/>
              </a:spcBef>
              <a:spcAft>
                <a:spcPts val="0"/>
              </a:spcAft>
              <a:buFont typeface="+mj-lt"/>
              <a:buAutoNum type="arabicParenR"/>
            </a:pPr>
            <a:r>
              <a:rPr lang="en-US" sz="2000" dirty="0" smtClean="0">
                <a:solidFill>
                  <a:srgbClr val="0066FF"/>
                </a:solidFill>
                <a:effectLst/>
                <a:ea typeface="Times New Roman" panose="02020603050405020304" pitchFamily="18" charset="0"/>
                <a:cs typeface="Times New Roman" panose="02020603050405020304" pitchFamily="18" charset="0"/>
              </a:rPr>
              <a:t>Describe at least two different paths that water could follow from an input to an output stage.</a:t>
            </a:r>
            <a:endParaRPr lang="en-GB" sz="2000" dirty="0" smtClean="0">
              <a:solidFill>
                <a:srgbClr val="0066FF"/>
              </a:solidFill>
              <a:effectLst/>
              <a:ea typeface="Times New Roman" panose="02020603050405020304" pitchFamily="18" charset="0"/>
              <a:cs typeface="Times New Roman" panose="02020603050405020304" pitchFamily="18" charset="0"/>
            </a:endParaRPr>
          </a:p>
          <a:p>
            <a:pPr marL="800100" indent="-342900">
              <a:spcAft>
                <a:spcPts val="0"/>
              </a:spcAft>
              <a:buFont typeface="+mj-lt"/>
              <a:buAutoNum type="arabicParenR"/>
            </a:pPr>
            <a:endParaRPr lang="en-GB" sz="2000" dirty="0" smtClean="0">
              <a:solidFill>
                <a:srgbClr val="0066FF"/>
              </a:solidFill>
              <a:effectLs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arenR"/>
            </a:pPr>
            <a:r>
              <a:rPr lang="en-US" sz="2000" dirty="0" smtClean="0">
                <a:solidFill>
                  <a:srgbClr val="0066FF"/>
                </a:solidFill>
                <a:effectLst/>
                <a:ea typeface="Times New Roman" panose="02020603050405020304" pitchFamily="18" charset="0"/>
                <a:cs typeface="Times New Roman" panose="02020603050405020304" pitchFamily="18" charset="0"/>
              </a:rPr>
              <a:t>Explain how different paths might exist depending on whether the environmental conditions were:</a:t>
            </a:r>
            <a:endParaRPr lang="en-GB" sz="2000" dirty="0" smtClean="0">
              <a:solidFill>
                <a:srgbClr val="0066FF"/>
              </a:solidFill>
              <a:effectLst/>
              <a:ea typeface="Calibri" panose="020F0502020204030204" pitchFamily="34" charset="0"/>
              <a:cs typeface="Times New Roman" panose="02020603050405020304" pitchFamily="18" charset="0"/>
            </a:endParaRPr>
          </a:p>
          <a:p>
            <a:pPr lvl="0">
              <a:spcAft>
                <a:spcPts val="0"/>
              </a:spcAft>
            </a:pPr>
            <a:r>
              <a:rPr lang="en-GB" sz="2000" dirty="0" smtClean="0">
                <a:solidFill>
                  <a:srgbClr val="0066FF"/>
                </a:solidFill>
                <a:effectLst/>
                <a:ea typeface="Calibri" panose="020F0502020204030204" pitchFamily="34" charset="0"/>
                <a:cs typeface="Times New Roman" panose="02020603050405020304" pitchFamily="18" charset="0"/>
              </a:rPr>
              <a:t>	a) Extremely hot and dry </a:t>
            </a:r>
          </a:p>
          <a:p>
            <a:pPr>
              <a:lnSpc>
                <a:spcPct val="107000"/>
              </a:lnSpc>
              <a:spcAft>
                <a:spcPts val="800"/>
              </a:spcAft>
            </a:pPr>
            <a:r>
              <a:rPr lang="en-GB" sz="2000" dirty="0" smtClean="0">
                <a:solidFill>
                  <a:srgbClr val="0066FF"/>
                </a:solidFill>
                <a:effectLst/>
                <a:ea typeface="Calibri" panose="020F0502020204030204" pitchFamily="34" charset="0"/>
                <a:cs typeface="Times New Roman" panose="02020603050405020304" pitchFamily="18" charset="0"/>
              </a:rPr>
              <a:t>	b) Very cold</a:t>
            </a:r>
            <a:endParaRPr lang="en-GB" sz="2000" dirty="0">
              <a:solidFill>
                <a:srgbClr val="0066F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91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l="12476" r="12761"/>
          <a:stretch>
            <a:fillRect/>
          </a:stretch>
        </p:blipFill>
        <p:spPr bwMode="auto">
          <a:xfrm>
            <a:off x="2168288" y="84408"/>
            <a:ext cx="8326364" cy="6216430"/>
          </a:xfrm>
          <a:prstGeom prst="rect">
            <a:avLst/>
          </a:prstGeom>
          <a:noFill/>
          <a:ln>
            <a:noFill/>
          </a:ln>
          <a:effectLst/>
          <a:extLst/>
        </p:spPr>
      </p:pic>
      <p:sp>
        <p:nvSpPr>
          <p:cNvPr id="5" name="Rectangle 4"/>
          <p:cNvSpPr/>
          <p:nvPr/>
        </p:nvSpPr>
        <p:spPr>
          <a:xfrm>
            <a:off x="3913275" y="6432396"/>
            <a:ext cx="5405711" cy="400110"/>
          </a:xfrm>
          <a:prstGeom prst="rect">
            <a:avLst/>
          </a:prstGeom>
        </p:spPr>
        <p:txBody>
          <a:bodyPr wrap="none">
            <a:spAutoFit/>
          </a:bodyPr>
          <a:lstStyle/>
          <a:p>
            <a:r>
              <a:rPr lang="en-GB" altLang="en-US" sz="2000" dirty="0" smtClean="0">
                <a:hlinkClick r:id="rId3"/>
              </a:rPr>
              <a:t>https://www.youtube.com/watch?v=al-do-HGuIk</a:t>
            </a:r>
            <a:r>
              <a:rPr lang="en-GB" altLang="en-US" sz="2000" dirty="0" smtClean="0"/>
              <a:t>  </a:t>
            </a:r>
            <a:endParaRPr lang="en-GB" altLang="en-US" sz="2000" dirty="0"/>
          </a:p>
        </p:txBody>
      </p:sp>
    </p:spTree>
    <p:extLst>
      <p:ext uri="{BB962C8B-B14F-4D97-AF65-F5344CB8AC3E}">
        <p14:creationId xmlns:p14="http://schemas.microsoft.com/office/powerpoint/2010/main" val="932751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Use p16 Oxford to help you answer the following questions:</a:t>
            </a:r>
            <a:r>
              <a:rPr lang="en-GB" dirty="0" smtClean="0"/>
              <a:t/>
            </a:r>
            <a:br>
              <a:rPr lang="en-GB" dirty="0" smtClean="0"/>
            </a:br>
            <a:endParaRPr lang="en-GB" dirty="0"/>
          </a:p>
        </p:txBody>
      </p:sp>
      <p:sp>
        <p:nvSpPr>
          <p:cNvPr id="3" name="Content Placeholder 2"/>
          <p:cNvSpPr>
            <a:spLocks noGrp="1"/>
          </p:cNvSpPr>
          <p:nvPr>
            <p:ph idx="1"/>
          </p:nvPr>
        </p:nvSpPr>
        <p:spPr/>
        <p:txBody>
          <a:bodyPr>
            <a:noAutofit/>
          </a:bodyPr>
          <a:lstStyle/>
          <a:p>
            <a:pPr marL="0" indent="0">
              <a:buNone/>
            </a:pPr>
            <a:r>
              <a:rPr lang="en-GB" sz="2400" dirty="0" smtClean="0">
                <a:solidFill>
                  <a:srgbClr val="0066FF"/>
                </a:solidFill>
              </a:rPr>
              <a:t>1) Describe the different possible pathways of precipitation.</a:t>
            </a:r>
            <a:endParaRPr lang="en-GB" sz="2400" dirty="0">
              <a:solidFill>
                <a:srgbClr val="0066FF"/>
              </a:solidFill>
            </a:endParaRPr>
          </a:p>
          <a:p>
            <a:pPr marL="0" indent="0">
              <a:buNone/>
            </a:pPr>
            <a:endParaRPr lang="en-GB" sz="2400" dirty="0">
              <a:solidFill>
                <a:srgbClr val="0066FF"/>
              </a:solidFill>
            </a:endParaRPr>
          </a:p>
          <a:p>
            <a:pPr marL="0" indent="0">
              <a:buNone/>
            </a:pPr>
            <a:r>
              <a:rPr lang="en-GB" sz="2400" dirty="0">
                <a:solidFill>
                  <a:srgbClr val="0066FF"/>
                </a:solidFill>
              </a:rPr>
              <a:t>2) Explain the link between groundwater flow and rivers.</a:t>
            </a:r>
          </a:p>
          <a:p>
            <a:pPr marL="0" indent="0">
              <a:buNone/>
            </a:pPr>
            <a:endParaRPr lang="en-GB" sz="2400" dirty="0">
              <a:solidFill>
                <a:srgbClr val="0066FF"/>
              </a:solidFill>
            </a:endParaRPr>
          </a:p>
          <a:p>
            <a:pPr marL="0" indent="0">
              <a:buNone/>
            </a:pPr>
            <a:r>
              <a:rPr lang="en-GB" sz="2400" dirty="0">
                <a:solidFill>
                  <a:srgbClr val="0066FF"/>
                </a:solidFill>
              </a:rPr>
              <a:t>3) Why is infiltration and </a:t>
            </a:r>
            <a:r>
              <a:rPr lang="en-GB" sz="2400" i="1" dirty="0">
                <a:solidFill>
                  <a:srgbClr val="0066FF"/>
                </a:solidFill>
              </a:rPr>
              <a:t>infiltration capacity</a:t>
            </a:r>
            <a:r>
              <a:rPr lang="en-GB" sz="2400" dirty="0">
                <a:solidFill>
                  <a:srgbClr val="0066FF"/>
                </a:solidFill>
              </a:rPr>
              <a:t> such as important factor?</a:t>
            </a:r>
          </a:p>
          <a:p>
            <a:pPr marL="0" indent="0">
              <a:buNone/>
            </a:pPr>
            <a:endParaRPr lang="en-GB" sz="2400" dirty="0">
              <a:solidFill>
                <a:srgbClr val="0066FF"/>
              </a:solidFill>
            </a:endParaRPr>
          </a:p>
          <a:p>
            <a:pPr marL="0" indent="0">
              <a:buNone/>
            </a:pPr>
            <a:r>
              <a:rPr lang="en-GB" sz="2400" dirty="0">
                <a:solidFill>
                  <a:srgbClr val="0066FF"/>
                </a:solidFill>
              </a:rPr>
              <a:t>4) Why is overland flow more likely in urban areas?</a:t>
            </a:r>
          </a:p>
          <a:p>
            <a:pPr marL="0" indent="0">
              <a:buNone/>
            </a:pPr>
            <a:endParaRPr lang="en-GB" sz="2400" dirty="0">
              <a:solidFill>
                <a:srgbClr val="0066FF"/>
              </a:solidFill>
            </a:endParaRPr>
          </a:p>
          <a:p>
            <a:pPr marL="0" indent="0">
              <a:buNone/>
            </a:pPr>
            <a:r>
              <a:rPr lang="en-GB" sz="2400" dirty="0">
                <a:solidFill>
                  <a:srgbClr val="0066FF"/>
                </a:solidFill>
              </a:rPr>
              <a:t>5) Explain how water moves through soil and account for different transfer speeds.</a:t>
            </a:r>
          </a:p>
          <a:p>
            <a:pPr marL="0" indent="0">
              <a:buNone/>
            </a:pPr>
            <a:endParaRPr lang="en-GB" sz="1800" dirty="0">
              <a:solidFill>
                <a:srgbClr val="0066FF"/>
              </a:solidFill>
            </a:endParaRPr>
          </a:p>
          <a:p>
            <a:endParaRPr lang="en-GB" sz="1800" dirty="0">
              <a:solidFill>
                <a:srgbClr val="0066FF"/>
              </a:solidFill>
            </a:endParaRPr>
          </a:p>
        </p:txBody>
      </p:sp>
    </p:spTree>
    <p:extLst>
      <p:ext uri="{BB962C8B-B14F-4D97-AF65-F5344CB8AC3E}">
        <p14:creationId xmlns:p14="http://schemas.microsoft.com/office/powerpoint/2010/main" val="750650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0515600" cy="876821"/>
          </a:xfrm>
        </p:spPr>
        <p:txBody>
          <a:bodyPr/>
          <a:lstStyle/>
          <a:p>
            <a:r>
              <a:rPr lang="en-GB" dirty="0" smtClean="0">
                <a:solidFill>
                  <a:srgbClr val="0066FF"/>
                </a:solidFill>
                <a:latin typeface="+mn-lt"/>
              </a:rPr>
              <a:t>What is the role of vegetation?</a:t>
            </a:r>
            <a:endParaRPr lang="en-GB" dirty="0">
              <a:solidFill>
                <a:srgbClr val="0066FF"/>
              </a:solidFill>
              <a:latin typeface="+mn-lt"/>
            </a:endParaRPr>
          </a:p>
        </p:txBody>
      </p:sp>
      <p:pic>
        <p:nvPicPr>
          <p:cNvPr id="4" name="Picture 3" descr="C:\Users\EHooper\AppData\Local\Microsoft\Windows\Temporary Internet Files\Content.Word\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41946"/>
            <a:ext cx="6108510" cy="5304293"/>
          </a:xfrm>
          <a:prstGeom prst="rect">
            <a:avLst/>
          </a:prstGeom>
          <a:noFill/>
          <a:ln>
            <a:noFill/>
          </a:ln>
        </p:spPr>
      </p:pic>
      <p:sp>
        <p:nvSpPr>
          <p:cNvPr id="5" name="Rectangle 4"/>
          <p:cNvSpPr/>
          <p:nvPr/>
        </p:nvSpPr>
        <p:spPr>
          <a:xfrm>
            <a:off x="6922828" y="2497673"/>
            <a:ext cx="5269172" cy="2463367"/>
          </a:xfrm>
          <a:prstGeom prst="rect">
            <a:avLst/>
          </a:prstGeom>
        </p:spPr>
        <p:txBody>
          <a:bodyPr wrap="square">
            <a:spAutoFit/>
          </a:bodyPr>
          <a:lstStyle/>
          <a:p>
            <a:pPr algn="ctr">
              <a:lnSpc>
                <a:spcPct val="107000"/>
              </a:lnSpc>
              <a:spcAft>
                <a:spcPts val="800"/>
              </a:spcAft>
            </a:pPr>
            <a:r>
              <a:rPr lang="en-GB" sz="4800" i="1" dirty="0">
                <a:solidFill>
                  <a:srgbClr val="0066FF"/>
                </a:solidFill>
                <a:latin typeface="Calibri" panose="020F0502020204030204" pitchFamily="34" charset="0"/>
                <a:ea typeface="Calibri" panose="020F0502020204030204" pitchFamily="34" charset="0"/>
                <a:cs typeface="Times New Roman" panose="02020603050405020304" pitchFamily="18" charset="0"/>
              </a:rPr>
              <a:t>Why is forest cover an influential factor?</a:t>
            </a:r>
            <a:endParaRPr lang="en-GB" sz="4800" i="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149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81090"/>
            <a:ext cx="9144000" cy="1015663"/>
          </a:xfrm>
          <a:prstGeom prst="rect">
            <a:avLst/>
          </a:prstGeom>
          <a:noFill/>
        </p:spPr>
        <p:txBody>
          <a:bodyPr wrap="square" rtlCol="0">
            <a:spAutoFit/>
          </a:bodyPr>
          <a:lstStyle/>
          <a:p>
            <a:pPr algn="ctr"/>
            <a:r>
              <a:rPr lang="en-GB" sz="6000" dirty="0">
                <a:solidFill>
                  <a:srgbClr val="0066FF"/>
                </a:solidFill>
                <a:latin typeface="Calibri" panose="020F0502020204030204" pitchFamily="34" charset="0"/>
              </a:rPr>
              <a:t>Exam style </a:t>
            </a:r>
            <a:r>
              <a:rPr lang="en-GB" sz="6000" dirty="0" smtClean="0">
                <a:solidFill>
                  <a:srgbClr val="0066FF"/>
                </a:solidFill>
                <a:latin typeface="Calibri" panose="020F0502020204030204" pitchFamily="34" charset="0"/>
              </a:rPr>
              <a:t>question:</a:t>
            </a:r>
            <a:endParaRPr lang="en-GB" sz="6000" dirty="0">
              <a:solidFill>
                <a:srgbClr val="0066FF"/>
              </a:solidFill>
              <a:latin typeface="Calibri" panose="020F0502020204030204" pitchFamily="34" charset="0"/>
            </a:endParaRPr>
          </a:p>
        </p:txBody>
      </p:sp>
      <p:sp>
        <p:nvSpPr>
          <p:cNvPr id="5" name="Rectangle 4"/>
          <p:cNvSpPr/>
          <p:nvPr/>
        </p:nvSpPr>
        <p:spPr>
          <a:xfrm>
            <a:off x="112541" y="2099872"/>
            <a:ext cx="11966917" cy="1138773"/>
          </a:xfrm>
          <a:prstGeom prst="rect">
            <a:avLst/>
          </a:prstGeom>
          <a:ln w="19050">
            <a:solidFill>
              <a:srgbClr val="0066FF"/>
            </a:solidFill>
          </a:ln>
        </p:spPr>
        <p:txBody>
          <a:bodyPr wrap="square">
            <a:spAutoFit/>
          </a:bodyPr>
          <a:lstStyle/>
          <a:p>
            <a:r>
              <a:rPr lang="en-GB" sz="3400" dirty="0">
                <a:solidFill>
                  <a:srgbClr val="0066FF"/>
                </a:solidFill>
                <a:latin typeface="Calibri" panose="020F0502020204030204" pitchFamily="34" charset="0"/>
              </a:rPr>
              <a:t>Describe the different ways that water can enter a river channel </a:t>
            </a:r>
          </a:p>
          <a:p>
            <a:r>
              <a:rPr lang="en-GB" sz="3400" dirty="0" smtClean="0">
                <a:solidFill>
                  <a:srgbClr val="0066FF"/>
                </a:solidFill>
                <a:latin typeface="Calibri" panose="020F0502020204030204" pitchFamily="34" charset="0"/>
              </a:rPr>
              <a:t>[4 </a:t>
            </a:r>
            <a:r>
              <a:rPr lang="en-GB" sz="3400" dirty="0">
                <a:solidFill>
                  <a:srgbClr val="0066FF"/>
                </a:solidFill>
                <a:latin typeface="Calibri" panose="020F0502020204030204" pitchFamily="34" charset="0"/>
              </a:rPr>
              <a:t>marks]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015" y="4141764"/>
            <a:ext cx="2463018" cy="2463018"/>
          </a:xfrm>
          <a:prstGeom prst="rect">
            <a:avLst/>
          </a:prstGeom>
        </p:spPr>
      </p:pic>
    </p:spTree>
    <p:extLst>
      <p:ext uri="{BB962C8B-B14F-4D97-AF65-F5344CB8AC3E}">
        <p14:creationId xmlns:p14="http://schemas.microsoft.com/office/powerpoint/2010/main" val="180384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4887" y="86107"/>
            <a:ext cx="8618806" cy="923330"/>
          </a:xfrm>
          <a:prstGeom prst="rect">
            <a:avLst/>
          </a:prstGeom>
          <a:noFill/>
          <a:ln w="19050">
            <a:noFill/>
          </a:ln>
        </p:spPr>
        <p:txBody>
          <a:bodyPr wrap="square" rtlCol="0">
            <a:spAutoFit/>
          </a:bodyPr>
          <a:lstStyle/>
          <a:p>
            <a:pPr algn="ctr"/>
            <a:r>
              <a:rPr lang="en-GB" sz="5400" dirty="0">
                <a:solidFill>
                  <a:srgbClr val="0066FF"/>
                </a:solidFill>
                <a:latin typeface="Calibri" panose="020F0502020204030204" pitchFamily="34" charset="0"/>
              </a:rPr>
              <a:t>Exam style question…</a:t>
            </a:r>
          </a:p>
        </p:txBody>
      </p:sp>
      <p:sp>
        <p:nvSpPr>
          <p:cNvPr id="5" name="Rectangle 4"/>
          <p:cNvSpPr/>
          <p:nvPr/>
        </p:nvSpPr>
        <p:spPr>
          <a:xfrm>
            <a:off x="882211" y="1281160"/>
            <a:ext cx="10424159" cy="954107"/>
          </a:xfrm>
          <a:prstGeom prst="rect">
            <a:avLst/>
          </a:prstGeom>
          <a:ln w="19050">
            <a:solidFill>
              <a:srgbClr val="0066FF"/>
            </a:solidFill>
          </a:ln>
        </p:spPr>
        <p:txBody>
          <a:bodyPr wrap="square">
            <a:spAutoFit/>
          </a:bodyPr>
          <a:lstStyle/>
          <a:p>
            <a:r>
              <a:rPr lang="en-GB" sz="2800" dirty="0">
                <a:solidFill>
                  <a:srgbClr val="0066FF"/>
                </a:solidFill>
                <a:latin typeface="Calibri" panose="020F0502020204030204" pitchFamily="34" charset="0"/>
              </a:rPr>
              <a:t>Describe the different ways that water can enter a river channel </a:t>
            </a:r>
          </a:p>
          <a:p>
            <a:r>
              <a:rPr lang="en-GB" sz="2800" dirty="0" smtClean="0">
                <a:solidFill>
                  <a:srgbClr val="0066FF"/>
                </a:solidFill>
                <a:latin typeface="Calibri" panose="020F0502020204030204" pitchFamily="34" charset="0"/>
              </a:rPr>
              <a:t>[4 </a:t>
            </a:r>
            <a:r>
              <a:rPr lang="en-GB" sz="2800" dirty="0">
                <a:solidFill>
                  <a:srgbClr val="0066FF"/>
                </a:solidFill>
                <a:latin typeface="Calibri" panose="020F0502020204030204" pitchFamily="34" charset="0"/>
              </a:rPr>
              <a:t>marks]</a:t>
            </a:r>
          </a:p>
        </p:txBody>
      </p:sp>
      <p:sp>
        <p:nvSpPr>
          <p:cNvPr id="10" name="Rectangle 9"/>
          <p:cNvSpPr/>
          <p:nvPr/>
        </p:nvSpPr>
        <p:spPr>
          <a:xfrm>
            <a:off x="882211" y="2594047"/>
            <a:ext cx="10424159" cy="3785652"/>
          </a:xfrm>
          <a:prstGeom prst="rect">
            <a:avLst/>
          </a:prstGeom>
          <a:ln w="19050">
            <a:noFill/>
          </a:ln>
        </p:spPr>
        <p:txBody>
          <a:bodyPr wrap="square">
            <a:spAutoFit/>
          </a:bodyPr>
          <a:lstStyle/>
          <a:p>
            <a:r>
              <a:rPr lang="en-GB" sz="2400" dirty="0">
                <a:solidFill>
                  <a:srgbClr val="0066FF"/>
                </a:solidFill>
                <a:latin typeface="Calibri" panose="020F0502020204030204" pitchFamily="34" charset="0"/>
              </a:rPr>
              <a:t>Water can enter a river channel in several different ways. </a:t>
            </a:r>
            <a:endParaRPr lang="en-GB" sz="2400" dirty="0" smtClean="0">
              <a:solidFill>
                <a:srgbClr val="0066FF"/>
              </a:solidFill>
              <a:latin typeface="Calibri" panose="020F0502020204030204" pitchFamily="34" charset="0"/>
            </a:endParaRPr>
          </a:p>
          <a:p>
            <a:r>
              <a:rPr lang="en-GB" sz="2400" dirty="0" smtClean="0">
                <a:solidFill>
                  <a:srgbClr val="0066FF"/>
                </a:solidFill>
                <a:latin typeface="Calibri" panose="020F0502020204030204" pitchFamily="34" charset="0"/>
              </a:rPr>
              <a:t>Firstly, water can enter directly through </a:t>
            </a:r>
            <a:r>
              <a:rPr lang="en-GB" sz="2400" b="1" dirty="0" smtClean="0">
                <a:solidFill>
                  <a:srgbClr val="0066FF"/>
                </a:solidFill>
                <a:latin typeface="Calibri" panose="020F0502020204030204" pitchFamily="34" charset="0"/>
              </a:rPr>
              <a:t>precipitation</a:t>
            </a:r>
            <a:r>
              <a:rPr lang="en-GB" sz="2400" dirty="0" smtClean="0">
                <a:solidFill>
                  <a:srgbClr val="0066FF"/>
                </a:solidFill>
                <a:latin typeface="Calibri" panose="020F0502020204030204" pitchFamily="34" charset="0"/>
              </a:rPr>
              <a:t>, such as rain or snow. </a:t>
            </a:r>
          </a:p>
          <a:p>
            <a:endParaRPr lang="en-GB" sz="2400" dirty="0" smtClean="0">
              <a:solidFill>
                <a:srgbClr val="0066FF"/>
              </a:solidFill>
              <a:latin typeface="Calibri" panose="020F0502020204030204" pitchFamily="34" charset="0"/>
            </a:endParaRPr>
          </a:p>
          <a:p>
            <a:r>
              <a:rPr lang="en-GB" sz="2400" dirty="0" smtClean="0">
                <a:solidFill>
                  <a:srgbClr val="0066FF"/>
                </a:solidFill>
                <a:latin typeface="Calibri" panose="020F0502020204030204" pitchFamily="34" charset="0"/>
              </a:rPr>
              <a:t>Water </a:t>
            </a:r>
            <a:r>
              <a:rPr lang="en-GB" sz="2400" dirty="0">
                <a:solidFill>
                  <a:srgbClr val="0066FF"/>
                </a:solidFill>
                <a:latin typeface="Calibri" panose="020F0502020204030204" pitchFamily="34" charset="0"/>
              </a:rPr>
              <a:t>can also </a:t>
            </a:r>
            <a:r>
              <a:rPr lang="en-GB" sz="2400" b="1" dirty="0">
                <a:solidFill>
                  <a:srgbClr val="0066FF"/>
                </a:solidFill>
                <a:latin typeface="Calibri" panose="020F0502020204030204" pitchFamily="34" charset="0"/>
              </a:rPr>
              <a:t>flow overland</a:t>
            </a:r>
            <a:r>
              <a:rPr lang="en-GB" sz="2400" dirty="0">
                <a:solidFill>
                  <a:srgbClr val="0066FF"/>
                </a:solidFill>
                <a:latin typeface="Calibri" panose="020F0502020204030204" pitchFamily="34" charset="0"/>
              </a:rPr>
              <a:t>, or as </a:t>
            </a:r>
            <a:r>
              <a:rPr lang="en-GB" sz="2400" b="1" dirty="0" err="1">
                <a:solidFill>
                  <a:srgbClr val="0066FF"/>
                </a:solidFill>
                <a:latin typeface="Calibri" panose="020F0502020204030204" pitchFamily="34" charset="0"/>
              </a:rPr>
              <a:t>throughflow</a:t>
            </a:r>
            <a:r>
              <a:rPr lang="en-GB" sz="2400" dirty="0">
                <a:solidFill>
                  <a:srgbClr val="0066FF"/>
                </a:solidFill>
                <a:latin typeface="Calibri" panose="020F0502020204030204" pitchFamily="34" charset="0"/>
              </a:rPr>
              <a:t> through the soil itself. Here water flows from the surrounding area into the river under the force of gravity. </a:t>
            </a:r>
            <a:endParaRPr lang="en-GB" sz="2400" dirty="0" smtClean="0">
              <a:solidFill>
                <a:srgbClr val="0066FF"/>
              </a:solidFill>
              <a:latin typeface="Calibri" panose="020F0502020204030204" pitchFamily="34" charset="0"/>
            </a:endParaRPr>
          </a:p>
          <a:p>
            <a:endParaRPr lang="en-GB" sz="2400" dirty="0" smtClean="0">
              <a:solidFill>
                <a:srgbClr val="0066FF"/>
              </a:solidFill>
              <a:latin typeface="Calibri" panose="020F0502020204030204" pitchFamily="34" charset="0"/>
            </a:endParaRPr>
          </a:p>
          <a:p>
            <a:r>
              <a:rPr lang="en-GB" sz="2400" dirty="0" smtClean="0">
                <a:solidFill>
                  <a:srgbClr val="0066FF"/>
                </a:solidFill>
                <a:latin typeface="Calibri" panose="020F0502020204030204" pitchFamily="34" charset="0"/>
              </a:rPr>
              <a:t>Water </a:t>
            </a:r>
            <a:r>
              <a:rPr lang="en-GB" sz="2400" dirty="0">
                <a:solidFill>
                  <a:srgbClr val="0066FF"/>
                </a:solidFill>
                <a:latin typeface="Calibri" panose="020F0502020204030204" pitchFamily="34" charset="0"/>
              </a:rPr>
              <a:t>can also enter the river via </a:t>
            </a:r>
            <a:r>
              <a:rPr lang="en-GB" sz="2400" b="1" dirty="0">
                <a:solidFill>
                  <a:srgbClr val="0066FF"/>
                </a:solidFill>
                <a:latin typeface="Calibri" panose="020F0502020204030204" pitchFamily="34" charset="0"/>
              </a:rPr>
              <a:t>groundwater flow</a:t>
            </a:r>
            <a:r>
              <a:rPr lang="en-GB" sz="2400" dirty="0">
                <a:solidFill>
                  <a:srgbClr val="0066FF"/>
                </a:solidFill>
                <a:latin typeface="Calibri" panose="020F0502020204030204" pitchFamily="34" charset="0"/>
              </a:rPr>
              <a:t>. </a:t>
            </a:r>
            <a:endParaRPr lang="en-GB" sz="2400" dirty="0" smtClean="0">
              <a:solidFill>
                <a:srgbClr val="0066FF"/>
              </a:solidFill>
              <a:latin typeface="Calibri" panose="020F0502020204030204" pitchFamily="34" charset="0"/>
            </a:endParaRPr>
          </a:p>
          <a:p>
            <a:endParaRPr lang="en-GB" sz="2400" dirty="0">
              <a:solidFill>
                <a:srgbClr val="0066FF"/>
              </a:solidFill>
              <a:latin typeface="Calibri" panose="020F0502020204030204" pitchFamily="34" charset="0"/>
            </a:endParaRPr>
          </a:p>
          <a:p>
            <a:r>
              <a:rPr lang="en-GB" sz="2400" dirty="0" smtClean="0">
                <a:solidFill>
                  <a:srgbClr val="0066FF"/>
                </a:solidFill>
                <a:latin typeface="Calibri" panose="020F0502020204030204" pitchFamily="34" charset="0"/>
              </a:rPr>
              <a:t>Additional </a:t>
            </a:r>
            <a:r>
              <a:rPr lang="en-GB" sz="2400" dirty="0">
                <a:solidFill>
                  <a:srgbClr val="0066FF"/>
                </a:solidFill>
                <a:latin typeface="Calibri" panose="020F0502020204030204" pitchFamily="34" charset="0"/>
              </a:rPr>
              <a:t>streams and rivers joining the river channel as </a:t>
            </a:r>
            <a:r>
              <a:rPr lang="en-GB" sz="2400" b="1" dirty="0">
                <a:solidFill>
                  <a:srgbClr val="0066FF"/>
                </a:solidFill>
                <a:latin typeface="Calibri" panose="020F0502020204030204" pitchFamily="34" charset="0"/>
              </a:rPr>
              <a:t>tributaries</a:t>
            </a:r>
            <a:r>
              <a:rPr lang="en-GB" sz="2400" dirty="0">
                <a:solidFill>
                  <a:srgbClr val="0066FF"/>
                </a:solidFill>
                <a:latin typeface="Calibri" panose="020F0502020204030204" pitchFamily="34" charset="0"/>
              </a:rPr>
              <a:t> can also add water to the river channel.</a:t>
            </a:r>
          </a:p>
        </p:txBody>
      </p:sp>
    </p:spTree>
    <p:extLst>
      <p:ext uri="{BB962C8B-B14F-4D97-AF65-F5344CB8AC3E}">
        <p14:creationId xmlns:p14="http://schemas.microsoft.com/office/powerpoint/2010/main" val="6970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6000" dirty="0">
                <a:solidFill>
                  <a:srgbClr val="0066FF"/>
                </a:solidFill>
                <a:latin typeface="+mn-lt"/>
              </a:rPr>
              <a:t>What processes influence water stores at the local scale</a:t>
            </a:r>
            <a:r>
              <a:rPr lang="en-GB" sz="6000" dirty="0" smtClean="0">
                <a:solidFill>
                  <a:srgbClr val="0066FF"/>
                </a:solidFill>
                <a:latin typeface="+mn-lt"/>
              </a:rPr>
              <a:t>?</a:t>
            </a:r>
            <a:endParaRPr lang="en-GB" sz="6000" dirty="0">
              <a:solidFill>
                <a:srgbClr val="0066FF"/>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684" y="1977291"/>
            <a:ext cx="7030632" cy="4259736"/>
          </a:xfrm>
          <a:prstGeom prst="rect">
            <a:avLst/>
          </a:prstGeom>
        </p:spPr>
      </p:pic>
    </p:spTree>
    <p:extLst>
      <p:ext uri="{BB962C8B-B14F-4D97-AF65-F5344CB8AC3E}">
        <p14:creationId xmlns:p14="http://schemas.microsoft.com/office/powerpoint/2010/main" val="156394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51" y="605644"/>
            <a:ext cx="4012440" cy="2629597"/>
          </a:xfrm>
          <a:prstGeom prst="rect">
            <a:avLst/>
          </a:prstGeom>
        </p:spPr>
      </p:pic>
      <p:sp>
        <p:nvSpPr>
          <p:cNvPr id="2" name="Title 1"/>
          <p:cNvSpPr>
            <a:spLocks noGrp="1"/>
          </p:cNvSpPr>
          <p:nvPr>
            <p:ph type="title"/>
          </p:nvPr>
        </p:nvSpPr>
        <p:spPr>
          <a:xfrm>
            <a:off x="513797" y="1037686"/>
            <a:ext cx="6596685" cy="808582"/>
          </a:xfrm>
        </p:spPr>
        <p:txBody>
          <a:bodyPr>
            <a:normAutofit fontScale="90000"/>
          </a:bodyPr>
          <a:lstStyle/>
          <a:p>
            <a:r>
              <a:rPr lang="en-GB" sz="5600" dirty="0" smtClean="0">
                <a:solidFill>
                  <a:srgbClr val="0066FF"/>
                </a:solidFill>
                <a:latin typeface="+mn-lt"/>
              </a:rPr>
              <a:t>The hillslope water cycle</a:t>
            </a:r>
            <a:endParaRPr lang="en-GB" sz="5600" dirty="0">
              <a:solidFill>
                <a:srgbClr val="0066FF"/>
              </a:solidFill>
              <a:latin typeface="+mn-lt"/>
            </a:endParaRPr>
          </a:p>
        </p:txBody>
      </p:sp>
      <p:sp>
        <p:nvSpPr>
          <p:cNvPr id="3" name="Content Placeholder 2"/>
          <p:cNvSpPr>
            <a:spLocks noGrp="1"/>
          </p:cNvSpPr>
          <p:nvPr>
            <p:ph idx="1"/>
          </p:nvPr>
        </p:nvSpPr>
        <p:spPr>
          <a:xfrm>
            <a:off x="322727" y="2729552"/>
            <a:ext cx="11427994" cy="3876733"/>
          </a:xfrm>
        </p:spPr>
        <p:txBody>
          <a:bodyPr>
            <a:normAutofit/>
          </a:bodyPr>
          <a:lstStyle/>
          <a:p>
            <a:pPr marL="0" indent="0">
              <a:buNone/>
            </a:pPr>
            <a:endParaRPr lang="en-GB" sz="2400" dirty="0" smtClean="0">
              <a:solidFill>
                <a:srgbClr val="0066FF"/>
              </a:solidFill>
            </a:endParaRPr>
          </a:p>
          <a:p>
            <a:pPr marL="0" indent="0">
              <a:buNone/>
            </a:pPr>
            <a:r>
              <a:rPr lang="en-GB" sz="2400" dirty="0" smtClean="0">
                <a:solidFill>
                  <a:srgbClr val="0066FF"/>
                </a:solidFill>
              </a:rPr>
              <a:t>The </a:t>
            </a:r>
            <a:r>
              <a:rPr lang="en-GB" sz="2400" dirty="0">
                <a:solidFill>
                  <a:srgbClr val="0066FF"/>
                </a:solidFill>
              </a:rPr>
              <a:t>amount of water held in each of the stores will depend on many factors operating over relatively short timescales. One of the most influential processes in the magnitude of stores is </a:t>
            </a:r>
            <a:r>
              <a:rPr lang="en-GB" sz="2400" i="1" dirty="0">
                <a:solidFill>
                  <a:srgbClr val="0066FF"/>
                </a:solidFill>
              </a:rPr>
              <a:t>infiltration</a:t>
            </a:r>
            <a:r>
              <a:rPr lang="en-GB" sz="2400" dirty="0">
                <a:solidFill>
                  <a:srgbClr val="0066FF"/>
                </a:solidFill>
              </a:rPr>
              <a:t> – the movement of water from the ground surface into the soil. </a:t>
            </a:r>
          </a:p>
          <a:p>
            <a:pPr marL="0" indent="0">
              <a:buNone/>
            </a:pPr>
            <a:endParaRPr lang="en-GB" sz="2400" dirty="0">
              <a:solidFill>
                <a:srgbClr val="0066FF"/>
              </a:solidFill>
            </a:endParaRPr>
          </a:p>
          <a:p>
            <a:pPr marL="0" indent="0">
              <a:buNone/>
            </a:pPr>
            <a:r>
              <a:rPr lang="en-GB" sz="2400" dirty="0">
                <a:solidFill>
                  <a:srgbClr val="0066FF"/>
                </a:solidFill>
              </a:rPr>
              <a:t>Water that is effectively trapped on the ground surface – either because the soil is saturated or frozen or because the rate of precipitation exceeds the capacity of the soil to absorb it – will either be stored as surface storage, evaporate or start to flow downslope as overland flow. </a:t>
            </a:r>
          </a:p>
          <a:p>
            <a:pPr marL="0" indent="0">
              <a:buNone/>
            </a:pPr>
            <a:endParaRPr lang="en-GB" sz="2400" dirty="0">
              <a:solidFill>
                <a:srgbClr val="0066FF"/>
              </a:solidFill>
            </a:endParaRPr>
          </a:p>
        </p:txBody>
      </p:sp>
    </p:spTree>
    <p:extLst>
      <p:ext uri="{BB962C8B-B14F-4D97-AF65-F5344CB8AC3E}">
        <p14:creationId xmlns:p14="http://schemas.microsoft.com/office/powerpoint/2010/main" val="155609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200106"/>
            <a:ext cx="10515600" cy="788353"/>
          </a:xfrm>
        </p:spPr>
        <p:txBody>
          <a:bodyPr>
            <a:normAutofit/>
          </a:bodyPr>
          <a:lstStyle/>
          <a:p>
            <a:r>
              <a:rPr lang="en-GB" sz="3200" dirty="0" smtClean="0">
                <a:solidFill>
                  <a:srgbClr val="0066FF"/>
                </a:solidFill>
                <a:latin typeface="+mn-lt"/>
              </a:rPr>
              <a:t>Add the key terms to your copy of the diagram:</a:t>
            </a:r>
            <a:endParaRPr lang="en-GB" sz="3200" dirty="0">
              <a:solidFill>
                <a:srgbClr val="0066FF"/>
              </a:solidFill>
              <a:latin typeface="+mn-lt"/>
            </a:endParaRPr>
          </a:p>
        </p:txBody>
      </p:sp>
      <p:sp>
        <p:nvSpPr>
          <p:cNvPr id="15" name="TextBox 14"/>
          <p:cNvSpPr txBox="1"/>
          <p:nvPr/>
        </p:nvSpPr>
        <p:spPr>
          <a:xfrm>
            <a:off x="8862085" y="1177363"/>
            <a:ext cx="3147945" cy="4610365"/>
          </a:xfrm>
          <a:prstGeom prst="rect">
            <a:avLst/>
          </a:prstGeom>
          <a:noFill/>
          <a:ln>
            <a:solidFill>
              <a:srgbClr val="0066FF"/>
            </a:solidFill>
          </a:ln>
        </p:spPr>
        <p:txBody>
          <a:bodyPr wrap="square" rtlCol="0">
            <a:spAutoFit/>
          </a:bodyPr>
          <a:lstStyle/>
          <a:p>
            <a:pPr>
              <a:lnSpc>
                <a:spcPct val="150000"/>
              </a:lnSpc>
            </a:pPr>
            <a:r>
              <a:rPr lang="en-GB" sz="2200" dirty="0" smtClean="0">
                <a:solidFill>
                  <a:srgbClr val="0066FF"/>
                </a:solidFill>
              </a:rPr>
              <a:t>OVERLAND FLOW</a:t>
            </a:r>
          </a:p>
          <a:p>
            <a:pPr>
              <a:lnSpc>
                <a:spcPct val="150000"/>
              </a:lnSpc>
            </a:pPr>
            <a:r>
              <a:rPr lang="en-GB" sz="2200" dirty="0" smtClean="0">
                <a:solidFill>
                  <a:srgbClr val="0066FF"/>
                </a:solidFill>
              </a:rPr>
              <a:t>GROUNDWATER</a:t>
            </a:r>
          </a:p>
          <a:p>
            <a:pPr>
              <a:lnSpc>
                <a:spcPct val="150000"/>
              </a:lnSpc>
            </a:pPr>
            <a:r>
              <a:rPr lang="en-GB" sz="2200" dirty="0" smtClean="0">
                <a:solidFill>
                  <a:srgbClr val="0066FF"/>
                </a:solidFill>
              </a:rPr>
              <a:t>INFILTRATION</a:t>
            </a:r>
          </a:p>
          <a:p>
            <a:pPr>
              <a:lnSpc>
                <a:spcPct val="150000"/>
              </a:lnSpc>
            </a:pPr>
            <a:r>
              <a:rPr lang="en-GB" sz="2200" dirty="0" smtClean="0">
                <a:solidFill>
                  <a:srgbClr val="0066FF"/>
                </a:solidFill>
              </a:rPr>
              <a:t>THROUGHFLOW</a:t>
            </a:r>
          </a:p>
          <a:p>
            <a:pPr>
              <a:lnSpc>
                <a:spcPct val="150000"/>
              </a:lnSpc>
            </a:pPr>
            <a:r>
              <a:rPr lang="en-GB" sz="2200" dirty="0" smtClean="0">
                <a:solidFill>
                  <a:srgbClr val="0066FF"/>
                </a:solidFill>
              </a:rPr>
              <a:t>INTERCEPTION</a:t>
            </a:r>
          </a:p>
          <a:p>
            <a:pPr>
              <a:lnSpc>
                <a:spcPct val="150000"/>
              </a:lnSpc>
            </a:pPr>
            <a:r>
              <a:rPr lang="en-GB" sz="2200" dirty="0" smtClean="0">
                <a:solidFill>
                  <a:srgbClr val="0066FF"/>
                </a:solidFill>
              </a:rPr>
              <a:t>PRECIPITATION</a:t>
            </a:r>
          </a:p>
          <a:p>
            <a:pPr>
              <a:lnSpc>
                <a:spcPct val="150000"/>
              </a:lnSpc>
            </a:pPr>
            <a:r>
              <a:rPr lang="en-GB" sz="2200" dirty="0" smtClean="0">
                <a:solidFill>
                  <a:srgbClr val="0066FF"/>
                </a:solidFill>
              </a:rPr>
              <a:t>GROUNDWATER FLOW</a:t>
            </a:r>
          </a:p>
          <a:p>
            <a:pPr>
              <a:lnSpc>
                <a:spcPct val="150000"/>
              </a:lnSpc>
            </a:pPr>
            <a:r>
              <a:rPr lang="en-GB" sz="2200" dirty="0" smtClean="0">
                <a:solidFill>
                  <a:srgbClr val="0066FF"/>
                </a:solidFill>
              </a:rPr>
              <a:t>OVERLAND FLOW</a:t>
            </a:r>
          </a:p>
          <a:p>
            <a:pPr>
              <a:lnSpc>
                <a:spcPct val="150000"/>
              </a:lnSpc>
            </a:pPr>
            <a:r>
              <a:rPr lang="en-GB" sz="2200" dirty="0" smtClean="0">
                <a:solidFill>
                  <a:srgbClr val="0066FF"/>
                </a:solidFill>
              </a:rPr>
              <a:t>PERCOLATION</a:t>
            </a:r>
            <a:endParaRPr lang="en-GB" sz="2200" dirty="0">
              <a:solidFill>
                <a:srgbClr val="0066FF"/>
              </a:solidFill>
            </a:endParaRPr>
          </a:p>
        </p:txBody>
      </p:sp>
      <p:grpSp>
        <p:nvGrpSpPr>
          <p:cNvPr id="16" name="Group 15"/>
          <p:cNvGrpSpPr/>
          <p:nvPr/>
        </p:nvGrpSpPr>
        <p:grpSpPr>
          <a:xfrm>
            <a:off x="810895" y="988459"/>
            <a:ext cx="7868871" cy="5594951"/>
            <a:chOff x="0" y="0"/>
            <a:chExt cx="6645910" cy="4846955"/>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4350" t="15674" r="40431" b="12698"/>
            <a:stretch/>
          </p:blipFill>
          <p:spPr bwMode="auto">
            <a:xfrm>
              <a:off x="0" y="0"/>
              <a:ext cx="6645910" cy="4846955"/>
            </a:xfrm>
            <a:prstGeom prst="rect">
              <a:avLst/>
            </a:prstGeom>
            <a:noFill/>
            <a:ln>
              <a:noFill/>
            </a:ln>
            <a:extLst/>
          </p:spPr>
        </p:pic>
        <p:sp>
          <p:nvSpPr>
            <p:cNvPr id="18" name="Rectangle 17"/>
            <p:cNvSpPr/>
            <p:nvPr/>
          </p:nvSpPr>
          <p:spPr>
            <a:xfrm>
              <a:off x="2952750" y="1819275"/>
              <a:ext cx="6953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p:cNvSpPr/>
            <p:nvPr/>
          </p:nvSpPr>
          <p:spPr>
            <a:xfrm>
              <a:off x="2047875" y="3009900"/>
              <a:ext cx="723900"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Rectangle 19"/>
            <p:cNvSpPr/>
            <p:nvPr/>
          </p:nvSpPr>
          <p:spPr>
            <a:xfrm>
              <a:off x="2047875" y="3648075"/>
              <a:ext cx="723900"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Rectangle 20"/>
            <p:cNvSpPr/>
            <p:nvPr/>
          </p:nvSpPr>
          <p:spPr>
            <a:xfrm>
              <a:off x="2514600" y="1133475"/>
              <a:ext cx="7239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ectangle 21"/>
            <p:cNvSpPr/>
            <p:nvPr/>
          </p:nvSpPr>
          <p:spPr>
            <a:xfrm>
              <a:off x="2038350" y="4533900"/>
              <a:ext cx="7239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ectangle 22"/>
            <p:cNvSpPr/>
            <p:nvPr/>
          </p:nvSpPr>
          <p:spPr>
            <a:xfrm>
              <a:off x="3733800" y="4572000"/>
              <a:ext cx="1000125"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p:cNvSpPr/>
            <p:nvPr/>
          </p:nvSpPr>
          <p:spPr>
            <a:xfrm rot="1847045">
              <a:off x="3486150" y="3314700"/>
              <a:ext cx="723900" cy="13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Rectangle 24"/>
            <p:cNvSpPr/>
            <p:nvPr/>
          </p:nvSpPr>
          <p:spPr>
            <a:xfrm>
              <a:off x="3733800" y="2047875"/>
              <a:ext cx="533400"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ectangle 25"/>
            <p:cNvSpPr/>
            <p:nvPr/>
          </p:nvSpPr>
          <p:spPr>
            <a:xfrm>
              <a:off x="4876800" y="3409950"/>
              <a:ext cx="533400" cy="257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7" name="Rectangle 26"/>
          <p:cNvSpPr/>
          <p:nvPr/>
        </p:nvSpPr>
        <p:spPr>
          <a:xfrm>
            <a:off x="1670621" y="1924334"/>
            <a:ext cx="1331885" cy="128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63263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0" t="15674" r="40431" b="12698"/>
          <a:stretch/>
        </p:blipFill>
        <p:spPr bwMode="auto">
          <a:xfrm>
            <a:off x="1591951" y="98474"/>
            <a:ext cx="9088080" cy="662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567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766"/>
            <a:ext cx="10515600" cy="713049"/>
          </a:xfrm>
        </p:spPr>
        <p:txBody>
          <a:bodyPr/>
          <a:lstStyle/>
          <a:p>
            <a:r>
              <a:rPr lang="en-GB" b="1" dirty="0">
                <a:solidFill>
                  <a:srgbClr val="0066FF"/>
                </a:solidFill>
                <a:latin typeface="+mn-lt"/>
              </a:rPr>
              <a:t>What is the soil water budget</a:t>
            </a:r>
            <a:r>
              <a:rPr lang="en-GB" b="1" dirty="0" smtClean="0">
                <a:solidFill>
                  <a:srgbClr val="0066FF"/>
                </a:solidFill>
                <a:latin typeface="+mn-lt"/>
              </a:rPr>
              <a:t>?</a:t>
            </a:r>
            <a:endParaRPr lang="en-GB" dirty="0">
              <a:solidFill>
                <a:srgbClr val="0066FF"/>
              </a:solidFill>
              <a:latin typeface="+mn-lt"/>
            </a:endParaRPr>
          </a:p>
        </p:txBody>
      </p:sp>
      <p:sp>
        <p:nvSpPr>
          <p:cNvPr id="3" name="Content Placeholder 2"/>
          <p:cNvSpPr>
            <a:spLocks noGrp="1"/>
          </p:cNvSpPr>
          <p:nvPr>
            <p:ph idx="1"/>
          </p:nvPr>
        </p:nvSpPr>
        <p:spPr>
          <a:xfrm>
            <a:off x="838200" y="1160060"/>
            <a:ext cx="10515600" cy="846161"/>
          </a:xfrm>
        </p:spPr>
        <p:txBody>
          <a:bodyPr>
            <a:normAutofit lnSpcReduction="10000"/>
          </a:bodyPr>
          <a:lstStyle/>
          <a:p>
            <a:pPr marL="0" indent="0">
              <a:buNone/>
            </a:pPr>
            <a:r>
              <a:rPr lang="en-GB" dirty="0">
                <a:solidFill>
                  <a:srgbClr val="0066FF"/>
                </a:solidFill>
              </a:rPr>
              <a:t>The soil water budget describes the changes in the soil water store during the course of a year.</a:t>
            </a:r>
          </a:p>
          <a:p>
            <a:pPr marL="0" indent="0">
              <a:buNone/>
            </a:pPr>
            <a:endParaRPr lang="en-GB" dirty="0">
              <a:solidFill>
                <a:srgbClr val="0066FF"/>
              </a:solidFill>
            </a:endParaRPr>
          </a:p>
        </p:txBody>
      </p:sp>
      <p:pic>
        <p:nvPicPr>
          <p:cNvPr id="4" name="Picture 3" descr="C:\Users\EHooper\AppData\Local\Microsoft\Windows\Temporary Internet Files\Content.Word\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935" y="2190466"/>
            <a:ext cx="8194130" cy="4252629"/>
          </a:xfrm>
          <a:prstGeom prst="rect">
            <a:avLst/>
          </a:prstGeom>
          <a:noFill/>
          <a:ln>
            <a:noFill/>
          </a:ln>
        </p:spPr>
      </p:pic>
    </p:spTree>
    <p:extLst>
      <p:ext uri="{BB962C8B-B14F-4D97-AF65-F5344CB8AC3E}">
        <p14:creationId xmlns:p14="http://schemas.microsoft.com/office/powerpoint/2010/main" val="66220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oil moisture budget graph"/>
          <p:cNvPicPr>
            <a:picLocks noChangeAspect="1" noChangeArrowheads="1"/>
          </p:cNvPicPr>
          <p:nvPr/>
        </p:nvPicPr>
        <p:blipFill rotWithShape="1">
          <a:blip r:embed="rId2">
            <a:extLst>
              <a:ext uri="{28A0092B-C50C-407E-A947-70E740481C1C}">
                <a14:useLocalDpi xmlns:a14="http://schemas.microsoft.com/office/drawing/2010/main" val="0"/>
              </a:ext>
            </a:extLst>
          </a:blip>
          <a:srcRect l="1213"/>
          <a:stretch/>
        </p:blipFill>
        <p:spPr bwMode="auto">
          <a:xfrm>
            <a:off x="1537855" y="997528"/>
            <a:ext cx="9033160"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67271"/>
            <a:ext cx="9144000" cy="923330"/>
          </a:xfrm>
          <a:prstGeom prst="rect">
            <a:avLst/>
          </a:prstGeom>
          <a:noFill/>
        </p:spPr>
        <p:txBody>
          <a:bodyPr wrap="square" rtlCol="0">
            <a:spAutoFit/>
          </a:bodyPr>
          <a:lstStyle/>
          <a:p>
            <a:r>
              <a:rPr lang="en-GB" sz="3000" dirty="0">
                <a:solidFill>
                  <a:srgbClr val="0066FF"/>
                </a:solidFill>
                <a:latin typeface="Calibri" panose="020F0502020204030204" pitchFamily="34" charset="0"/>
              </a:rPr>
              <a:t>The soil </a:t>
            </a:r>
            <a:r>
              <a:rPr lang="en-GB" sz="3000" dirty="0" smtClean="0">
                <a:solidFill>
                  <a:srgbClr val="0066FF"/>
                </a:solidFill>
                <a:latin typeface="Calibri" panose="020F0502020204030204" pitchFamily="34" charset="0"/>
              </a:rPr>
              <a:t>water </a:t>
            </a:r>
            <a:r>
              <a:rPr lang="en-GB" sz="3000" dirty="0">
                <a:solidFill>
                  <a:srgbClr val="0066FF"/>
                </a:solidFill>
                <a:latin typeface="Calibri" panose="020F0502020204030204" pitchFamily="34" charset="0"/>
              </a:rPr>
              <a:t>budget…</a:t>
            </a:r>
          </a:p>
          <a:p>
            <a:r>
              <a:rPr lang="en-GB" sz="2400" dirty="0">
                <a:solidFill>
                  <a:srgbClr val="0066FF"/>
                </a:solidFill>
                <a:latin typeface="Calibri" panose="020F0502020204030204" pitchFamily="34" charset="0"/>
              </a:rPr>
              <a:t>Shows the annual relationship between precipitation and evaporation</a:t>
            </a:r>
          </a:p>
        </p:txBody>
      </p:sp>
      <p:sp>
        <p:nvSpPr>
          <p:cNvPr id="3" name="TextBox 2"/>
          <p:cNvSpPr txBox="1"/>
          <p:nvPr/>
        </p:nvSpPr>
        <p:spPr>
          <a:xfrm>
            <a:off x="2509455" y="2664623"/>
            <a:ext cx="2232248" cy="646331"/>
          </a:xfrm>
          <a:prstGeom prst="rect">
            <a:avLst/>
          </a:prstGeom>
          <a:noFill/>
        </p:spPr>
        <p:txBody>
          <a:bodyPr wrap="square" rtlCol="0">
            <a:spAutoFit/>
          </a:bodyPr>
          <a:lstStyle/>
          <a:p>
            <a:pPr algn="ctr"/>
            <a:r>
              <a:rPr lang="en-GB" dirty="0">
                <a:latin typeface="Century Gothic" panose="020B0502020202020204" pitchFamily="34" charset="0"/>
              </a:rPr>
              <a:t>Wet seasons</a:t>
            </a:r>
          </a:p>
          <a:p>
            <a:pPr algn="ctr"/>
            <a:r>
              <a:rPr lang="en-GB" dirty="0">
                <a:latin typeface="Century Gothic" panose="020B0502020202020204" pitchFamily="34" charset="0"/>
              </a:rPr>
              <a:t>Inputs &gt; outputs</a:t>
            </a:r>
          </a:p>
        </p:txBody>
      </p:sp>
      <p:sp>
        <p:nvSpPr>
          <p:cNvPr id="6" name="TextBox 5"/>
          <p:cNvSpPr txBox="1"/>
          <p:nvPr/>
        </p:nvSpPr>
        <p:spPr>
          <a:xfrm>
            <a:off x="4151784" y="1846566"/>
            <a:ext cx="2232248" cy="646331"/>
          </a:xfrm>
          <a:prstGeom prst="rect">
            <a:avLst/>
          </a:prstGeom>
          <a:noFill/>
        </p:spPr>
        <p:txBody>
          <a:bodyPr wrap="square" rtlCol="0">
            <a:spAutoFit/>
          </a:bodyPr>
          <a:lstStyle/>
          <a:p>
            <a:pPr algn="ctr"/>
            <a:r>
              <a:rPr lang="en-GB" dirty="0">
                <a:latin typeface="Century Gothic" panose="020B0502020202020204" pitchFamily="34" charset="0"/>
              </a:rPr>
              <a:t>Dry seasons</a:t>
            </a:r>
          </a:p>
          <a:p>
            <a:pPr algn="ctr"/>
            <a:r>
              <a:rPr lang="en-GB" dirty="0">
                <a:latin typeface="Century Gothic" panose="020B0502020202020204" pitchFamily="34" charset="0"/>
              </a:rPr>
              <a:t>Inputs &lt; outputs</a:t>
            </a:r>
          </a:p>
        </p:txBody>
      </p:sp>
      <p:sp>
        <p:nvSpPr>
          <p:cNvPr id="7" name="Rectangle 6"/>
          <p:cNvSpPr/>
          <p:nvPr/>
        </p:nvSpPr>
        <p:spPr>
          <a:xfrm>
            <a:off x="7624690" y="5339882"/>
            <a:ext cx="4049331" cy="1200329"/>
          </a:xfrm>
          <a:prstGeom prst="rect">
            <a:avLst/>
          </a:prstGeom>
          <a:ln w="38100">
            <a:solidFill>
              <a:srgbClr val="0066FF"/>
            </a:solidFill>
          </a:ln>
        </p:spPr>
        <p:txBody>
          <a:bodyPr wrap="square">
            <a:spAutoFit/>
          </a:bodyPr>
          <a:lstStyle/>
          <a:p>
            <a:pPr algn="ctr"/>
            <a:r>
              <a:rPr lang="en-GB" sz="3600" i="1" dirty="0">
                <a:solidFill>
                  <a:srgbClr val="0066FF"/>
                </a:solidFill>
                <a:latin typeface="Calibri" panose="020F0502020204030204" pitchFamily="34" charset="0"/>
              </a:rPr>
              <a:t>Who might be interested in this?</a:t>
            </a:r>
          </a:p>
        </p:txBody>
      </p:sp>
    </p:spTree>
    <p:extLst>
      <p:ext uri="{BB962C8B-B14F-4D97-AF65-F5344CB8AC3E}">
        <p14:creationId xmlns:p14="http://schemas.microsoft.com/office/powerpoint/2010/main" val="23732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1825625"/>
            <a:ext cx="10515600" cy="3810900"/>
          </a:xfrm>
        </p:spPr>
        <p:txBody>
          <a:bodyPr>
            <a:normAutofit/>
          </a:bodyPr>
          <a:lstStyle/>
          <a:p>
            <a:pPr marL="0" indent="0">
              <a:lnSpc>
                <a:spcPct val="107000"/>
              </a:lnSpc>
              <a:spcAft>
                <a:spcPts val="800"/>
              </a:spcAft>
              <a:buNone/>
            </a:pPr>
            <a:r>
              <a:rPr lang="en-GB" b="1" dirty="0" smtClean="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Soil moisture deficit:</a:t>
            </a:r>
            <a:r>
              <a:rPr lang="en-GB" dirty="0" smtClean="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 In extremely arid climates such as in the Mediterranean, so much water may be removed from the soil in summer that there can be a soil moisture deficit.</a:t>
            </a:r>
          </a:p>
          <a:p>
            <a:pPr marL="0" indent="0">
              <a:lnSpc>
                <a:spcPct val="100000"/>
              </a:lnSpc>
              <a:spcBef>
                <a:spcPts val="0"/>
              </a:spcBef>
              <a:buNone/>
            </a:pPr>
            <a:endParaRPr lang="en-GB" dirty="0" smtClean="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Aft>
                <a:spcPts val="100"/>
              </a:spcAft>
              <a:buNone/>
            </a:pPr>
            <a:r>
              <a:rPr lang="en-GB" b="1" dirty="0" smtClean="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Soil moisture surplus</a:t>
            </a:r>
            <a:r>
              <a:rPr lang="en-GB" dirty="0" smtClean="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 During the winter when precipitation is relatively high and evapotranspiration (as well as temperatures) are lower, there is a soil moisture surplus.</a:t>
            </a:r>
          </a:p>
          <a:p>
            <a:pPr marL="0" indent="0">
              <a:buNone/>
            </a:pPr>
            <a:endParaRPr lang="en-GB" dirty="0"/>
          </a:p>
        </p:txBody>
      </p:sp>
    </p:spTree>
    <p:extLst>
      <p:ext uri="{BB962C8B-B14F-4D97-AF65-F5344CB8AC3E}">
        <p14:creationId xmlns:p14="http://schemas.microsoft.com/office/powerpoint/2010/main" val="3380613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306"/>
            <a:ext cx="10515600" cy="6387153"/>
          </a:xfrm>
        </p:spPr>
        <p:txBody>
          <a:bodyPr>
            <a:noAutofit/>
          </a:bodyPr>
          <a:lstStyle/>
          <a:p>
            <a:pPr marL="0" indent="0">
              <a:buNone/>
            </a:pPr>
            <a:r>
              <a:rPr lang="en-GB" sz="2400" i="1" dirty="0">
                <a:solidFill>
                  <a:srgbClr val="0066FF"/>
                </a:solidFill>
              </a:rPr>
              <a:t>Explain how the water budget in a drainage basin changes throughout the seasons:</a:t>
            </a:r>
            <a:endParaRPr lang="en-GB" sz="2400" dirty="0">
              <a:solidFill>
                <a:srgbClr val="0066FF"/>
              </a:solidFill>
            </a:endParaRPr>
          </a:p>
          <a:p>
            <a:pPr marL="0" indent="0">
              <a:buNone/>
            </a:pPr>
            <a:r>
              <a:rPr lang="en-GB" sz="2400" dirty="0">
                <a:solidFill>
                  <a:srgbClr val="0066FF"/>
                </a:solidFill>
              </a:rPr>
              <a:t>Try to include the following terms:</a:t>
            </a:r>
          </a:p>
          <a:p>
            <a:pPr marL="0" indent="0">
              <a:buNone/>
            </a:pPr>
            <a:r>
              <a:rPr lang="en-GB" sz="2400" dirty="0">
                <a:solidFill>
                  <a:srgbClr val="0066FF"/>
                </a:solidFill>
              </a:rPr>
              <a:t>Precipitation, evapotranspiration, temperature, soil moisture, soil moisture recharge, field capacity</a:t>
            </a:r>
          </a:p>
          <a:p>
            <a:pPr marL="0" indent="0">
              <a:buNone/>
            </a:pPr>
            <a:r>
              <a:rPr lang="en-GB" sz="2400" dirty="0">
                <a:solidFill>
                  <a:srgbClr val="0066FF"/>
                </a:solidFill>
              </a:rPr>
              <a:t> </a:t>
            </a:r>
          </a:p>
          <a:p>
            <a:pPr marL="0" lvl="0" indent="0">
              <a:buNone/>
            </a:pPr>
            <a:r>
              <a:rPr lang="en-US" sz="2400" dirty="0">
                <a:solidFill>
                  <a:srgbClr val="0066FF"/>
                </a:solidFill>
              </a:rPr>
              <a:t>Winter in Britain</a:t>
            </a:r>
            <a:endParaRPr lang="en-GB" sz="2400" dirty="0">
              <a:solidFill>
                <a:srgbClr val="0066FF"/>
              </a:solidFill>
            </a:endParaRPr>
          </a:p>
          <a:p>
            <a:pPr marL="0" indent="0">
              <a:buNone/>
            </a:pPr>
            <a:r>
              <a:rPr lang="en-GB" sz="2400" dirty="0">
                <a:solidFill>
                  <a:srgbClr val="0066FF"/>
                </a:solidFill>
              </a:rPr>
              <a:t> </a:t>
            </a:r>
          </a:p>
          <a:p>
            <a:pPr marL="0" indent="0">
              <a:buNone/>
            </a:pPr>
            <a:r>
              <a:rPr lang="en-GB" sz="2400" dirty="0">
                <a:solidFill>
                  <a:srgbClr val="0066FF"/>
                </a:solidFill>
              </a:rPr>
              <a:t> </a:t>
            </a:r>
          </a:p>
          <a:p>
            <a:pPr marL="0" lvl="0" indent="0">
              <a:buNone/>
            </a:pPr>
            <a:r>
              <a:rPr lang="en-US" sz="2400" dirty="0">
                <a:solidFill>
                  <a:srgbClr val="0066FF"/>
                </a:solidFill>
              </a:rPr>
              <a:t>Summer in Britain</a:t>
            </a:r>
            <a:endParaRPr lang="en-GB" sz="2400" dirty="0">
              <a:solidFill>
                <a:srgbClr val="0066FF"/>
              </a:solidFill>
            </a:endParaRPr>
          </a:p>
          <a:p>
            <a:pPr marL="0" indent="0">
              <a:buNone/>
            </a:pPr>
            <a:r>
              <a:rPr lang="en-GB" sz="2400" dirty="0">
                <a:solidFill>
                  <a:srgbClr val="0066FF"/>
                </a:solidFill>
              </a:rPr>
              <a:t> </a:t>
            </a:r>
          </a:p>
          <a:p>
            <a:pPr marL="0" indent="0">
              <a:buNone/>
            </a:pPr>
            <a:r>
              <a:rPr lang="en-GB" sz="2400" dirty="0">
                <a:solidFill>
                  <a:srgbClr val="0066FF"/>
                </a:solidFill>
              </a:rPr>
              <a:t>  </a:t>
            </a:r>
          </a:p>
          <a:p>
            <a:pPr marL="0" lvl="0" indent="0">
              <a:buNone/>
            </a:pPr>
            <a:r>
              <a:rPr lang="en-US" sz="2400" dirty="0">
                <a:solidFill>
                  <a:srgbClr val="0066FF"/>
                </a:solidFill>
              </a:rPr>
              <a:t>Autumn in Britain</a:t>
            </a:r>
            <a:endParaRPr lang="en-GB" sz="2400" dirty="0">
              <a:solidFill>
                <a:srgbClr val="0066FF"/>
              </a:solidFill>
            </a:endParaRPr>
          </a:p>
          <a:p>
            <a:pPr marL="0" indent="0">
              <a:buNone/>
            </a:pPr>
            <a:endParaRPr lang="en-GB" sz="2400" dirty="0">
              <a:solidFill>
                <a:srgbClr val="0066FF"/>
              </a:solidFill>
            </a:endParaRPr>
          </a:p>
        </p:txBody>
      </p:sp>
    </p:spTree>
    <p:extLst>
      <p:ext uri="{BB962C8B-B14F-4D97-AF65-F5344CB8AC3E}">
        <p14:creationId xmlns:p14="http://schemas.microsoft.com/office/powerpoint/2010/main" val="80556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CB35EE3-630C-4D4D-BA8C-A4AA13E44D1D}"/>
</file>

<file path=customXml/itemProps2.xml><?xml version="1.0" encoding="utf-8"?>
<ds:datastoreItem xmlns:ds="http://schemas.openxmlformats.org/officeDocument/2006/customXml" ds:itemID="{F334C27E-F421-4029-B856-1C0CA1FAAF8A}"/>
</file>

<file path=customXml/itemProps3.xml><?xml version="1.0" encoding="utf-8"?>
<ds:datastoreItem xmlns:ds="http://schemas.openxmlformats.org/officeDocument/2006/customXml" ds:itemID="{2553B898-60CF-4FA3-B3ED-434160F396AE}"/>
</file>

<file path=docProps/app.xml><?xml version="1.0" encoding="utf-8"?>
<Properties xmlns="http://schemas.openxmlformats.org/officeDocument/2006/extended-properties" xmlns:vt="http://schemas.openxmlformats.org/officeDocument/2006/docPropsVTypes">
  <TotalTime>124</TotalTime>
  <Words>687</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Times New Roman</vt:lpstr>
      <vt:lpstr>Office Theme</vt:lpstr>
      <vt:lpstr>PowerPoint Presentation</vt:lpstr>
      <vt:lpstr>What processes influence water stores at the local scale?</vt:lpstr>
      <vt:lpstr>The hillslope water cycle</vt:lpstr>
      <vt:lpstr>Add the key terms to your copy of the diagram:</vt:lpstr>
      <vt:lpstr>PowerPoint Presentation</vt:lpstr>
      <vt:lpstr>What is the soil water budget?</vt:lpstr>
      <vt:lpstr>PowerPoint Presentation</vt:lpstr>
      <vt:lpstr>PowerPoint Presentation</vt:lpstr>
      <vt:lpstr>PowerPoint Presentation</vt:lpstr>
      <vt:lpstr>The drainage basin system</vt:lpstr>
      <vt:lpstr>PowerPoint Presentation</vt:lpstr>
      <vt:lpstr>What is the drainage basin system?</vt:lpstr>
      <vt:lpstr>PowerPoint Presentation</vt:lpstr>
      <vt:lpstr>PowerPoint Presentation</vt:lpstr>
      <vt:lpstr>Use p16 Oxford to help you answer the following questions: </vt:lpstr>
      <vt:lpstr>What is the role of vegetation?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Hooper</dc:creator>
  <cp:lastModifiedBy>Ed Hooper</cp:lastModifiedBy>
  <cp:revision>14</cp:revision>
  <dcterms:created xsi:type="dcterms:W3CDTF">2019-01-17T21:01:51Z</dcterms:created>
  <dcterms:modified xsi:type="dcterms:W3CDTF">2019-01-18T14:02:41Z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