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91" r:id="rId2"/>
    <p:sldId id="293" r:id="rId3"/>
    <p:sldId id="316" r:id="rId4"/>
    <p:sldId id="294" r:id="rId5"/>
    <p:sldId id="296" r:id="rId6"/>
    <p:sldId id="319" r:id="rId7"/>
    <p:sldId id="317" r:id="rId8"/>
    <p:sldId id="297" r:id="rId9"/>
    <p:sldId id="298" r:id="rId10"/>
    <p:sldId id="300" r:id="rId11"/>
    <p:sldId id="301" r:id="rId12"/>
    <p:sldId id="306" r:id="rId13"/>
    <p:sldId id="318" r:id="rId14"/>
    <p:sldId id="299" r:id="rId15"/>
    <p:sldId id="312" r:id="rId16"/>
    <p:sldId id="314" r:id="rId17"/>
    <p:sldId id="315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.Cleall" initials="B" lastIdx="5" clrIdx="0"/>
  <p:cmAuthor id="1" name="I.T. Support" initials="IS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C65"/>
    <a:srgbClr val="2F4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15D75-7C88-524E-8CEB-EB5EBF2F37AF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FE07C-A240-194D-812D-2FFF9A683C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41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B966F-47FD-406B-9107-B1C1B617898E}" type="datetimeFigureOut">
              <a:rPr lang="en-GB" smtClean="0"/>
              <a:pPr/>
              <a:t>15/03/2020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011EB-DF6A-41D0-9118-8EF2A693032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278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4723C-32C3-49E5-AFF8-C3A5206C3ED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07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660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23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325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647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44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74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557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r>
              <a:rPr lang="en-GB"/>
              <a:t>AQA A-level Business © Hodder &amp; Stoughton Limited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795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AQA A-level Business © Hodder &amp; Stoughton Limited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E47246-2CC8-4C53-9EA3-1413DD9598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B70C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1471836091_Fotolia_61696414.jpg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92"/>
          <a:stretch/>
        </p:blipFill>
        <p:spPr>
          <a:xfrm>
            <a:off x="0" y="0"/>
            <a:ext cx="1259632" cy="97830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187624" y="260648"/>
            <a:ext cx="7416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Unit 4 – Decision</a:t>
            </a:r>
            <a:r>
              <a:rPr lang="en-US" sz="2200" b="1" baseline="0" dirty="0">
                <a:solidFill>
                  <a:schemeClr val="bg1"/>
                </a:solidFill>
              </a:rPr>
              <a:t> </a:t>
            </a:r>
            <a:r>
              <a:rPr lang="en-US" sz="2200" b="1" dirty="0">
                <a:solidFill>
                  <a:schemeClr val="bg1"/>
                </a:solidFill>
              </a:rPr>
              <a:t>making to improve operational performance</a:t>
            </a:r>
          </a:p>
        </p:txBody>
      </p:sp>
    </p:spTree>
    <p:extLst>
      <p:ext uri="{BB962C8B-B14F-4D97-AF65-F5344CB8AC3E}">
        <p14:creationId xmlns:p14="http://schemas.microsoft.com/office/powerpoint/2010/main" val="425685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552700"/>
            <a:ext cx="6400800" cy="1752600"/>
          </a:xfrm>
        </p:spPr>
        <p:txBody>
          <a:bodyPr>
            <a:normAutofit/>
          </a:bodyPr>
          <a:lstStyle/>
          <a:p>
            <a:r>
              <a:rPr lang="en-GB" sz="5400" dirty="0"/>
              <a:t>Improving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87213"/>
            <a:ext cx="7765321" cy="1325563"/>
          </a:xfrm>
        </p:spPr>
        <p:txBody>
          <a:bodyPr/>
          <a:lstStyle/>
          <a:p>
            <a:pPr algn="ctr"/>
            <a:r>
              <a:rPr lang="en-GB" dirty="0"/>
              <a:t>Quality control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7544" y="1412776"/>
            <a:ext cx="8208912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A system that uses inspections to check the quality of work at stages of the manufacturing process.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2400" u="sng" dirty="0">
                <a:solidFill>
                  <a:srgbClr val="00B050"/>
                </a:solidFill>
              </a:rPr>
              <a:t>Pros</a:t>
            </a:r>
          </a:p>
          <a:p>
            <a:r>
              <a:rPr lang="en-GB" sz="2400" dirty="0"/>
              <a:t>Can stop faulty goods reaching customers</a:t>
            </a:r>
          </a:p>
          <a:p>
            <a:r>
              <a:rPr lang="en-GB" sz="2400" dirty="0"/>
              <a:t>Inspectors can spot common problems and put them right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2400" u="sng" dirty="0">
                <a:solidFill>
                  <a:srgbClr val="FF0000"/>
                </a:solidFill>
              </a:rPr>
              <a:t>Cons</a:t>
            </a:r>
          </a:p>
          <a:p>
            <a:r>
              <a:rPr lang="en-GB" sz="2400" dirty="0"/>
              <a:t>Does not encourage team responsibility</a:t>
            </a:r>
          </a:p>
          <a:p>
            <a:r>
              <a:rPr lang="en-GB" sz="2400" dirty="0"/>
              <a:t>Expensive to operate</a:t>
            </a:r>
          </a:p>
          <a:p>
            <a:r>
              <a:rPr lang="en-GB" sz="2400" dirty="0"/>
              <a:t>Responsibility rests with inspectors, therefore staff take no responsibility, which could reduce motivation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8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8829" y="332656"/>
            <a:ext cx="8208912" cy="96987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Quality assurance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8424936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A system that improves quality by arranging every process to get products right first time.</a:t>
            </a:r>
          </a:p>
          <a:p>
            <a:pPr marL="0" indent="0">
              <a:buNone/>
            </a:pPr>
            <a:endParaRPr lang="en-GB" sz="1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900" u="sng" dirty="0">
                <a:solidFill>
                  <a:srgbClr val="00B050"/>
                </a:solidFill>
              </a:rPr>
              <a:t>Pros:</a:t>
            </a:r>
          </a:p>
          <a:p>
            <a:r>
              <a:rPr lang="en-GB" sz="2900" dirty="0">
                <a:solidFill>
                  <a:schemeClr val="tx1"/>
                </a:solidFill>
              </a:rPr>
              <a:t>Workers take responsibility</a:t>
            </a:r>
          </a:p>
          <a:p>
            <a:r>
              <a:rPr lang="en-GB" sz="2900" dirty="0">
                <a:solidFill>
                  <a:schemeClr val="tx1"/>
                </a:solidFill>
              </a:rPr>
              <a:t>Motivates workforce </a:t>
            </a:r>
            <a:endParaRPr lang="en-GB" sz="2900" dirty="0"/>
          </a:p>
          <a:p>
            <a:r>
              <a:rPr lang="en-GB" sz="2900" dirty="0">
                <a:solidFill>
                  <a:schemeClr val="tx1"/>
                </a:solidFill>
              </a:rPr>
              <a:t>Reduced costs because of less waste</a:t>
            </a:r>
          </a:p>
          <a:p>
            <a:r>
              <a:rPr lang="en-GB" sz="2900" dirty="0">
                <a:solidFill>
                  <a:schemeClr val="tx1"/>
                </a:solidFill>
              </a:rPr>
              <a:t>Greater consistency of quality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900" u="sng" dirty="0">
                <a:solidFill>
                  <a:srgbClr val="FF0000"/>
                </a:solidFill>
              </a:rPr>
              <a:t>Cons:</a:t>
            </a:r>
          </a:p>
          <a:p>
            <a:r>
              <a:rPr lang="en-GB" sz="2900" dirty="0">
                <a:solidFill>
                  <a:schemeClr val="tx1"/>
                </a:solidFill>
              </a:rPr>
              <a:t>Needs a change in the culture of the organisation </a:t>
            </a:r>
          </a:p>
          <a:p>
            <a:r>
              <a:rPr lang="en-GB" sz="2900" dirty="0"/>
              <a:t>T</a:t>
            </a:r>
            <a:r>
              <a:rPr lang="en-GB" sz="2900" dirty="0">
                <a:solidFill>
                  <a:schemeClr val="tx1"/>
                </a:solidFill>
              </a:rPr>
              <a:t>ake time to embed the system</a:t>
            </a:r>
          </a:p>
          <a:p>
            <a:r>
              <a:rPr lang="en-GB" sz="2900" dirty="0">
                <a:solidFill>
                  <a:schemeClr val="tx1"/>
                </a:solidFill>
              </a:rPr>
              <a:t>Could increase costs in the short term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5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36" y="476672"/>
            <a:ext cx="7765321" cy="1326321"/>
          </a:xfrm>
        </p:spPr>
        <p:txBody>
          <a:bodyPr>
            <a:normAutofit fontScale="90000"/>
          </a:bodyPr>
          <a:lstStyle/>
          <a:p>
            <a:r>
              <a:rPr lang="en-GB" dirty="0"/>
              <a:t>Quality assurance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36" y="1658977"/>
            <a:ext cx="7633742" cy="4322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</a:rPr>
              <a:t>Kaizen</a:t>
            </a:r>
            <a:r>
              <a:rPr lang="en-GB" dirty="0">
                <a:solidFill>
                  <a:srgbClr val="92D050"/>
                </a:solidFill>
              </a:rPr>
              <a:t> </a:t>
            </a:r>
            <a:r>
              <a:rPr lang="en-GB" b="1" dirty="0">
                <a:solidFill>
                  <a:srgbClr val="92D050"/>
                </a:solidFill>
              </a:rPr>
              <a:t>-</a:t>
            </a:r>
            <a:r>
              <a:rPr lang="en-GB" dirty="0">
                <a:solidFill>
                  <a:srgbClr val="92D050"/>
                </a:solidFill>
              </a:rPr>
              <a:t> </a:t>
            </a:r>
            <a:r>
              <a:rPr lang="en-GB" dirty="0"/>
              <a:t>A policy of implementing small, incremental changes in order to achieve better quality and greater efficiency. </a:t>
            </a:r>
          </a:p>
          <a:p>
            <a:pPr marL="0" indent="0">
              <a:buNone/>
            </a:pPr>
            <a:endParaRPr lang="en-GB" sz="28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</a:rPr>
              <a:t>Total quality management (TQM) - </a:t>
            </a:r>
            <a:r>
              <a:rPr lang="en-GB" dirty="0"/>
              <a:t>An approach to long-term success that aims for improvement continually throughout every functional area of a business.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</a:rPr>
              <a:t>Quality standards – BS5750 and ISO9001 - </a:t>
            </a:r>
            <a:r>
              <a:rPr lang="en-GB" dirty="0"/>
              <a:t>Set of criteria used to establish quality systems which are accredited (British Standards &amp; International).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97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Why do </a:t>
            </a:r>
            <a:r>
              <a:rPr lang="en-US" sz="2400" u="sng" dirty="0"/>
              <a:t>new</a:t>
            </a:r>
            <a:r>
              <a:rPr lang="en-US" sz="2400" dirty="0"/>
              <a:t> firms sometimes struggle with quality?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59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23" y="404664"/>
            <a:ext cx="7765321" cy="132632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Issues with any quality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Costs</a:t>
            </a:r>
            <a:r>
              <a:rPr lang="en-GB" sz="2400" dirty="0"/>
              <a:t> – it is a costly business, especially admin costs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Training</a:t>
            </a:r>
            <a:r>
              <a:rPr lang="en-GB" sz="2400" dirty="0"/>
              <a:t> – the whole workforce may have to have a change of culture and training</a:t>
            </a:r>
          </a:p>
          <a:p>
            <a:r>
              <a:rPr lang="en-GB" sz="2400" dirty="0">
                <a:solidFill>
                  <a:srgbClr val="FF0000"/>
                </a:solidFill>
              </a:rPr>
              <a:t>Disruption to production </a:t>
            </a:r>
            <a:r>
              <a:rPr lang="en-GB" sz="2400" dirty="0"/>
              <a:t>– can cause major disruption when being implemented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7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347" y="308713"/>
            <a:ext cx="7765321" cy="1326321"/>
          </a:xfrm>
        </p:spPr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1560" y="1681662"/>
            <a:ext cx="7975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800" dirty="0"/>
              <a:t>Discuss how improved quality might affect the following aspects of a business:</a:t>
            </a:r>
          </a:p>
          <a:p>
            <a:pPr algn="ctr"/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995936" y="3573016"/>
            <a:ext cx="237626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Price of products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39552" y="3573016"/>
            <a:ext cx="2304256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Workforce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79712" y="4797152"/>
            <a:ext cx="2592288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Resistance to economic conditions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12160" y="4869160"/>
            <a:ext cx="237626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Reputation</a:t>
            </a:r>
          </a:p>
        </p:txBody>
      </p:sp>
    </p:spTree>
    <p:extLst>
      <p:ext uri="{BB962C8B-B14F-4D97-AF65-F5344CB8AC3E}">
        <p14:creationId xmlns:p14="http://schemas.microsoft.com/office/powerpoint/2010/main" val="108539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5994430" y="1445332"/>
            <a:ext cx="237626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Price of products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39552" y="1196752"/>
            <a:ext cx="2304256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Workforce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19772" y="5373216"/>
            <a:ext cx="2664296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Resistance to economic conditions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994430" y="4293096"/>
            <a:ext cx="2744688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Reputation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851920" y="2165412"/>
            <a:ext cx="2952328" cy="14904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Higher prices can be charged; costs are reduced therefore high profit margin and lower unit cost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1520" y="3468006"/>
            <a:ext cx="2880320" cy="2160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Quality businesses are bucking the trend and still making money – possibly quality products are recognised and we will pay the prices</a:t>
            </a:r>
          </a:p>
        </p:txBody>
      </p:sp>
    </p:spTree>
    <p:extLst>
      <p:ext uri="{BB962C8B-B14F-4D97-AF65-F5344CB8AC3E}">
        <p14:creationId xmlns:p14="http://schemas.microsoft.com/office/powerpoint/2010/main" val="750640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347" y="284389"/>
            <a:ext cx="7765321" cy="1326321"/>
          </a:xfrm>
        </p:spPr>
        <p:txBody>
          <a:bodyPr/>
          <a:lstStyle/>
          <a:p>
            <a:r>
              <a:rPr lang="en-GB" dirty="0"/>
              <a:t>Linking the theory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51520" y="2487375"/>
            <a:ext cx="2376264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Price of products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578460" y="1506488"/>
            <a:ext cx="1944216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Workforce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07704" y="5824404"/>
            <a:ext cx="1944216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Reputation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346461" y="5402590"/>
            <a:ext cx="2744688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Resistance to economic conditions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267744" y="3086071"/>
            <a:ext cx="2952328" cy="14904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Higher prices can be charged; costs are reduced therefore high profit margin and lower unit cost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05945" y="4797152"/>
            <a:ext cx="2952328" cy="13239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Great marketing tool – if quality is there it helps to build and maintain brand image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8805" y="3642987"/>
            <a:ext cx="3168352" cy="18782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Quality businesses are bucking trend and still making money – possibly quality products are recognised and we will pay the prices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63888" y="1312614"/>
            <a:ext cx="3168352" cy="14904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Workforce is better motivated because producing quality product; appreciated; higher wages</a:t>
            </a:r>
          </a:p>
        </p:txBody>
      </p:sp>
    </p:spTree>
    <p:extLst>
      <p:ext uri="{BB962C8B-B14F-4D97-AF65-F5344CB8AC3E}">
        <p14:creationId xmlns:p14="http://schemas.microsoft.com/office/powerpoint/2010/main" val="215719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404664"/>
            <a:ext cx="7765321" cy="1326321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Overview of 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129" y="2239707"/>
            <a:ext cx="7633742" cy="237858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Quality is all about customer satisfaction.</a:t>
            </a:r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36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339" y="1870122"/>
            <a:ext cx="7765322" cy="225497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Brainstorm what quality means to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1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382385"/>
            <a:ext cx="7816924" cy="814367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Quality  Defined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</a:rPr>
              <a:t>Definition: </a:t>
            </a:r>
            <a:r>
              <a:rPr lang="en-GB" sz="2400" dirty="0"/>
              <a:t>‘Is a measure of excellence which is free from defects or significant variations. A product or service whose features consistently allow it to satisfy (or delight) customers.’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Quality is a matter of personal opinion – so it is </a:t>
            </a:r>
            <a:r>
              <a:rPr lang="en-GB" sz="2400" u="sng" dirty="0">
                <a:solidFill>
                  <a:srgbClr val="FF0000"/>
                </a:solidFill>
              </a:rPr>
              <a:t>subjective</a:t>
            </a:r>
            <a:r>
              <a:rPr lang="en-GB" sz="2400" dirty="0"/>
              <a:t> and can vary from one customer to another.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85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871" y="404664"/>
            <a:ext cx="8208912" cy="1316385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Quality – tangible and intangible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55576" y="1735607"/>
            <a:ext cx="1872208" cy="639762"/>
          </a:xfrm>
          <a:noFill/>
          <a:ln w="571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GB" dirty="0">
                <a:solidFill>
                  <a:schemeClr val="tx1"/>
                </a:solidFill>
              </a:rPr>
              <a:t>Intangible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9552" y="2924944"/>
            <a:ext cx="3096344" cy="345638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Image and brand</a:t>
            </a:r>
          </a:p>
          <a:p>
            <a:r>
              <a:rPr lang="en-GB" dirty="0">
                <a:solidFill>
                  <a:schemeClr val="tx1"/>
                </a:solidFill>
              </a:rPr>
              <a:t>Reputation</a:t>
            </a:r>
          </a:p>
          <a:p>
            <a:r>
              <a:rPr lang="en-GB" dirty="0">
                <a:solidFill>
                  <a:schemeClr val="tx1"/>
                </a:solidFill>
              </a:rPr>
              <a:t>Exclusiveness</a:t>
            </a:r>
          </a:p>
          <a:p>
            <a:pPr marL="0" indent="0">
              <a:buNone/>
            </a:pPr>
            <a:endParaRPr lang="en-GB" i="1" dirty="0">
              <a:latin typeface="Andy" pitchFamily="66" charset="0"/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3"/>
                </a:solidFill>
                <a:latin typeface="+mj-lt"/>
              </a:rPr>
              <a:t>This could be a brand name like iPhone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8677" y="1737076"/>
            <a:ext cx="1728192" cy="639762"/>
          </a:xfrm>
          <a:noFill/>
          <a:ln w="571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Tangible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65100" y="2496319"/>
            <a:ext cx="3753743" cy="3951288"/>
          </a:xfrm>
        </p:spPr>
        <p:txBody>
          <a:bodyPr>
            <a:normAutofit fontScale="92500"/>
          </a:bodyPr>
          <a:lstStyle/>
          <a:p>
            <a:r>
              <a:rPr lang="en-GB" sz="2200" dirty="0">
                <a:solidFill>
                  <a:schemeClr val="tx1"/>
                </a:solidFill>
              </a:rPr>
              <a:t>Appearance</a:t>
            </a:r>
          </a:p>
          <a:p>
            <a:r>
              <a:rPr lang="en-GB" sz="2200" dirty="0">
                <a:solidFill>
                  <a:schemeClr val="tx1"/>
                </a:solidFill>
              </a:rPr>
              <a:t>Reliability</a:t>
            </a:r>
          </a:p>
          <a:p>
            <a:r>
              <a:rPr lang="en-GB" sz="2200" dirty="0">
                <a:solidFill>
                  <a:schemeClr val="tx1"/>
                </a:solidFill>
              </a:rPr>
              <a:t>Durability</a:t>
            </a:r>
          </a:p>
          <a:p>
            <a:r>
              <a:rPr lang="en-GB" sz="2200" dirty="0">
                <a:solidFill>
                  <a:schemeClr val="tx1"/>
                </a:solidFill>
              </a:rPr>
              <a:t>Functions (added extras)</a:t>
            </a:r>
          </a:p>
          <a:p>
            <a:r>
              <a:rPr lang="en-GB" sz="2200" dirty="0">
                <a:solidFill>
                  <a:schemeClr val="tx1"/>
                </a:solidFill>
              </a:rPr>
              <a:t>After-sales service</a:t>
            </a:r>
          </a:p>
          <a:p>
            <a:r>
              <a:rPr lang="en-GB" sz="2200" dirty="0">
                <a:solidFill>
                  <a:schemeClr val="tx1"/>
                </a:solidFill>
              </a:rPr>
              <a:t>Repair and maintenance needs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3"/>
                </a:solidFill>
                <a:latin typeface="+mj-lt"/>
              </a:rPr>
              <a:t>VW has a reputation for quality in all of the above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0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11163" y="476672"/>
            <a:ext cx="7633742" cy="1492132"/>
          </a:xfrm>
        </p:spPr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3568" y="1700808"/>
            <a:ext cx="7888932" cy="359359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Suggest two criteria customers might use to judge quality at:-</a:t>
            </a:r>
          </a:p>
          <a:p>
            <a:pPr marL="0" indent="0">
              <a:buNone/>
            </a:pPr>
            <a:endParaRPr lang="en-GB" sz="2800" dirty="0"/>
          </a:p>
          <a:p>
            <a:pPr lvl="1"/>
            <a:r>
              <a:rPr lang="en-US" sz="2400" dirty="0"/>
              <a:t>A budget-priced hotel chain</a:t>
            </a:r>
            <a:endParaRPr lang="en-GB" sz="2400" dirty="0"/>
          </a:p>
          <a:p>
            <a:pPr lvl="1"/>
            <a:r>
              <a:rPr lang="en-US" sz="2400" dirty="0"/>
              <a:t>Waitrose</a:t>
            </a:r>
            <a:endParaRPr lang="en-GB" sz="2400" dirty="0"/>
          </a:p>
          <a:p>
            <a:pPr lvl="1"/>
            <a:r>
              <a:rPr lang="en-US" sz="2400" dirty="0"/>
              <a:t>McDonalds</a:t>
            </a:r>
            <a:endParaRPr lang="en-GB" sz="2400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9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TAsk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81690" y="1556792"/>
            <a:ext cx="7765322" cy="369513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List the benefits to a business of having high quality.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56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32656"/>
            <a:ext cx="7765321" cy="1326321"/>
          </a:xfrm>
        </p:spPr>
        <p:txBody>
          <a:bodyPr/>
          <a:lstStyle/>
          <a:p>
            <a:r>
              <a:rPr lang="en-GB" dirty="0"/>
              <a:t>Benefits of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94844"/>
            <a:ext cx="7272808" cy="38884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Greater sales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Creating a USP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Higher selling price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Pricing flexibility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Cost reductions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b="1" dirty="0"/>
              <a:t>Improved reputation</a:t>
            </a: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9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476672"/>
            <a:ext cx="7765321" cy="1326321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Methods of improving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2215105"/>
            <a:ext cx="7765322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Two quality management systems are:</a:t>
            </a:r>
          </a:p>
          <a:p>
            <a:r>
              <a:rPr lang="en-GB" sz="2800" dirty="0"/>
              <a:t>Quality control</a:t>
            </a:r>
          </a:p>
          <a:p>
            <a:r>
              <a:rPr lang="en-GB" sz="2800" dirty="0"/>
              <a:t>Quality assurance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47246-2CC8-4C53-9EA3-1413DD9598C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6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88c1a33e879a1296388e6b3c02915f5bbbb41"/>
</p:tagLst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1364</TotalTime>
  <Words>594</Words>
  <Application>Microsoft Office PowerPoint</Application>
  <PresentationFormat>On-screen Show (4:3)</PresentationFormat>
  <Paragraphs>120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Andy</vt:lpstr>
      <vt:lpstr>Arial</vt:lpstr>
      <vt:lpstr>Calibri</vt:lpstr>
      <vt:lpstr>Gill Sans MT</vt:lpstr>
      <vt:lpstr>Impact</vt:lpstr>
      <vt:lpstr>Badge</vt:lpstr>
      <vt:lpstr>PowerPoint Presentation</vt:lpstr>
      <vt:lpstr>Overview of key concepts</vt:lpstr>
      <vt:lpstr>Task</vt:lpstr>
      <vt:lpstr>Quality  Defined</vt:lpstr>
      <vt:lpstr>Quality – tangible and intangible</vt:lpstr>
      <vt:lpstr>Task</vt:lpstr>
      <vt:lpstr>TAsk</vt:lpstr>
      <vt:lpstr>Benefits of quality</vt:lpstr>
      <vt:lpstr>Methods of improving quality</vt:lpstr>
      <vt:lpstr>Quality control</vt:lpstr>
      <vt:lpstr>Quality assurance</vt:lpstr>
      <vt:lpstr>Quality assurance systems</vt:lpstr>
      <vt:lpstr>Question</vt:lpstr>
      <vt:lpstr>Issues with any quality system</vt:lpstr>
      <vt:lpstr>Task</vt:lpstr>
      <vt:lpstr>PowerPoint Presentation</vt:lpstr>
      <vt:lpstr>Linking the theory</vt:lpstr>
    </vt:vector>
  </TitlesOfParts>
  <Company>Halesowen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I.T. Support</dc:creator>
  <cp:lastModifiedBy>Ellen</cp:lastModifiedBy>
  <cp:revision>81</cp:revision>
  <dcterms:created xsi:type="dcterms:W3CDTF">2014-07-21T12:45:36Z</dcterms:created>
  <dcterms:modified xsi:type="dcterms:W3CDTF">2020-03-15T13:37:10Z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118228</vt:lpwstr>
  </property>
  <property fmtid="{D5CDD505-2E9C-101B-9397-08002B2CF9AE}" pid="3" name="NXPowerLiteSettings">
    <vt:lpwstr>F5000400038000</vt:lpwstr>
  </property>
  <property fmtid="{D5CDD505-2E9C-101B-9397-08002B2CF9AE}" pid="4" name="NXPowerLiteVersion">
    <vt:lpwstr>D6.1.2</vt:lpwstr>
  </property>
</Properties>
</file>