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8" r:id="rId1"/>
  </p:sldMasterIdLst>
  <p:sldIdLst>
    <p:sldId id="257" r:id="rId2"/>
    <p:sldId id="351" r:id="rId3"/>
    <p:sldId id="352" r:id="rId4"/>
    <p:sldId id="353" r:id="rId5"/>
    <p:sldId id="357" r:id="rId6"/>
    <p:sldId id="358" r:id="rId7"/>
    <p:sldId id="262" r:id="rId8"/>
    <p:sldId id="3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5B4"/>
    <a:srgbClr val="6B9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37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4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9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4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2842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93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77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3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60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89099"/>
            <a:ext cx="9905998" cy="1478570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0" y="1892300"/>
            <a:ext cx="99059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9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00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3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6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5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0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8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0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86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DUPSNdmFew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cIy9NiNbm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QcIy9NiNbm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4F345-3BDC-9C42-AFB9-A05F02461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648" y="0"/>
            <a:ext cx="9425560" cy="238760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sz="5400" dirty="0"/>
              <a:t>Music Videos and the exam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98AF4A1-31FB-C848-8D80-105E7A7A0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2648" y="3320923"/>
            <a:ext cx="9791320" cy="1655762"/>
          </a:xfrm>
        </p:spPr>
        <p:txBody>
          <a:bodyPr>
            <a:normAutofit/>
          </a:bodyPr>
          <a:lstStyle/>
          <a:p>
            <a:r>
              <a:rPr lang="en-GB" sz="2800" b="1" dirty="0"/>
              <a:t>Component 1 Section A: </a:t>
            </a:r>
            <a:br>
              <a:rPr lang="en-GB" sz="2800" b="1" dirty="0"/>
            </a:br>
            <a:r>
              <a:rPr lang="en-GB" sz="2800" b="1" dirty="0"/>
              <a:t>ANALYSING Media Language and Representation</a:t>
            </a:r>
          </a:p>
          <a:p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44F6E1F-DEB3-0D43-89CF-01E2996AE62D}"/>
              </a:ext>
            </a:extLst>
          </p:cNvPr>
          <p:cNvSpPr txBox="1">
            <a:spLocks/>
          </p:cNvSpPr>
          <p:nvPr/>
        </p:nvSpPr>
        <p:spPr>
          <a:xfrm>
            <a:off x="1382648" y="5182107"/>
            <a:ext cx="9906000" cy="137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hlinkClick r:id="rId2"/>
              </a:rPr>
              <a:t>This is Black</a:t>
            </a:r>
            <a:r>
              <a:rPr lang="en-GB" b="1" dirty="0"/>
              <a:t>: Dave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65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/>
          <a:lstStyle/>
          <a:p>
            <a:r>
              <a:rPr lang="en-GB" b="1" dirty="0"/>
              <a:t>Music videos and the A Level Exam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217786"/>
              </p:ext>
            </p:extLst>
          </p:nvPr>
        </p:nvGraphicFramePr>
        <p:xfrm>
          <a:off x="685801" y="1134048"/>
          <a:ext cx="11140149" cy="527715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140149">
                  <a:extLst>
                    <a:ext uri="{9D8B030D-6E8A-4147-A177-3AD203B41FA5}">
                      <a16:colId xmlns:a16="http://schemas.microsoft.com/office/drawing/2014/main" val="474251305"/>
                    </a:ext>
                  </a:extLst>
                </a:gridCol>
              </a:tblGrid>
              <a:tr h="39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Component 1 Section A: Analysing Media Language and Representation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383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This section assesses MEDIA LANGUAGE and REPRESENTATION in relation to </a:t>
                      </a:r>
                      <a:r>
                        <a:rPr lang="en-GB" sz="2000" u="sng" dirty="0">
                          <a:solidFill>
                            <a:schemeClr val="bg1"/>
                          </a:solidFill>
                          <a:effectLst/>
                        </a:rPr>
                        <a:t>TWO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 of the following media forms: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Advertising</a:t>
                      </a:r>
                      <a:r>
                        <a:rPr lang="en-GB" sz="2000" baseline="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GB" sz="2000" i="1" baseline="0" dirty="0">
                          <a:solidFill>
                            <a:schemeClr val="bg1"/>
                          </a:solidFill>
                          <a:effectLst/>
                        </a:rPr>
                        <a:t>WaterAid </a:t>
                      </a:r>
                      <a:r>
                        <a:rPr lang="en-GB" sz="2000" i="0" baseline="0" dirty="0">
                          <a:solidFill>
                            <a:schemeClr val="bg1"/>
                          </a:solidFill>
                          <a:effectLst/>
                        </a:rPr>
                        <a:t>and</a:t>
                      </a:r>
                      <a:r>
                        <a:rPr lang="en-GB" sz="2000" i="1" baseline="0" dirty="0">
                          <a:solidFill>
                            <a:schemeClr val="bg1"/>
                          </a:solidFill>
                          <a:effectLst/>
                        </a:rPr>
                        <a:t> Tide</a:t>
                      </a:r>
                      <a:r>
                        <a:rPr lang="en-GB" sz="2000" baseline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Marketing (</a:t>
                      </a:r>
                      <a:r>
                        <a:rPr lang="en-GB" sz="2000" i="1" dirty="0">
                          <a:solidFill>
                            <a:schemeClr val="bg1"/>
                          </a:solidFill>
                          <a:effectLst/>
                        </a:rPr>
                        <a:t>Kiss of the Vampire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Music Video (</a:t>
                      </a:r>
                      <a:r>
                        <a:rPr lang="en-GB" sz="2000" i="1" dirty="0">
                          <a:solidFill>
                            <a:schemeClr val="bg1"/>
                          </a:solidFill>
                          <a:effectLst/>
                        </a:rPr>
                        <a:t>Formation </a:t>
                      </a:r>
                      <a:r>
                        <a:rPr lang="en-GB" sz="2000" i="0" dirty="0">
                          <a:solidFill>
                            <a:schemeClr val="bg1"/>
                          </a:solidFill>
                          <a:effectLst/>
                        </a:rPr>
                        <a:t>and</a:t>
                      </a:r>
                      <a:r>
                        <a:rPr lang="en-GB" sz="2000" i="1" dirty="0">
                          <a:solidFill>
                            <a:schemeClr val="bg1"/>
                          </a:solidFill>
                          <a:effectLst/>
                        </a:rPr>
                        <a:t> Riptide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Newspapers </a:t>
                      </a:r>
                      <a:r>
                        <a:rPr lang="en-GB" sz="2000" i="1" dirty="0">
                          <a:solidFill>
                            <a:schemeClr val="bg1"/>
                          </a:solidFill>
                          <a:effectLst/>
                        </a:rPr>
                        <a:t>(Daily Mirror, The Times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There are two questions in this section: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One question assessing MEDIA LANGUAGE in relation to an </a:t>
                      </a:r>
                      <a:r>
                        <a:rPr lang="en-GB" sz="2000" u="sng" dirty="0">
                          <a:solidFill>
                            <a:schemeClr val="bg1"/>
                          </a:solidFill>
                          <a:effectLst/>
                        </a:rPr>
                        <a:t>UNSEEN</a:t>
                      </a:r>
                      <a:r>
                        <a:rPr lang="en-GB" sz="2000" u="none" dirty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en-GB" sz="2000" u="none" baseline="0" dirty="0">
                          <a:solidFill>
                            <a:schemeClr val="bg1"/>
                          </a:solidFill>
                          <a:effectLst/>
                        </a:rPr>
                        <a:t> i.e. 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GB" sz="2000" u="sng" dirty="0">
                          <a:solidFill>
                            <a:schemeClr val="bg1"/>
                          </a:solidFill>
                          <a:effectLst/>
                        </a:rPr>
                        <a:t>NOT A SET TEXT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One extended response </a:t>
                      </a:r>
                      <a:r>
                        <a:rPr lang="en-GB" sz="2000" u="sng" dirty="0">
                          <a:solidFill>
                            <a:schemeClr val="bg1"/>
                          </a:solidFill>
                          <a:effectLst/>
                        </a:rPr>
                        <a:t>COMPARISON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 question assessing REPRESENTATION in </a:t>
                      </a:r>
                      <a:r>
                        <a:rPr lang="en-GB" sz="2000" u="sng" dirty="0">
                          <a:solidFill>
                            <a:schemeClr val="bg1"/>
                          </a:solidFill>
                          <a:effectLst/>
                        </a:rPr>
                        <a:t>ONE SET TEXT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 and an </a:t>
                      </a:r>
                      <a:r>
                        <a:rPr lang="en-GB" sz="2000" u="sng" dirty="0">
                          <a:solidFill>
                            <a:schemeClr val="bg1"/>
                          </a:solidFill>
                          <a:effectLst/>
                        </a:rPr>
                        <a:t>UNSEEN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232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62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/>
          <a:lstStyle/>
          <a:p>
            <a:r>
              <a:rPr lang="en-GB" b="1" dirty="0"/>
              <a:t>Music videos and the A Level Exam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876282"/>
              </p:ext>
            </p:extLst>
          </p:nvPr>
        </p:nvGraphicFramePr>
        <p:xfrm>
          <a:off x="685801" y="1134048"/>
          <a:ext cx="11140149" cy="527715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140149">
                  <a:extLst>
                    <a:ext uri="{9D8B030D-6E8A-4147-A177-3AD203B41FA5}">
                      <a16:colId xmlns:a16="http://schemas.microsoft.com/office/drawing/2014/main" val="474251305"/>
                    </a:ext>
                  </a:extLst>
                </a:gridCol>
              </a:tblGrid>
              <a:tr h="399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Component 1 Section A: Analysing Media Language and Representation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383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This section assesses MEDIA LANGUAGE and REPRESENTATION in relation to </a:t>
                      </a:r>
                      <a:r>
                        <a:rPr lang="en-GB" sz="2000" u="sng" dirty="0">
                          <a:solidFill>
                            <a:schemeClr val="bg1"/>
                          </a:solidFill>
                          <a:effectLst/>
                        </a:rPr>
                        <a:t>TWO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 of the following media forms: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Advertising</a:t>
                      </a:r>
                      <a:r>
                        <a:rPr lang="en-GB" sz="2000" baseline="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GB" sz="2000" i="1" baseline="0" dirty="0">
                          <a:solidFill>
                            <a:schemeClr val="bg1"/>
                          </a:solidFill>
                          <a:effectLst/>
                        </a:rPr>
                        <a:t>WaterAid </a:t>
                      </a:r>
                      <a:r>
                        <a:rPr lang="en-GB" sz="2000" i="0" baseline="0" dirty="0">
                          <a:solidFill>
                            <a:schemeClr val="bg1"/>
                          </a:solidFill>
                          <a:effectLst/>
                        </a:rPr>
                        <a:t>and</a:t>
                      </a:r>
                      <a:r>
                        <a:rPr lang="en-GB" sz="2000" i="1" baseline="0" dirty="0">
                          <a:solidFill>
                            <a:schemeClr val="bg1"/>
                          </a:solidFill>
                          <a:effectLst/>
                        </a:rPr>
                        <a:t> Tide</a:t>
                      </a:r>
                      <a:r>
                        <a:rPr lang="en-GB" sz="2000" baseline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Marketing (</a:t>
                      </a:r>
                      <a:r>
                        <a:rPr lang="en-GB" sz="2000" i="1" dirty="0">
                          <a:solidFill>
                            <a:schemeClr val="bg1"/>
                          </a:solidFill>
                          <a:effectLst/>
                        </a:rPr>
                        <a:t>Kiss of the Vampire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chemeClr val="accent1"/>
                          </a:solidFill>
                          <a:effectLst/>
                        </a:rPr>
                        <a:t>Music Video (</a:t>
                      </a:r>
                      <a:r>
                        <a:rPr lang="en-GB" sz="2000" i="1" dirty="0">
                          <a:solidFill>
                            <a:schemeClr val="accent1"/>
                          </a:solidFill>
                          <a:effectLst/>
                        </a:rPr>
                        <a:t>Formation </a:t>
                      </a:r>
                      <a:r>
                        <a:rPr lang="en-GB" sz="2000" i="0" dirty="0">
                          <a:solidFill>
                            <a:schemeClr val="accent1"/>
                          </a:solidFill>
                          <a:effectLst/>
                        </a:rPr>
                        <a:t>and</a:t>
                      </a:r>
                      <a:r>
                        <a:rPr lang="en-GB" sz="2000" i="1" dirty="0">
                          <a:solidFill>
                            <a:schemeClr val="accent1"/>
                          </a:solidFill>
                          <a:effectLst/>
                        </a:rPr>
                        <a:t> Riptide</a:t>
                      </a:r>
                      <a:r>
                        <a:rPr lang="en-GB" sz="2000" dirty="0">
                          <a:solidFill>
                            <a:schemeClr val="accent1"/>
                          </a:solidFill>
                          <a:effectLst/>
                        </a:rPr>
                        <a:t>)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Newspapers (</a:t>
                      </a:r>
                      <a:r>
                        <a:rPr lang="en-GB" sz="2000" i="1" dirty="0">
                          <a:solidFill>
                            <a:schemeClr val="bg1"/>
                          </a:solidFill>
                          <a:effectLst/>
                        </a:rPr>
                        <a:t>Daily Mirror, The Times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There are two questions in this section: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chemeClr val="accent1"/>
                          </a:solidFill>
                          <a:effectLst/>
                        </a:rPr>
                        <a:t>One question assessing MEDIA LANGUAGE in relation to an </a:t>
                      </a:r>
                      <a:r>
                        <a:rPr lang="en-GB" sz="2000" u="sng" dirty="0">
                          <a:solidFill>
                            <a:schemeClr val="accent1"/>
                          </a:solidFill>
                          <a:effectLst/>
                        </a:rPr>
                        <a:t>UNSEEN</a:t>
                      </a:r>
                      <a:r>
                        <a:rPr lang="en-GB" sz="2000" u="none" dirty="0">
                          <a:solidFill>
                            <a:schemeClr val="accent1"/>
                          </a:solidFill>
                          <a:effectLst/>
                        </a:rPr>
                        <a:t>,</a:t>
                      </a:r>
                      <a:r>
                        <a:rPr lang="en-GB" sz="2000" u="none" baseline="0" dirty="0">
                          <a:solidFill>
                            <a:schemeClr val="accent1"/>
                          </a:solidFill>
                          <a:effectLst/>
                        </a:rPr>
                        <a:t> i.e. </a:t>
                      </a:r>
                      <a:r>
                        <a:rPr lang="en-GB" sz="2000" dirty="0">
                          <a:solidFill>
                            <a:schemeClr val="accent1"/>
                          </a:solidFill>
                          <a:effectLst/>
                        </a:rPr>
                        <a:t>(</a:t>
                      </a:r>
                      <a:r>
                        <a:rPr lang="en-GB" sz="2000" u="sng" dirty="0">
                          <a:solidFill>
                            <a:schemeClr val="accent1"/>
                          </a:solidFill>
                          <a:effectLst/>
                        </a:rPr>
                        <a:t>NOT A SET TEXT</a:t>
                      </a:r>
                      <a:r>
                        <a:rPr lang="en-GB" sz="2000" dirty="0">
                          <a:solidFill>
                            <a:schemeClr val="accent1"/>
                          </a:solidFill>
                          <a:effectLst/>
                        </a:rPr>
                        <a:t>)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One extended response </a:t>
                      </a:r>
                      <a:r>
                        <a:rPr lang="en-GB" sz="2000" u="sng" dirty="0">
                          <a:solidFill>
                            <a:schemeClr val="bg1"/>
                          </a:solidFill>
                          <a:effectLst/>
                        </a:rPr>
                        <a:t>COMPARISON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 question assessing REPRESENTATION in </a:t>
                      </a:r>
                      <a:r>
                        <a:rPr lang="en-GB" sz="2000" u="sng" dirty="0">
                          <a:solidFill>
                            <a:schemeClr val="bg1"/>
                          </a:solidFill>
                          <a:effectLst/>
                        </a:rPr>
                        <a:t>ONE SET TEXT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 and an </a:t>
                      </a:r>
                      <a:r>
                        <a:rPr lang="en-GB" sz="2000" u="sng" dirty="0">
                          <a:solidFill>
                            <a:schemeClr val="bg1"/>
                          </a:solidFill>
                          <a:effectLst/>
                        </a:rPr>
                        <a:t>UNSEEN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232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978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06D19-41EC-451E-95C9-AE00CF1D3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280058" cy="833764"/>
          </a:xfrm>
        </p:spPr>
        <p:txBody>
          <a:bodyPr/>
          <a:lstStyle/>
          <a:p>
            <a:r>
              <a:rPr lang="en-GB" b="1" dirty="0"/>
              <a:t>TASK – ANSWER THIS EXAM QUESTION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EAAC57F-4827-FC47-9535-DBF665DD48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4529"/>
          <a:stretch/>
        </p:blipFill>
        <p:spPr>
          <a:xfrm>
            <a:off x="5476991" y="1799064"/>
            <a:ext cx="6460309" cy="354893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864C9-46FC-4160-B0F3-9D7ED811A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618" y="1665141"/>
            <a:ext cx="4895523" cy="4049859"/>
          </a:xfrm>
        </p:spPr>
        <p:txBody>
          <a:bodyPr/>
          <a:lstStyle/>
          <a:p>
            <a:r>
              <a:rPr lang="en-GB" dirty="0"/>
              <a:t>Q 1 is based on the audio-visual resource – </a:t>
            </a:r>
            <a:r>
              <a:rPr lang="en-GB" i="1" dirty="0"/>
              <a:t>Bad Blood </a:t>
            </a:r>
            <a:r>
              <a:rPr lang="en-GB" dirty="0"/>
              <a:t>by Taylor Swift, made in 2015. </a:t>
            </a:r>
          </a:p>
          <a:p>
            <a:r>
              <a:rPr lang="en-GB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https://www.youtube.com/watch?v=QcIy9NiNbmo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45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9889F-FDD5-B24D-A400-36100BC25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26" y="-95672"/>
            <a:ext cx="9905998" cy="1478570"/>
          </a:xfrm>
        </p:spPr>
        <p:txBody>
          <a:bodyPr/>
          <a:lstStyle/>
          <a:p>
            <a:r>
              <a:rPr lang="en-GB" dirty="0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986C3-B035-1648-AB9C-E00DA4FC0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26" y="1078992"/>
            <a:ext cx="6311109" cy="5650992"/>
          </a:xfrm>
        </p:spPr>
        <p:txBody>
          <a:bodyPr>
            <a:normAutofit fontScale="92500"/>
          </a:bodyPr>
          <a:lstStyle/>
          <a:p>
            <a:r>
              <a:rPr lang="en-GB" b="1" dirty="0"/>
              <a:t>THE QUESTION: </a:t>
            </a:r>
            <a:r>
              <a:rPr lang="en-GB" dirty="0"/>
              <a:t>Media Language is: the way in which meaning is created for the audience, including:</a:t>
            </a:r>
          </a:p>
          <a:p>
            <a:pPr lvl="1"/>
            <a:r>
              <a:rPr lang="en-GB" sz="2400" dirty="0"/>
              <a:t>Genre</a:t>
            </a:r>
          </a:p>
          <a:p>
            <a:pPr lvl="1"/>
            <a:r>
              <a:rPr lang="en-GB" sz="2400" dirty="0"/>
              <a:t>Narrative</a:t>
            </a:r>
          </a:p>
          <a:p>
            <a:pPr lvl="1"/>
            <a:r>
              <a:rPr lang="en-GB" sz="2400" dirty="0"/>
              <a:t>Visual codes</a:t>
            </a:r>
          </a:p>
          <a:p>
            <a:pPr lvl="1"/>
            <a:r>
              <a:rPr lang="en-GB" sz="2400" dirty="0"/>
              <a:t>Written codes</a:t>
            </a:r>
          </a:p>
          <a:p>
            <a:pPr lvl="1"/>
            <a:r>
              <a:rPr lang="en-GB" sz="2400" dirty="0"/>
              <a:t>Technical codes including cinematography, mise-en-scene, lighting/colour, sound and editing</a:t>
            </a:r>
            <a:br>
              <a:rPr lang="en-GB" sz="2400" dirty="0"/>
            </a:br>
            <a:endParaRPr lang="en-GB" sz="2400" b="1" u="sng" dirty="0"/>
          </a:p>
          <a:p>
            <a:r>
              <a:rPr lang="en-GB" b="1" dirty="0"/>
              <a:t>NOTE TAKING: </a:t>
            </a:r>
            <a:r>
              <a:rPr lang="en-GB" dirty="0"/>
              <a:t>Organise your notes, it is best </a:t>
            </a:r>
            <a:br>
              <a:rPr lang="en-GB" dirty="0"/>
            </a:br>
            <a:r>
              <a:rPr lang="en-GB" dirty="0"/>
              <a:t>to write your essay chronologically, so take </a:t>
            </a:r>
            <a:br>
              <a:rPr lang="en-GB" dirty="0"/>
            </a:br>
            <a:r>
              <a:rPr lang="en-GB" dirty="0"/>
              <a:t>your notes this way too</a:t>
            </a:r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2DF1FC-7BDC-9A46-9883-9F301D7D5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737101"/>
              </p:ext>
            </p:extLst>
          </p:nvPr>
        </p:nvGraphicFramePr>
        <p:xfrm>
          <a:off x="6496892" y="5172670"/>
          <a:ext cx="543153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861">
                  <a:extLst>
                    <a:ext uri="{9D8B030D-6E8A-4147-A177-3AD203B41FA5}">
                      <a16:colId xmlns:a16="http://schemas.microsoft.com/office/drawing/2014/main" val="2489452601"/>
                    </a:ext>
                  </a:extLst>
                </a:gridCol>
                <a:gridCol w="3483675">
                  <a:extLst>
                    <a:ext uri="{9D8B030D-6E8A-4147-A177-3AD203B41FA5}">
                      <a16:colId xmlns:a16="http://schemas.microsoft.com/office/drawing/2014/main" val="3531341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Denotation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Connotation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860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000" dirty="0"/>
                        <a:t>Camera movement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Thrilling, action adventure genre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371411"/>
                  </a:ext>
                </a:extLst>
              </a:tr>
            </a:tbl>
          </a:graphicData>
        </a:graphic>
      </p:graphicFrame>
      <p:pic>
        <p:nvPicPr>
          <p:cNvPr id="6" name="Content Placeholder 4">
            <a:hlinkClick r:id="rId2"/>
            <a:extLst>
              <a:ext uri="{FF2B5EF4-FFF2-40B4-BE49-F238E27FC236}">
                <a16:creationId xmlns:a16="http://schemas.microsoft.com/office/drawing/2014/main" id="{7BA27FEA-FDAA-6244-866D-0596866BE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866" y="1853728"/>
            <a:ext cx="4754562" cy="2377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7253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9889F-FDD5-B24D-A400-36100BC25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25" y="-168824"/>
            <a:ext cx="11491231" cy="1478570"/>
          </a:xfrm>
        </p:spPr>
        <p:txBody>
          <a:bodyPr/>
          <a:lstStyle/>
          <a:p>
            <a:r>
              <a:rPr lang="en-GB" dirty="0"/>
              <a:t>Tips: use the mark scheme to structure your Essay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64071B-29EF-E44C-AFF1-72696F4BE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803403"/>
              </p:ext>
            </p:extLst>
          </p:nvPr>
        </p:nvGraphicFramePr>
        <p:xfrm>
          <a:off x="135570" y="973482"/>
          <a:ext cx="11916222" cy="57544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6257">
                  <a:extLst>
                    <a:ext uri="{9D8B030D-6E8A-4147-A177-3AD203B41FA5}">
                      <a16:colId xmlns:a16="http://schemas.microsoft.com/office/drawing/2014/main" val="1466792794"/>
                    </a:ext>
                  </a:extLst>
                </a:gridCol>
                <a:gridCol w="9859965">
                  <a:extLst>
                    <a:ext uri="{9D8B030D-6E8A-4147-A177-3AD203B41FA5}">
                      <a16:colId xmlns:a16="http://schemas.microsoft.com/office/drawing/2014/main" val="1379927990"/>
                    </a:ext>
                  </a:extLst>
                </a:gridCol>
              </a:tblGrid>
              <a:tr h="656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Question answered throughout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0" marR="64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 words from the question throughout the essay at the end of each point linking it back to the question. </a:t>
                      </a:r>
                      <a:b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Key words include: </a:t>
                      </a:r>
                      <a:r>
                        <a:rPr lang="en-GB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 language </a:t>
                      </a: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GB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communicate meaning</a:t>
                      </a: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</a:txBody>
                  <a:tcPr marL="64620" marR="64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252773"/>
                  </a:ext>
                </a:extLst>
              </a:tr>
              <a:tr h="112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Appropriate terminology used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0" marR="64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 by choosing an element of the music video to analyse, when analysing your example you’ll use lots of terminology. This will include the more general; connotes, signifies etc... Along with specific e.g. tracking shot, desaturated colour, costume, make-up, low-key lighting etc…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0" marR="64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853673"/>
                  </a:ext>
                </a:extLst>
              </a:tr>
              <a:tr h="1389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Application of academic theories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0" marR="64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Applying media language theorist (Choose from the following: Barthes, Levi-Strauss, Todorov, Neale) should fall naturally in to this paragraph somewhere, you need to </a:t>
                      </a:r>
                      <a:r>
                        <a:rPr lang="en-GB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apply</a:t>
                      </a: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GB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evaluate.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“….would suggest that…”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8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“…when considering…[theorist name]…”</a:t>
                      </a:r>
                      <a:r>
                        <a:rPr lang="en-GB" sz="1800" dirty="0">
                          <a:effectLst/>
                          <a:latin typeface="+mn-lt"/>
                        </a:rPr>
                        <a:t> 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0" marR="64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379369"/>
                  </a:ext>
                </a:extLst>
              </a:tr>
              <a:tr h="773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Points illustrated with set text examples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0" marR="64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point you make should start from an example, be specific, the more detail the better you demonstrate your knowledge of the set texts.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0" marR="64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751202"/>
                  </a:ext>
                </a:extLst>
              </a:tr>
              <a:tr h="773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Analysis/Arguments/ Conclusions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0" marR="64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 is crucial and is where you develop your arguments and points you want to make, in this case analysing media language  </a:t>
                      </a:r>
                    </a:p>
                  </a:txBody>
                  <a:tcPr marL="64620" marR="64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96345"/>
                  </a:ext>
                </a:extLst>
              </a:tr>
              <a:tr h="1001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Writing style; including essay structure and SPAG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0" marR="64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 Media Language questions you don’t need an introduction or conclusion, so it is important your essays is well  structured and flows coherently from 1 point to the next.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Analysing chronologically is important to this process.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0" marR="64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924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03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5829D-7191-BA4A-AA11-CD3F2F6E1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F2843-2ACE-BE41-ABB1-0788C90D1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499802"/>
            <a:ext cx="10554574" cy="993512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GB" sz="2400" dirty="0"/>
              <a:t>Use the handout and write your own paragraph</a:t>
            </a:r>
            <a:r>
              <a:rPr lang="en-GB" dirty="0"/>
              <a:t>s,</a:t>
            </a:r>
            <a:r>
              <a:rPr lang="en-GB" sz="2400" dirty="0"/>
              <a:t> be sure to consider the areas of the mark scheme… You will need to type up you answer so that you can upload it to GOL. 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49DD7A5-F704-214A-8A9B-C7CBEF7822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658359"/>
              </p:ext>
            </p:extLst>
          </p:nvPr>
        </p:nvGraphicFramePr>
        <p:xfrm>
          <a:off x="810000" y="2708793"/>
          <a:ext cx="7560277" cy="3447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277">
                  <a:extLst>
                    <a:ext uri="{9D8B030D-6E8A-4147-A177-3AD203B41FA5}">
                      <a16:colId xmlns:a16="http://schemas.microsoft.com/office/drawing/2014/main" val="714283825"/>
                    </a:ext>
                  </a:extLst>
                </a:gridCol>
              </a:tblGrid>
              <a:tr h="581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Question answered throughout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0" marR="646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330723"/>
                  </a:ext>
                </a:extLst>
              </a:tr>
              <a:tr h="529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Appropriate terminology used 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0" marR="646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578665"/>
                  </a:ext>
                </a:extLst>
              </a:tr>
              <a:tr h="636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Application of academic theories 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0" marR="646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793088"/>
                  </a:ext>
                </a:extLst>
              </a:tr>
              <a:tr h="685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Points illustrated with set text examples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0" marR="646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264887"/>
                  </a:ext>
                </a:extLst>
              </a:tr>
              <a:tr h="563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Analysis/Arguments/ Conclusions 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0" marR="646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638507"/>
                  </a:ext>
                </a:extLst>
              </a:tr>
              <a:tr h="45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Writing style; including essay structure and SPAG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20" marR="646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452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80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23ABB0-2998-4098-8661-9AB2CE21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834" y="1614919"/>
            <a:ext cx="10517190" cy="554761"/>
          </a:xfrm>
        </p:spPr>
        <p:txBody>
          <a:bodyPr>
            <a:normAutofit fontScale="90000"/>
          </a:bodyPr>
          <a:lstStyle/>
          <a:p>
            <a:r>
              <a:rPr lang="en-GB" dirty="0"/>
              <a:t>Once you have completed your analysis of the media language of </a:t>
            </a:r>
            <a:r>
              <a:rPr lang="en-GB" b="1" dirty="0"/>
              <a:t>bad blood </a:t>
            </a:r>
            <a:r>
              <a:rPr lang="en-GB" dirty="0"/>
              <a:t>please submit the work via </a:t>
            </a:r>
            <a:r>
              <a:rPr lang="en-GB" dirty="0" err="1"/>
              <a:t>gol</a:t>
            </a:r>
            <a:r>
              <a:rPr lang="en-GB" dirty="0"/>
              <a:t> – to the appropriate class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972B7F-A636-4D5D-88BF-621D368A5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produce your work in a Word document and when you want to submit it:</a:t>
            </a:r>
          </a:p>
          <a:p>
            <a:r>
              <a:rPr lang="en-GB" dirty="0"/>
              <a:t>Go to Formation/Riptide section on GOL</a:t>
            </a:r>
          </a:p>
          <a:p>
            <a:r>
              <a:rPr lang="en-GB" dirty="0"/>
              <a:t>Go to the Remote Learning section of this. Find your class and then drag and drop your document. </a:t>
            </a:r>
          </a:p>
        </p:txBody>
      </p:sp>
    </p:spTree>
    <p:extLst>
      <p:ext uri="{BB962C8B-B14F-4D97-AF65-F5344CB8AC3E}">
        <p14:creationId xmlns:p14="http://schemas.microsoft.com/office/powerpoint/2010/main" val="3573593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ustom 23">
      <a:dk1>
        <a:srgbClr val="000000"/>
      </a:dk1>
      <a:lt1>
        <a:srgbClr val="FFFFFF"/>
      </a:lt1>
      <a:dk2>
        <a:srgbClr val="5E5E5E"/>
      </a:dk2>
      <a:lt2>
        <a:srgbClr val="A9A9A9"/>
      </a:lt2>
      <a:accent1>
        <a:srgbClr val="329AA4"/>
      </a:accent1>
      <a:accent2>
        <a:srgbClr val="3DC0CC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319BA3"/>
      </a:hlink>
      <a:folHlink>
        <a:srgbClr val="D5D5D5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ion A L " id="{ABD8F6F9-E32E-694B-B633-18C36693DE69}" vid="{D6EC7A87-12E5-284D-AC41-90E2C57681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177</TotalTime>
  <Words>757</Words>
  <Application>Microsoft Office PowerPoint</Application>
  <PresentationFormat>Widescreen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Tw Cen MT</vt:lpstr>
      <vt:lpstr>Circuit</vt:lpstr>
      <vt:lpstr>Music Videos and the exam</vt:lpstr>
      <vt:lpstr>Music videos and the A Level Exam</vt:lpstr>
      <vt:lpstr>Music videos and the A Level Exam</vt:lpstr>
      <vt:lpstr>TASK – ANSWER THIS EXAM QUESTION</vt:lpstr>
      <vt:lpstr>tips</vt:lpstr>
      <vt:lpstr>Tips: use the mark scheme to structure your Essay</vt:lpstr>
      <vt:lpstr>Your turn…</vt:lpstr>
      <vt:lpstr>Once you have completed your analysis of the media language of bad blood please submit the work via gol – to the appropriate class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Videos and the exam</dc:title>
  <dc:creator>Karina Free</dc:creator>
  <cp:lastModifiedBy>Tina Donnelly</cp:lastModifiedBy>
  <cp:revision>28</cp:revision>
  <dcterms:created xsi:type="dcterms:W3CDTF">2019-07-18T10:09:12Z</dcterms:created>
  <dcterms:modified xsi:type="dcterms:W3CDTF">2020-03-25T16:21:50Z</dcterms:modified>
</cp:coreProperties>
</file>