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307" r:id="rId3"/>
    <p:sldId id="27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04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C908-FE9D-0C4D-BA7B-22D18BA1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A3A68-CB56-5F46-A150-8FCE89DF4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AB861-7C66-384E-B59C-49804244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BB5-9335-F942-A92A-53CB9FE4B83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ED36A-DC5C-FF44-9FD2-8DB61EA5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17F1-C406-9C42-BE2A-D7BA6703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0F24-6D43-7445-BEFE-26F84010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3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5D85-AA24-244F-886D-3B5317C4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92A48-9333-364A-92FA-736CF6100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C7022-3DFA-DB4A-94B2-DDFA0A71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BB5-9335-F942-A92A-53CB9FE4B83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4AABF-C2DB-5544-B162-55120E61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30E46-23C4-1542-90E3-0EFF7F17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0F24-6D43-7445-BEFE-26F84010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5F312-4472-AC42-A81D-908B9AAD4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80DB3-8791-4646-9841-B2D5D3911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D178E-118E-FA48-9E61-1701420D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BB5-9335-F942-A92A-53CB9FE4B83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9CCC-01AA-EC4A-942E-344B99DE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4F4A-8D9E-B04F-AF0B-C679A36E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0F24-6D43-7445-BEFE-26F84010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4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FBD7-809D-844C-BCCC-C0D09862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F3E81-8225-1C4C-9618-FFA73A43F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095BC-E592-CC47-AC3F-4B98C281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BB5-9335-F942-A92A-53CB9FE4B83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31BDD-EAAC-2B41-A0F8-2580EA40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86E8E-54C4-D444-AD9C-C99B3ED0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0F24-6D43-7445-BEFE-26F84010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58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2003-9479-AE40-8F86-B5923C98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5DBFB-3BF4-114C-96A0-CC0758617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5FED6-229E-7E4D-B153-1CC3A7A9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BB5-9335-F942-A92A-53CB9FE4B83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F0EC8-429D-F24B-899D-65D7F238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15182-495E-154A-B3A7-854D6055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0F24-6D43-7445-BEFE-26F84010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8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BA06-6789-AF4A-83DE-6670E786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97B5-56F8-F047-95C0-B8886BD45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D60A8-5496-084C-9F5A-22A25E477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323EE-CE36-3F4D-9A72-C15F3A63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BB5-9335-F942-A92A-53CB9FE4B83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37E05-F5AB-4E40-BB87-79D4A362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DA367-2B6E-FF45-9676-706B6BCA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0F24-6D43-7445-BEFE-26F84010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89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30CF-47DC-C041-8879-8DD39C44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3D6E-1F7B-614A-BB64-3809F10C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CA0CF-9FF5-294A-9023-07136B455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49289-6CBB-4642-930A-58F0A5657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7ACE4-37AC-C54E-BFE7-0EB7699D7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42663D-A659-EF40-BF3B-020728FE4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BB5-9335-F942-A92A-53CB9FE4B83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6EA6DA-3AD7-7146-A348-7458613D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EAC545-2697-CD42-B8FB-0A057FBC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0F24-6D43-7445-BEFE-26F84010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7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7C8F-7EBD-AC4A-94B6-B3DDC068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BF56A-CA77-EC40-B369-59B4B479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BB5-9335-F942-A92A-53CB9FE4B83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5D41C-498C-3341-9DAA-F90FFFD7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63602-39C5-5547-8F6E-CE8E6A56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0F24-6D43-7445-BEFE-26F84010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80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D942F-53F0-7646-B047-727DA7E1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BB5-9335-F942-A92A-53CB9FE4B83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A8D86-F258-3C44-AB75-3942B5BE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4FE43-7D8F-714B-B28E-40B8464E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0F24-6D43-7445-BEFE-26F84010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55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B509-1BD7-6B43-9FD4-7BBFE454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A78C-8594-1B41-BCF4-679634C3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84E41-EC27-ED41-926E-52B829348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536BA-69FD-DB40-A88F-3C601EAD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BB5-9335-F942-A92A-53CB9FE4B83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A77D2-FAE7-BE4C-AD0E-5677C7E6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1B8C6-1ECA-5944-A6F1-98E2502C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0F24-6D43-7445-BEFE-26F84010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2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B81-3D41-9946-9508-2DE7A05D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BCA3D-10DB-914E-B01B-0856C45F2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D150D-C738-4143-8632-7CE4500B4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9115C-0C78-4948-AD1A-4AEFD88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A4BB5-9335-F942-A92A-53CB9FE4B83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383EF-7C36-9547-86B6-C543709F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55F42-1A96-9F45-8FDF-2D6EBE34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A0F24-6D43-7445-BEFE-26F84010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0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66FA0-508B-644E-83C3-A7C2AAC4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5A0F1-6D7A-244E-897C-04309E366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4AC32-30EB-2A4D-8BE6-269AC5F24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A4BB5-9335-F942-A92A-53CB9FE4B831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057B7-B31E-8540-B075-D8A938B19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21A11-00CC-B441-BEB9-CF9D2BD12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A0F24-6D43-7445-BEFE-26F840109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isme.co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07575" y="160593"/>
          <a:ext cx="11968312" cy="6501464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42136">
                  <a:extLst>
                    <a:ext uri="{9D8B030D-6E8A-4147-A177-3AD203B41FA5}">
                      <a16:colId xmlns:a16="http://schemas.microsoft.com/office/drawing/2014/main" val="1119531971"/>
                    </a:ext>
                  </a:extLst>
                </a:gridCol>
                <a:gridCol w="1493583">
                  <a:extLst>
                    <a:ext uri="{9D8B030D-6E8A-4147-A177-3AD203B41FA5}">
                      <a16:colId xmlns:a16="http://schemas.microsoft.com/office/drawing/2014/main" val="1029515570"/>
                    </a:ext>
                  </a:extLst>
                </a:gridCol>
                <a:gridCol w="2093695">
                  <a:extLst>
                    <a:ext uri="{9D8B030D-6E8A-4147-A177-3AD203B41FA5}">
                      <a16:colId xmlns:a16="http://schemas.microsoft.com/office/drawing/2014/main" val="80581911"/>
                    </a:ext>
                  </a:extLst>
                </a:gridCol>
                <a:gridCol w="1206483">
                  <a:extLst>
                    <a:ext uri="{9D8B030D-6E8A-4147-A177-3AD203B41FA5}">
                      <a16:colId xmlns:a16="http://schemas.microsoft.com/office/drawing/2014/main" val="27238585"/>
                    </a:ext>
                  </a:extLst>
                </a:gridCol>
                <a:gridCol w="1206483">
                  <a:extLst>
                    <a:ext uri="{9D8B030D-6E8A-4147-A177-3AD203B41FA5}">
                      <a16:colId xmlns:a16="http://schemas.microsoft.com/office/drawing/2014/main" val="2518694108"/>
                    </a:ext>
                  </a:extLst>
                </a:gridCol>
                <a:gridCol w="1206483">
                  <a:extLst>
                    <a:ext uri="{9D8B030D-6E8A-4147-A177-3AD203B41FA5}">
                      <a16:colId xmlns:a16="http://schemas.microsoft.com/office/drawing/2014/main" val="1233162325"/>
                    </a:ext>
                  </a:extLst>
                </a:gridCol>
                <a:gridCol w="1206483">
                  <a:extLst>
                    <a:ext uri="{9D8B030D-6E8A-4147-A177-3AD203B41FA5}">
                      <a16:colId xmlns:a16="http://schemas.microsoft.com/office/drawing/2014/main" val="3077808324"/>
                    </a:ext>
                  </a:extLst>
                </a:gridCol>
                <a:gridCol w="1206483">
                  <a:extLst>
                    <a:ext uri="{9D8B030D-6E8A-4147-A177-3AD203B41FA5}">
                      <a16:colId xmlns:a16="http://schemas.microsoft.com/office/drawing/2014/main" val="3421095871"/>
                    </a:ext>
                  </a:extLst>
                </a:gridCol>
                <a:gridCol w="1206483">
                  <a:extLst>
                    <a:ext uri="{9D8B030D-6E8A-4147-A177-3AD203B41FA5}">
                      <a16:colId xmlns:a16="http://schemas.microsoft.com/office/drawing/2014/main" val="1841508455"/>
                    </a:ext>
                  </a:extLst>
                </a:gridCol>
              </a:tblGrid>
              <a:tr h="269513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Framework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Theorist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Prompts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Marketing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Advertising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Music Video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Newspaper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Film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Magazine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418786"/>
                  </a:ext>
                </a:extLst>
              </a:tr>
              <a:tr h="5390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Kiss of the Vampire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Tide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Formation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The Times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Black Panther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Vogue (1965)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368969"/>
                  </a:ext>
                </a:extLst>
              </a:tr>
              <a:tr h="3317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WaterAid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Riptide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Daily Mirror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I, Daniel Blake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The Big Issue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055399"/>
                  </a:ext>
                </a:extLst>
              </a:tr>
              <a:tr h="283321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Media Language 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Roland Barthes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The 5 Codes (SEARS)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629283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Tzvetan Todorov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Equilibrium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841297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Levi Strauss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Binary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7412304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Steve Neale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Genre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>
                          <a:effectLst/>
                        </a:rPr>
                        <a:t> </a:t>
                      </a:r>
                      <a:endParaRPr lang="en-GB" sz="12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2860102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Baudrillard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Post-Modernism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2105794"/>
                  </a:ext>
                </a:extLst>
              </a:tr>
              <a:tr h="270720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Representation 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Stuart Hall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Stereotyping and inequality 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8013714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David Gauntlett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Pick ‘n’ Mix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735348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Judith Butler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Performance 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0995926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 err="1">
                          <a:effectLst/>
                        </a:rPr>
                        <a:t>Liesbet</a:t>
                      </a:r>
                      <a:r>
                        <a:rPr lang="en-GB" sz="1250" dirty="0">
                          <a:effectLst/>
                        </a:rPr>
                        <a:t> van Zoonen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Gender is constructed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2073120"/>
                  </a:ext>
                </a:extLst>
              </a:tr>
              <a:tr h="336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bell hooks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Patriarchal oppression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695168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Paul Gilroy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Ethnicity 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1479808"/>
                  </a:ext>
                </a:extLst>
              </a:tr>
              <a:tr h="283321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Industries 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Curran and Seaton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Power and Industries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743329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Livingstone and Lunt</a:t>
                      </a:r>
                      <a:endParaRPr lang="en-GB" sz="12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UK regulation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585592"/>
                  </a:ext>
                </a:extLst>
              </a:tr>
              <a:tr h="2205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David Hesmondhalgh</a:t>
                      </a: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Cultural industries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47128"/>
                  </a:ext>
                </a:extLst>
              </a:tr>
              <a:tr h="283321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Audience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Albert Bandura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Media Effects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773027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George Gerbner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Cultivation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244291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Stuart Hall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Reception x 3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Y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820497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Henry Jenkins 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Fandom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2360080"/>
                  </a:ext>
                </a:extLst>
              </a:tr>
              <a:tr h="2833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Clay </a:t>
                      </a:r>
                      <a:r>
                        <a:rPr lang="en-GB" sz="1250" dirty="0" err="1">
                          <a:effectLst/>
                        </a:rPr>
                        <a:t>Shirky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End of Audience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b="1" dirty="0">
                          <a:effectLst/>
                        </a:rPr>
                        <a:t> </a:t>
                      </a:r>
                      <a:endParaRPr lang="en-GB" sz="12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Y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2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2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4" marR="244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3303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85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00D86CF-05D7-BC44-B39D-A8DA14FCC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0" r="33082" b="-2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2C6FB4-4CB1-DB42-BCB2-9870C01DF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38" r="12895" b="-2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129E0-A7F5-694B-8358-EFAA4CF4BA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43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DF830-813C-E348-86B1-1D1108C5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GB" sz="3400">
                <a:latin typeface="+mn-lt"/>
              </a:rPr>
              <a:t>Theory task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4641-EA7D-9444-9A39-91E105D3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GB" sz="1700" dirty="0"/>
              <a:t>You will need to develop on from the work you did on </a:t>
            </a:r>
            <a:r>
              <a:rPr lang="en-GB" sz="1700" i="1" dirty="0"/>
              <a:t>Formation</a:t>
            </a:r>
            <a:r>
              <a:rPr lang="en-GB" sz="1700" dirty="0"/>
              <a:t> and representation theorists…</a:t>
            </a:r>
          </a:p>
          <a:p>
            <a:pPr marL="0" indent="0">
              <a:buSzPct val="100000"/>
              <a:buNone/>
            </a:pPr>
            <a:br>
              <a:rPr lang="en-GB" sz="1700" dirty="0"/>
            </a:br>
            <a:r>
              <a:rPr lang="en-GB" sz="1700" dirty="0"/>
              <a:t>You applied 4 theorists to </a:t>
            </a:r>
            <a:r>
              <a:rPr lang="en-GB" sz="1700" i="1" dirty="0"/>
              <a:t>Formation</a:t>
            </a:r>
            <a:r>
              <a:rPr lang="en-GB" sz="1700" dirty="0"/>
              <a:t> and you created ….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  4 videos on your phone, or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  4 Audio files on your phone, or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700" dirty="0"/>
              <a:t>  Poster on </a:t>
            </a:r>
            <a:r>
              <a:rPr lang="en-GB" sz="1700" dirty="0">
                <a:hlinkClick r:id="rId5"/>
              </a:rPr>
              <a:t>https://www.visme.co/</a:t>
            </a:r>
            <a:r>
              <a:rPr lang="en-GB" sz="1700" dirty="0"/>
              <a:t> (Chrome) or a Word Document.</a:t>
            </a:r>
          </a:p>
          <a:p>
            <a:pPr marL="0" indent="0">
              <a:buSzPct val="100000"/>
              <a:buNone/>
            </a:pPr>
            <a:endParaRPr lang="en-GB" sz="1700" dirty="0"/>
          </a:p>
          <a:p>
            <a:pPr marL="0" indent="0">
              <a:buSzPct val="100000"/>
              <a:buNone/>
            </a:pPr>
            <a:r>
              <a:rPr lang="en-GB" sz="1700" b="1" dirty="0"/>
              <a:t>Add to these now with analysis of bell hooks and David Gauntlett for Riptide</a:t>
            </a:r>
          </a:p>
        </p:txBody>
      </p:sp>
    </p:spTree>
    <p:extLst>
      <p:ext uri="{BB962C8B-B14F-4D97-AF65-F5344CB8AC3E}">
        <p14:creationId xmlns:p14="http://schemas.microsoft.com/office/powerpoint/2010/main" val="103007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1AC85B-D3AB-3C47-9596-FE01375AC13E}"/>
              </a:ext>
            </a:extLst>
          </p:cNvPr>
          <p:cNvGraphicFramePr>
            <a:graphicFrameLocks noGrp="1"/>
          </p:cNvGraphicFramePr>
          <p:nvPr/>
        </p:nvGraphicFramePr>
        <p:xfrm>
          <a:off x="439649" y="1362124"/>
          <a:ext cx="11334297" cy="4894242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655039">
                  <a:extLst>
                    <a:ext uri="{9D8B030D-6E8A-4147-A177-3AD203B41FA5}">
                      <a16:colId xmlns:a16="http://schemas.microsoft.com/office/drawing/2014/main" val="2656058951"/>
                    </a:ext>
                  </a:extLst>
                </a:gridCol>
                <a:gridCol w="9679258">
                  <a:extLst>
                    <a:ext uri="{9D8B030D-6E8A-4147-A177-3AD203B41FA5}">
                      <a16:colId xmlns:a16="http://schemas.microsoft.com/office/drawing/2014/main" val="2477988531"/>
                    </a:ext>
                  </a:extLst>
                </a:gridCol>
              </a:tblGrid>
              <a:tr h="381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dirty="0"/>
                        <a:t>Theorists 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598730"/>
                  </a:ext>
                </a:extLst>
              </a:tr>
              <a:tr h="381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dirty="0"/>
                        <a:t>bell hooks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Considering the </a:t>
                      </a:r>
                      <a:r>
                        <a:rPr lang="en-GB" b="1" dirty="0"/>
                        <a:t>contradictory messages </a:t>
                      </a:r>
                      <a:r>
                        <a:rPr lang="en-GB" dirty="0"/>
                        <a:t>about </a:t>
                      </a:r>
                      <a:r>
                        <a:rPr lang="en-GB" b="1" dirty="0"/>
                        <a:t>gender </a:t>
                      </a:r>
                      <a:r>
                        <a:rPr lang="en-GB" dirty="0"/>
                        <a:t>in the video, is it </a:t>
                      </a:r>
                      <a:r>
                        <a:rPr lang="en-GB" b="1" dirty="0"/>
                        <a:t>objectifying </a:t>
                      </a:r>
                      <a:r>
                        <a:rPr lang="en-GB" dirty="0"/>
                        <a:t>women in an ironic or knowing way or is it instead feeding into the </a:t>
                      </a:r>
                      <a:r>
                        <a:rPr lang="en-GB" b="1" dirty="0"/>
                        <a:t>oppression </a:t>
                      </a:r>
                      <a:r>
                        <a:rPr lang="en-GB" dirty="0"/>
                        <a:t>of women in a patriarchal society?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bell hooks’ view is that </a:t>
                      </a:r>
                      <a:r>
                        <a:rPr lang="en-GB" b="1" dirty="0"/>
                        <a:t>feminism is a struggle to end sexist/patriarchal oppression. </a:t>
                      </a:r>
                      <a:r>
                        <a:rPr lang="en-GB" dirty="0"/>
                        <a:t>Is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the video part of that struggle or part of the oppression?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17997"/>
                  </a:ext>
                </a:extLst>
              </a:tr>
              <a:tr h="381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Paul Gilroy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255843"/>
                  </a:ext>
                </a:extLst>
              </a:tr>
              <a:tr h="376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dirty="0"/>
                        <a:t>David Gauntlett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Exploring the complex and diverse representations in the music video, apply David </a:t>
                      </a:r>
                      <a:r>
                        <a:rPr lang="en-GB" dirty="0" err="1"/>
                        <a:t>Gauntlett’s</a:t>
                      </a:r>
                      <a:r>
                        <a:rPr lang="en-GB" dirty="0"/>
                        <a:t> concept of </a:t>
                      </a:r>
                      <a:r>
                        <a:rPr lang="en-GB" b="1" dirty="0"/>
                        <a:t>pick and mix.</a:t>
                      </a:r>
                    </a:p>
                    <a:p>
                      <a:endParaRPr lang="en-GB" b="1" dirty="0"/>
                    </a:p>
                    <a:p>
                      <a:r>
                        <a:rPr lang="en-GB" dirty="0"/>
                        <a:t>The style of the video constructs a range of different images/ideas that the audience are invited to interpret. The video rejects singular, straightforward messages and instead invites a </a:t>
                      </a:r>
                      <a:r>
                        <a:rPr lang="en-GB" b="1" dirty="0"/>
                        <a:t>variety of different responses and interpretations</a:t>
                      </a:r>
                      <a:r>
                        <a:rPr lang="en-GB" dirty="0"/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567146"/>
                  </a:ext>
                </a:extLst>
              </a:tr>
              <a:tr h="381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Stuart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23949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B92CAA8-27DA-534E-9736-856D5172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87" y="251572"/>
            <a:ext cx="9905998" cy="1478570"/>
          </a:xfrm>
        </p:spPr>
        <p:txBody>
          <a:bodyPr anchor="t"/>
          <a:lstStyle/>
          <a:p>
            <a:r>
              <a:rPr lang="en-GB" dirty="0">
                <a:latin typeface="+mn-lt"/>
              </a:rPr>
              <a:t>Theory prompts</a:t>
            </a:r>
          </a:p>
        </p:txBody>
      </p:sp>
    </p:spTree>
    <p:extLst>
      <p:ext uri="{BB962C8B-B14F-4D97-AF65-F5344CB8AC3E}">
        <p14:creationId xmlns:p14="http://schemas.microsoft.com/office/powerpoint/2010/main" val="131790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325</Words>
  <Application>Microsoft Macintosh PowerPoint</Application>
  <PresentationFormat>Widescreen</PresentationFormat>
  <Paragraphs>197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Theory task</vt:lpstr>
      <vt:lpstr>Theory prompts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Piper</dc:creator>
  <cp:lastModifiedBy>Mark Piper</cp:lastModifiedBy>
  <cp:revision>2</cp:revision>
  <dcterms:created xsi:type="dcterms:W3CDTF">2020-03-30T07:44:49Z</dcterms:created>
  <dcterms:modified xsi:type="dcterms:W3CDTF">2020-03-30T08:00:05Z</dcterms:modified>
</cp:coreProperties>
</file>