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9" r:id="rId3"/>
    <p:sldId id="333" r:id="rId4"/>
    <p:sldId id="328" r:id="rId5"/>
    <p:sldId id="330" r:id="rId6"/>
    <p:sldId id="334" r:id="rId7"/>
    <p:sldId id="335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6" autoAdjust="0"/>
  </p:normalViewPr>
  <p:slideViewPr>
    <p:cSldViewPr snapToGrid="0" snapToObjects="1">
      <p:cViewPr>
        <p:scale>
          <a:sx n="100" d="100"/>
          <a:sy n="100" d="100"/>
        </p:scale>
        <p:origin x="-1308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7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9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3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6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8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0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2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8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0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7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0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C41E0-57EE-7642-A954-9951B2ACD86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1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iO_KaukvTRAhUDtxQKHdjDAhoQjRwIBw&amp;url=http%3A%2F%2Fslatethedisco.com%2F2013%2F02%2Fin-photos-courtney-pine%2F&amp;psig=AFQjCNFHPwC4Mg10MhWtFPpfBB9c_90MKg&amp;ust=148621870317716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&amp;esrc=s&amp;source=images&amp;cd=&amp;cad=rja&amp;uact=8&amp;ved=0ahUKEwiypOyhlPTRAhWExRQKHYIRBMMQjRwIBw&amp;url=http%3A%2F%2Fwww.blackpresence.co.uk%2Fcourtney-pine%2F&amp;psig=AFQjCNFVKOt7liyq8_A5o7X-PRkBKRqWmA&amp;ust=148621923957459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.uk/url?sa=i&amp;rct=j&amp;q=&amp;esrc=s&amp;source=images&amp;cd=&amp;cad=rja&amp;uact=8&amp;ved=0ahUKEwjY6-LOlfTRAhWCaRQKHXIrCI0QjRwIBw&amp;url=https%3A%2F%2Fwww.youtube.com%2Fwatch%3Fv%3D6To8EYx9bwc&amp;bvm=bv.146094739,d.ZGg&amp;psig=AFQjCNHlZcYviZ5v9Iy_G_4jd_bK4HkK2Q&amp;ust=148621959909415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&amp;esrc=s&amp;source=images&amp;cd=&amp;cad=rja&amp;uact=8&amp;ved=0ahUKEwi88_eGlvTRAhWLuhQKHcAgCb8QjRwIBw&amp;url=http%3A%2F%2Fwww.junodownload.com%2Fproducts%2Fcourtney-pine-back-in-the-day-europe%2F1796524-02%2F&amp;bvm=bv.146094739,d.ZGg&amp;psig=AFQjCNEkC4qlP0KgTyI1BWOyf5yK7zDe0A&amp;ust=148621972117347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1149" y="4776132"/>
            <a:ext cx="35909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Reprise Stamp" panose="02000000000000000000" pitchFamily="2" charset="0"/>
              </a:rPr>
              <a:t>Courtney pine: back in the day</a:t>
            </a:r>
            <a:endParaRPr lang="en-US" sz="1600" dirty="0">
              <a:latin typeface="Reprise Stamp" panose="02000000000000000000" pitchFamily="2" charset="0"/>
            </a:endParaRPr>
          </a:p>
        </p:txBody>
      </p:sp>
      <p:sp>
        <p:nvSpPr>
          <p:cNvPr id="2" name="AutoShape 2" descr="Berlioz: Harold en Italie (Harold in Italy), Op. 16; Rob Roy Overture; Le Corsaire (The Corsair) Overture, Op. 21"/>
          <p:cNvSpPr>
            <a:spLocks noChangeAspect="1" noChangeArrowheads="1"/>
          </p:cNvSpPr>
          <p:nvPr/>
        </p:nvSpPr>
        <p:spPr bwMode="auto">
          <a:xfrm>
            <a:off x="92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Image result for courtney pin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160337"/>
            <a:ext cx="5013326" cy="655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89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900" y="215770"/>
            <a:ext cx="869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600" dirty="0" smtClean="0">
                <a:latin typeface="Reprise Stamp" panose="02000000000000000000" pitchFamily="2" charset="0"/>
              </a:rPr>
              <a:t>Courtney pine</a:t>
            </a:r>
            <a:endParaRPr lang="en-GB" sz="4600" dirty="0">
              <a:latin typeface="Reprise Stamp" panose="02000000000000000000" pitchFamily="2" charset="0"/>
            </a:endParaRPr>
          </a:p>
        </p:txBody>
      </p:sp>
      <p:sp>
        <p:nvSpPr>
          <p:cNvPr id="9" name="AutoShape 6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215900" y="-6873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15898" y="1258877"/>
            <a:ext cx="481330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 British-Jamaican, born in 1964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Leading British jazz saxophonist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Music combines jazz and contemporary pop music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Learned clarinet before taking up saxophone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Played in reggae and funk bands at early 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Member of the ‘Jazz Warriors’ which fused jazz with calypso, reggae and </a:t>
            </a:r>
            <a:r>
              <a:rPr lang="en-GB" dirty="0" err="1" smtClean="0"/>
              <a:t>ska</a:t>
            </a:r>
            <a:r>
              <a:rPr lang="en-GB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He found that electronic sounds and rhythms from pop music opened up new directions in his music and he mixed inspired sax playing with these influences.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2" name="Picture 2" descr="Image result for courtney pin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1" y="215770"/>
            <a:ext cx="3619499" cy="6423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49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900" y="215770"/>
            <a:ext cx="869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600" dirty="0" smtClean="0">
                <a:latin typeface="Reprise Stamp" panose="02000000000000000000" pitchFamily="2" charset="0"/>
              </a:rPr>
              <a:t>Courtney pine</a:t>
            </a:r>
            <a:endParaRPr lang="en-GB" sz="4600" dirty="0">
              <a:latin typeface="Reprise Stamp" panose="02000000000000000000" pitchFamily="2" charset="0"/>
            </a:endParaRPr>
          </a:p>
        </p:txBody>
      </p:sp>
      <p:sp>
        <p:nvSpPr>
          <p:cNvPr id="9" name="AutoShape 6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215900" y="-6873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15898" y="1258877"/>
            <a:ext cx="4813302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Often credited as spearheading a jazz revival by broadening its appeal to younger audiences.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His album journey to the Urge Within was the first jazz album to enter the UK top 40.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Pine’s influences range from early jazz to bebop and experimental avant-garde; in particular the American saxophonists Sonny Rollins and John Coltrane.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He is a virtuoso musicians and often practises for 8 hours a days .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He has been awarded an OBE and a CBE for his contribution to the black community and jazz music.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3074" name="Picture 2" descr="Image result for courtney pine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14" r="24861"/>
          <a:stretch/>
        </p:blipFill>
        <p:spPr bwMode="auto">
          <a:xfrm>
            <a:off x="5343524" y="354012"/>
            <a:ext cx="3507251" cy="619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8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900" y="215770"/>
            <a:ext cx="869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Reprise Stamp" panose="02000000000000000000" pitchFamily="2" charset="0"/>
              </a:rPr>
              <a:t>Back in the day</a:t>
            </a:r>
            <a:endParaRPr lang="en-GB" sz="4800" dirty="0">
              <a:latin typeface="Reprise Stamp" panose="02000000000000000000" pitchFamily="2" charset="0"/>
            </a:endParaRPr>
          </a:p>
        </p:txBody>
      </p:sp>
      <p:sp>
        <p:nvSpPr>
          <p:cNvPr id="9" name="AutoShape 6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215900" y="-6873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15899" y="1743075"/>
            <a:ext cx="356552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Released in 2000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Produced, engineered and mixed by Pine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Pine performs saxophone, bass clarinet and keyboard on the album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4098" name="Picture 2" descr="Image result for courtney pine back in the da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804" y="1743075"/>
            <a:ext cx="4982596" cy="494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63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899" y="215770"/>
            <a:ext cx="87661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dirty="0" smtClean="0">
                <a:latin typeface="Reprise Stamp" panose="02000000000000000000" pitchFamily="2" charset="0"/>
              </a:rPr>
              <a:t>Lady day and (john </a:t>
            </a:r>
            <a:r>
              <a:rPr lang="en-GB" sz="3800" dirty="0" err="1" smtClean="0">
                <a:latin typeface="Reprise Stamp" panose="02000000000000000000" pitchFamily="2" charset="0"/>
              </a:rPr>
              <a:t>coltrane</a:t>
            </a:r>
            <a:r>
              <a:rPr lang="en-GB" sz="3800" dirty="0" smtClean="0">
                <a:latin typeface="Reprise Stamp" panose="02000000000000000000" pitchFamily="2" charset="0"/>
              </a:rPr>
              <a:t>)</a:t>
            </a:r>
            <a:endParaRPr lang="en-GB" sz="3800" dirty="0">
              <a:latin typeface="Reprise Stamp" panose="02000000000000000000" pitchFamily="2" charset="0"/>
            </a:endParaRPr>
          </a:p>
        </p:txBody>
      </p:sp>
      <p:sp>
        <p:nvSpPr>
          <p:cNvPr id="9" name="AutoShape 6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215900" y="-6873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15899" y="1222350"/>
            <a:ext cx="864235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Written by Gil Scott-Heron, an </a:t>
            </a:r>
            <a:r>
              <a:rPr lang="en-GB" dirty="0"/>
              <a:t>A</a:t>
            </a:r>
            <a:r>
              <a:rPr lang="en-GB" dirty="0" smtClean="0"/>
              <a:t>merican poet/musician with a cult following.  His lyrics are highly political.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music </a:t>
            </a:r>
            <a:r>
              <a:rPr lang="en-GB" dirty="0" smtClean="0"/>
              <a:t>pays homage to Billie Holiday and John Coltrane. </a:t>
            </a:r>
          </a:p>
          <a:p>
            <a:endParaRPr lang="en-GB" dirty="0"/>
          </a:p>
          <a:p>
            <a:r>
              <a:rPr lang="en-GB" dirty="0" smtClean="0"/>
              <a:t>Billie Holiday (</a:t>
            </a:r>
            <a:r>
              <a:rPr lang="en-GB" dirty="0"/>
              <a:t>nicknamed Lady Day) was a singer in the big band swing jazz era. John Coltrane was a tenor </a:t>
            </a:r>
            <a:r>
              <a:rPr lang="en-GB" dirty="0" smtClean="0"/>
              <a:t>saxophonist in </a:t>
            </a:r>
            <a:r>
              <a:rPr lang="en-GB" dirty="0"/>
              <a:t>the era of the modern jazz combo.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This </a:t>
            </a:r>
            <a:r>
              <a:rPr lang="en-GB" dirty="0"/>
              <a:t>music, on the other hand, is more closely connected </a:t>
            </a:r>
            <a:r>
              <a:rPr lang="en-GB" dirty="0" smtClean="0"/>
              <a:t>with </a:t>
            </a:r>
            <a:r>
              <a:rPr lang="en-GB" b="1" dirty="0" smtClean="0">
                <a:solidFill>
                  <a:srgbClr val="FF0000"/>
                </a:solidFill>
              </a:rPr>
              <a:t>blues </a:t>
            </a:r>
            <a:r>
              <a:rPr lang="en-GB" dirty="0">
                <a:solidFill>
                  <a:srgbClr val="FF0000"/>
                </a:solidFill>
              </a:rPr>
              <a:t>and </a:t>
            </a:r>
            <a:r>
              <a:rPr lang="en-GB" b="1" dirty="0">
                <a:solidFill>
                  <a:srgbClr val="FF0000"/>
                </a:solidFill>
              </a:rPr>
              <a:t>soul</a:t>
            </a:r>
            <a:r>
              <a:rPr lang="en-GB" dirty="0">
                <a:solidFill>
                  <a:srgbClr val="FF0000"/>
                </a:solidFill>
              </a:rPr>
              <a:t>. 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sz="2000" dirty="0"/>
          </a:p>
          <a:p>
            <a:r>
              <a:rPr lang="en-GB" dirty="0" smtClean="0"/>
              <a:t>Blues and soul singer Lynden David Hall is the vocalist on the track.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9840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899" y="215770"/>
            <a:ext cx="8404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Reprise Stamp" panose="02000000000000000000" pitchFamily="2" charset="0"/>
              </a:rPr>
              <a:t>Inner state of mind</a:t>
            </a:r>
            <a:endParaRPr lang="en-GB" sz="4000" dirty="0">
              <a:latin typeface="Reprise Stamp" panose="02000000000000000000" pitchFamily="2" charset="0"/>
            </a:endParaRPr>
          </a:p>
        </p:txBody>
      </p:sp>
      <p:sp>
        <p:nvSpPr>
          <p:cNvPr id="9" name="AutoShape 6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215900" y="-6873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15899" y="1222350"/>
            <a:ext cx="864235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music is an original composition by Courtney Pine, but it demonstrates an eclectic mix of </a:t>
            </a:r>
            <a:r>
              <a:rPr lang="en-GB" dirty="0" smtClean="0"/>
              <a:t>influences</a:t>
            </a:r>
            <a:r>
              <a:rPr lang="en-GB" dirty="0"/>
              <a:t> </a:t>
            </a:r>
            <a:r>
              <a:rPr lang="en-GB" dirty="0" smtClean="0"/>
              <a:t>including  jazz and hip hop.</a:t>
            </a:r>
          </a:p>
          <a:p>
            <a:endParaRPr lang="en-GB" dirty="0"/>
          </a:p>
          <a:p>
            <a:r>
              <a:rPr lang="en-GB" dirty="0"/>
              <a:t>The music includes </a:t>
            </a:r>
            <a:r>
              <a:rPr lang="en-GB" b="1" dirty="0">
                <a:solidFill>
                  <a:srgbClr val="FF0000"/>
                </a:solidFill>
              </a:rPr>
              <a:t>rap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b="1" dirty="0">
                <a:solidFill>
                  <a:srgbClr val="FF0000"/>
                </a:solidFill>
              </a:rPr>
              <a:t>sampling </a:t>
            </a:r>
            <a:r>
              <a:rPr lang="en-GB" dirty="0">
                <a:solidFill>
                  <a:srgbClr val="FF0000"/>
                </a:solidFill>
              </a:rPr>
              <a:t>and </a:t>
            </a:r>
            <a:r>
              <a:rPr lang="en-GB" b="1" dirty="0">
                <a:solidFill>
                  <a:srgbClr val="FF0000"/>
                </a:solidFill>
              </a:rPr>
              <a:t>turntable </a:t>
            </a:r>
            <a:r>
              <a:rPr lang="en-GB" dirty="0" smtClean="0"/>
              <a:t>techniques</a:t>
            </a:r>
            <a:r>
              <a:rPr lang="en-GB" dirty="0"/>
              <a:t> </a:t>
            </a:r>
            <a:r>
              <a:rPr lang="en-GB" dirty="0" smtClean="0"/>
              <a:t>(hip hop). 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vocal solo, sung by the jazz singer </a:t>
            </a:r>
            <a:r>
              <a:rPr lang="en-GB" dirty="0" err="1" smtClean="0"/>
              <a:t>Eska</a:t>
            </a:r>
            <a:r>
              <a:rPr lang="en-GB" dirty="0" smtClean="0"/>
              <a:t> </a:t>
            </a:r>
            <a:r>
              <a:rPr lang="en-GB" dirty="0" err="1" smtClean="0"/>
              <a:t>Mtungwezi</a:t>
            </a:r>
            <a:r>
              <a:rPr lang="en-GB" dirty="0"/>
              <a:t>, pays tribute to the Gershwin classic ‘Summertime’</a:t>
            </a:r>
            <a:r>
              <a:rPr lang="en-GB" i="1" dirty="0"/>
              <a:t>. </a:t>
            </a:r>
            <a:r>
              <a:rPr lang="en-GB" dirty="0"/>
              <a:t>The original words ‘and the </a:t>
            </a:r>
            <a:r>
              <a:rPr lang="en-GB" dirty="0" err="1"/>
              <a:t>livin</a:t>
            </a:r>
            <a:r>
              <a:rPr lang="en-GB" dirty="0"/>
              <a:t>’ is easy</a:t>
            </a:r>
            <a:r>
              <a:rPr lang="en-GB" dirty="0" smtClean="0"/>
              <a:t>’ are </a:t>
            </a:r>
            <a:r>
              <a:rPr lang="en-GB" dirty="0"/>
              <a:t>transformed into ‘and the living </a:t>
            </a:r>
            <a:r>
              <a:rPr lang="en-GB" dirty="0" err="1"/>
              <a:t>ain’t</a:t>
            </a:r>
            <a:r>
              <a:rPr lang="en-GB" dirty="0"/>
              <a:t> easy’</a:t>
            </a:r>
            <a:r>
              <a:rPr lang="en-GB" i="1" dirty="0"/>
              <a:t>. </a:t>
            </a:r>
            <a:r>
              <a:rPr lang="en-GB" dirty="0"/>
              <a:t>The initial minor third interval is the same as in </a:t>
            </a:r>
            <a:r>
              <a:rPr lang="en-GB" dirty="0" smtClean="0"/>
              <a:t>the original </a:t>
            </a:r>
            <a:r>
              <a:rPr lang="en-GB" dirty="0"/>
              <a:t>song.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pair of chords in the ‘horn’ (brass) section are taken from the Miles Davis piece ‘</a:t>
            </a:r>
            <a:r>
              <a:rPr lang="en-GB" dirty="0" smtClean="0"/>
              <a:t>So What</a:t>
            </a:r>
            <a:r>
              <a:rPr lang="en-GB" dirty="0"/>
              <a:t>’. </a:t>
            </a:r>
            <a:endParaRPr lang="en-GB" dirty="0" smtClean="0"/>
          </a:p>
          <a:p>
            <a:endParaRPr lang="en-GB" b="1" dirty="0"/>
          </a:p>
          <a:p>
            <a:r>
              <a:rPr lang="en-GB" b="1" dirty="0" smtClean="0">
                <a:solidFill>
                  <a:srgbClr val="FF0000"/>
                </a:solidFill>
              </a:rPr>
              <a:t>Blue </a:t>
            </a:r>
            <a:r>
              <a:rPr lang="en-GB" b="1" dirty="0">
                <a:solidFill>
                  <a:srgbClr val="FF0000"/>
                </a:solidFill>
              </a:rPr>
              <a:t>notes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dirty="0"/>
              <a:t>as on the very first saxophone note, testify to the blues influence in this and </a:t>
            </a:r>
            <a:r>
              <a:rPr lang="en-GB" dirty="0" smtClean="0"/>
              <a:t>almost any </a:t>
            </a:r>
            <a:r>
              <a:rPr lang="en-GB" dirty="0"/>
              <a:t>jazz piece.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4578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899" y="215770"/>
            <a:ext cx="8404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Reprise Stamp" panose="02000000000000000000" pitchFamily="2" charset="0"/>
              </a:rPr>
              <a:t>Love and affection</a:t>
            </a:r>
            <a:endParaRPr lang="en-GB" sz="4000" dirty="0">
              <a:latin typeface="Reprise Stamp" panose="02000000000000000000" pitchFamily="2" charset="0"/>
            </a:endParaRPr>
          </a:p>
        </p:txBody>
      </p:sp>
      <p:sp>
        <p:nvSpPr>
          <p:cNvPr id="9" name="AutoShape 6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215900" y="-6873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15899" y="1222350"/>
            <a:ext cx="864235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song was a hit single in the 1970s, composed and performed by the Caribbean‐born British </a:t>
            </a:r>
            <a:r>
              <a:rPr lang="en-GB" dirty="0" smtClean="0"/>
              <a:t>singer Joan </a:t>
            </a:r>
            <a:r>
              <a:rPr lang="en-GB" dirty="0" err="1"/>
              <a:t>Armatrading</a:t>
            </a:r>
            <a:r>
              <a:rPr lang="en-GB" dirty="0"/>
              <a:t>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This song is less jazz-influenced and more of a straight </a:t>
            </a:r>
            <a:r>
              <a:rPr lang="en-GB" b="1" dirty="0" smtClean="0">
                <a:solidFill>
                  <a:srgbClr val="FF0000"/>
                </a:solidFill>
              </a:rPr>
              <a:t>pop</a:t>
            </a:r>
            <a:r>
              <a:rPr lang="en-GB" dirty="0" smtClean="0"/>
              <a:t> arrangement. The harmony is less adventurous and the vocals have elements of </a:t>
            </a:r>
            <a:r>
              <a:rPr lang="en-GB" b="1" dirty="0" smtClean="0">
                <a:solidFill>
                  <a:srgbClr val="FF0000"/>
                </a:solidFill>
              </a:rPr>
              <a:t>R&amp;B. </a:t>
            </a:r>
          </a:p>
          <a:p>
            <a:endParaRPr lang="en-GB" dirty="0"/>
          </a:p>
          <a:p>
            <a:r>
              <a:rPr lang="en-GB" dirty="0" smtClean="0"/>
              <a:t>The vocalist on this track is </a:t>
            </a:r>
            <a:r>
              <a:rPr lang="en-GB" dirty="0" err="1" smtClean="0"/>
              <a:t>Kele</a:t>
            </a:r>
            <a:r>
              <a:rPr lang="en-GB" dirty="0" smtClean="0"/>
              <a:t> Le Roc. The backing vocals are provided by the London Community Gospel Choir.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19469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2649</TotalTime>
  <Words>521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MUSIC</dc:creator>
  <cp:lastModifiedBy>Ceilidh A. Botfield</cp:lastModifiedBy>
  <cp:revision>91</cp:revision>
  <cp:lastPrinted>2016-11-07T08:27:41Z</cp:lastPrinted>
  <dcterms:created xsi:type="dcterms:W3CDTF">2015-08-03T10:15:02Z</dcterms:created>
  <dcterms:modified xsi:type="dcterms:W3CDTF">2017-02-03T15:04:36Z</dcterms:modified>
</cp:coreProperties>
</file>