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7"/>
  </p:notesMasterIdLst>
  <p:sldIdLst>
    <p:sldId id="297" r:id="rId5"/>
    <p:sldId id="298" r:id="rId6"/>
    <p:sldId id="299" r:id="rId7"/>
    <p:sldId id="285" r:id="rId8"/>
    <p:sldId id="300" r:id="rId9"/>
    <p:sldId id="287" r:id="rId10"/>
    <p:sldId id="288" r:id="rId11"/>
    <p:sldId id="301" r:id="rId12"/>
    <p:sldId id="296" r:id="rId13"/>
    <p:sldId id="311" r:id="rId14"/>
    <p:sldId id="312" r:id="rId15"/>
    <p:sldId id="293" r:id="rId16"/>
    <p:sldId id="281" r:id="rId17"/>
    <p:sldId id="274" r:id="rId18"/>
    <p:sldId id="294" r:id="rId19"/>
    <p:sldId id="260" r:id="rId20"/>
    <p:sldId id="302" r:id="rId21"/>
    <p:sldId id="257" r:id="rId22"/>
    <p:sldId id="271" r:id="rId23"/>
    <p:sldId id="289" r:id="rId24"/>
    <p:sldId id="284" r:id="rId25"/>
    <p:sldId id="310" r:id="rId26"/>
    <p:sldId id="291" r:id="rId27"/>
    <p:sldId id="292" r:id="rId28"/>
    <p:sldId id="305" r:id="rId29"/>
    <p:sldId id="295" r:id="rId30"/>
    <p:sldId id="303" r:id="rId31"/>
    <p:sldId id="273" r:id="rId32"/>
    <p:sldId id="308" r:id="rId33"/>
    <p:sldId id="290" r:id="rId34"/>
    <p:sldId id="275"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E8D1F-76AB-403C-B634-36851B0D56DB}" v="1" dt="2021-04-19T08:24:34.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sorterViewPr>
    <p:cViewPr>
      <p:scale>
        <a:sx n="100" d="100"/>
        <a:sy n="100" d="100"/>
      </p:scale>
      <p:origin x="0" y="-4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1C4AC-2F0C-4009-AB60-301C58F41ED0}" type="datetimeFigureOut">
              <a:rPr lang="en-GB" smtClean="0"/>
              <a:t>24/05/2022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8FA3-D00B-4DF1-9A0B-ED7296A98E27}" type="slidenum">
              <a:rPr lang="en-GB" smtClean="0"/>
              <a:t>‹#›</a:t>
            </a:fld>
            <a:endParaRPr lang="en-GB"/>
          </a:p>
        </p:txBody>
      </p:sp>
    </p:spTree>
    <p:extLst>
      <p:ext uri="{BB962C8B-B14F-4D97-AF65-F5344CB8AC3E}">
        <p14:creationId xmlns:p14="http://schemas.microsoft.com/office/powerpoint/2010/main" val="113413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https://www.business.qld.gov.au/business/running/marketing/advertising  </a:t>
            </a:r>
          </a:p>
        </p:txBody>
      </p:sp>
      <p:sp>
        <p:nvSpPr>
          <p:cNvPr id="4" name="Slide Number Placeholder 3"/>
          <p:cNvSpPr>
            <a:spLocks noGrp="1"/>
          </p:cNvSpPr>
          <p:nvPr>
            <p:ph type="sldNum" sz="quarter" idx="10"/>
          </p:nvPr>
        </p:nvSpPr>
        <p:spPr/>
        <p:txBody>
          <a:bodyPr/>
          <a:lstStyle/>
          <a:p>
            <a:fld id="{2C5C9ACB-E7BA-444B-AAF3-DA5671B2C8B3}" type="slidenum">
              <a:rPr lang="en-GB" smtClean="0"/>
              <a:t>16</a:t>
            </a:fld>
            <a:endParaRPr lang="en-GB"/>
          </a:p>
        </p:txBody>
      </p:sp>
    </p:spTree>
    <p:extLst>
      <p:ext uri="{BB962C8B-B14F-4D97-AF65-F5344CB8AC3E}">
        <p14:creationId xmlns:p14="http://schemas.microsoft.com/office/powerpoint/2010/main" val="218680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7927-0D73-4709-9ABD-7556638BDB3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8D06AF4-FD68-4526-867B-E02BC27FAE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570776-F0EE-42CB-885E-CAEF7D0BE7E4}"/>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dirty="0">
              <a:solidFill>
                <a:srgbClr val="FFFFFF"/>
              </a:solidFill>
            </a:endParaRPr>
          </a:p>
        </p:txBody>
      </p:sp>
      <p:sp>
        <p:nvSpPr>
          <p:cNvPr id="5" name="Footer Placeholder 4">
            <a:extLst>
              <a:ext uri="{FF2B5EF4-FFF2-40B4-BE49-F238E27FC236}">
                <a16:creationId xmlns:a16="http://schemas.microsoft.com/office/drawing/2014/main" id="{646395FC-6424-43EC-A4CE-CC1ABD268A45}"/>
              </a:ext>
            </a:extLst>
          </p:cNvPr>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a:extLst>
              <a:ext uri="{FF2B5EF4-FFF2-40B4-BE49-F238E27FC236}">
                <a16:creationId xmlns:a16="http://schemas.microsoft.com/office/drawing/2014/main" id="{414711E5-DF1B-4E9F-9E44-C0EE1ACD808E}"/>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21674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E899-525D-40C8-8F10-82F65C302B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B5E09C-DFBB-483C-9DD5-BA64E89B09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EBEE28-340C-49EA-BEB6-1A520CAF675A}"/>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a:extLst>
              <a:ext uri="{FF2B5EF4-FFF2-40B4-BE49-F238E27FC236}">
                <a16:creationId xmlns:a16="http://schemas.microsoft.com/office/drawing/2014/main" id="{08F3FF44-E009-4655-BD27-DD54843D9765}"/>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D1540EED-D94F-4648-A652-574C72BC65E9}"/>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9082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B030A-C45B-4875-B034-433D26AFC6E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8A69F8-05C0-467F-AEA7-61D096A71D0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C45E4-772E-48E2-81CE-7EE308516116}"/>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a:extLst>
              <a:ext uri="{FF2B5EF4-FFF2-40B4-BE49-F238E27FC236}">
                <a16:creationId xmlns:a16="http://schemas.microsoft.com/office/drawing/2014/main" id="{789DF365-D118-4151-8855-9D21F11D67FF}"/>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51A88B83-43A5-4C3A-B5F8-EEFF6D031B35}"/>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64082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8AE3-5B22-4B9E-9B29-8E95BBC088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3A359F-F741-4C0F-8033-05D31314C2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C17573-73EC-4E01-9BA5-FEB81A494461}"/>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a:extLst>
              <a:ext uri="{FF2B5EF4-FFF2-40B4-BE49-F238E27FC236}">
                <a16:creationId xmlns:a16="http://schemas.microsoft.com/office/drawing/2014/main" id="{64F54169-F0FD-4B59-B3FD-736E43EC6690}"/>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D4D8D418-5198-47C1-A2FA-3A42457C6F7A}"/>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77364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19ED-1AF3-4D72-8F02-35082636B5A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02ECFF-9BAD-41A3-83C3-9B903E02133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2C939-1ACB-4265-9F87-D7C9E64B2CBD}"/>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a:extLst>
              <a:ext uri="{FF2B5EF4-FFF2-40B4-BE49-F238E27FC236}">
                <a16:creationId xmlns:a16="http://schemas.microsoft.com/office/drawing/2014/main" id="{E4DD9DBA-DDC5-413C-B7BD-01FC50D89B0D}"/>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14E5BBAF-AAE5-4202-9447-89D045451FDA}"/>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54600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8183-6284-43AD-BE09-BEACE65DA9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D83065-81A4-4792-8AA5-67AEF26C8A3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AF1630-7B3E-4EC9-BEA3-5D86126DB00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CE3802-DF0B-48C0-8079-C366EECF4DE4}"/>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6" name="Footer Placeholder 5">
            <a:extLst>
              <a:ext uri="{FF2B5EF4-FFF2-40B4-BE49-F238E27FC236}">
                <a16:creationId xmlns:a16="http://schemas.microsoft.com/office/drawing/2014/main" id="{F0D6F420-7617-45D9-8E6F-691AC47712A7}"/>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9797C168-9965-4524-A264-11B6EABD0845}"/>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10481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37D1-6284-4042-A7B5-1C1B1A681A1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4653CA-CD1C-4FCA-B14F-F2C021D8C3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399FE-B0B4-49D9-B26F-43751E3FA7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FB6728-F523-4D07-8FFA-CD4B335F82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809FDC-AF05-4836-B3A3-5C3E616F5FD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1BDEC1-A387-408F-8F2E-398660028262}"/>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8" name="Footer Placeholder 7">
            <a:extLst>
              <a:ext uri="{FF2B5EF4-FFF2-40B4-BE49-F238E27FC236}">
                <a16:creationId xmlns:a16="http://schemas.microsoft.com/office/drawing/2014/main" id="{8365DCCE-193C-4D41-85E7-5403EE7D7E45}"/>
              </a:ext>
            </a:extLst>
          </p:cNvPr>
          <p:cNvSpPr>
            <a:spLocks noGrp="1"/>
          </p:cNvSpPr>
          <p:nvPr>
            <p:ph type="ftr" sz="quarter" idx="11"/>
          </p:nvPr>
        </p:nvSpPr>
        <p:spPr/>
        <p:txBody>
          <a:bodyPr/>
          <a:lstStyle/>
          <a:p>
            <a:endParaRPr kumimoji="0" lang="en-US"/>
          </a:p>
        </p:txBody>
      </p:sp>
      <p:sp>
        <p:nvSpPr>
          <p:cNvPr id="9" name="Slide Number Placeholder 8">
            <a:extLst>
              <a:ext uri="{FF2B5EF4-FFF2-40B4-BE49-F238E27FC236}">
                <a16:creationId xmlns:a16="http://schemas.microsoft.com/office/drawing/2014/main" id="{7CCA639A-A6A5-421D-AC81-8D74FE82D493}"/>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04730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15AA-D22F-4AA9-B5B1-EEB2D75A71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E29E30-66B1-46C7-9191-D54E0578FCED}"/>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4" name="Footer Placeholder 3">
            <a:extLst>
              <a:ext uri="{FF2B5EF4-FFF2-40B4-BE49-F238E27FC236}">
                <a16:creationId xmlns:a16="http://schemas.microsoft.com/office/drawing/2014/main" id="{E78F1781-E0A2-4791-A816-76756490EE62}"/>
              </a:ext>
            </a:extLst>
          </p:cNvPr>
          <p:cNvSpPr>
            <a:spLocks noGrp="1"/>
          </p:cNvSpPr>
          <p:nvPr>
            <p:ph type="ftr" sz="quarter" idx="11"/>
          </p:nvPr>
        </p:nvSpPr>
        <p:spPr/>
        <p:txBody>
          <a:bodyPr/>
          <a:lstStyle/>
          <a:p>
            <a:endParaRPr kumimoji="0" lang="en-US"/>
          </a:p>
        </p:txBody>
      </p:sp>
      <p:sp>
        <p:nvSpPr>
          <p:cNvPr id="5" name="Slide Number Placeholder 4">
            <a:extLst>
              <a:ext uri="{FF2B5EF4-FFF2-40B4-BE49-F238E27FC236}">
                <a16:creationId xmlns:a16="http://schemas.microsoft.com/office/drawing/2014/main" id="{BE6D6EC3-7966-47A9-998B-A910A17EF7D9}"/>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01724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3648E-FAD7-435C-95DE-DB6DEC47DCDE}"/>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3" name="Footer Placeholder 2">
            <a:extLst>
              <a:ext uri="{FF2B5EF4-FFF2-40B4-BE49-F238E27FC236}">
                <a16:creationId xmlns:a16="http://schemas.microsoft.com/office/drawing/2014/main" id="{38D256C7-2D85-403D-A41D-A6D6BA71FEF8}"/>
              </a:ext>
            </a:extLst>
          </p:cNvPr>
          <p:cNvSpPr>
            <a:spLocks noGrp="1"/>
          </p:cNvSpPr>
          <p:nvPr>
            <p:ph type="ftr" sz="quarter" idx="11"/>
          </p:nvPr>
        </p:nvSpPr>
        <p:spPr/>
        <p:txBody>
          <a:bodyPr/>
          <a:lstStyle/>
          <a:p>
            <a:endParaRPr kumimoji="0" lang="en-US"/>
          </a:p>
        </p:txBody>
      </p:sp>
      <p:sp>
        <p:nvSpPr>
          <p:cNvPr id="4" name="Slide Number Placeholder 3">
            <a:extLst>
              <a:ext uri="{FF2B5EF4-FFF2-40B4-BE49-F238E27FC236}">
                <a16:creationId xmlns:a16="http://schemas.microsoft.com/office/drawing/2014/main" id="{E2B8EDF3-62A3-4E40-A91E-102DEF189E90}"/>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8557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6CD7-2405-4438-B025-C92201A7D7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5A29A9-D4F4-4F83-8365-E6D201474C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F34388-E7C5-4A6A-B352-167650B8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213C7A-9017-4534-AACF-AE4BA56FC93C}"/>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6" name="Footer Placeholder 5">
            <a:extLst>
              <a:ext uri="{FF2B5EF4-FFF2-40B4-BE49-F238E27FC236}">
                <a16:creationId xmlns:a16="http://schemas.microsoft.com/office/drawing/2014/main" id="{C481734E-B58E-4AD0-B552-72284F5D3B36}"/>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9DE77A8A-A4EC-4DEC-988D-BECE28F67487}"/>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4879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BD9E-DCDB-4774-AB89-287957ACA6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C3733E-CFFB-4F91-BBEC-14F86D2367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A5E5AB9-E8DF-4AC7-A611-90E1FD54A3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200AE4-4949-474B-94AE-B83AF3897062}"/>
              </a:ext>
            </a:extLst>
          </p:cNvPr>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sz="1000" dirty="0">
              <a:solidFill>
                <a:schemeClr val="tx1"/>
              </a:solidFill>
            </a:endParaRPr>
          </a:p>
        </p:txBody>
      </p:sp>
      <p:sp>
        <p:nvSpPr>
          <p:cNvPr id="6" name="Footer Placeholder 5">
            <a:extLst>
              <a:ext uri="{FF2B5EF4-FFF2-40B4-BE49-F238E27FC236}">
                <a16:creationId xmlns:a16="http://schemas.microsoft.com/office/drawing/2014/main" id="{17389318-A2FE-4B1E-BD76-DD87BF2D8BE1}"/>
              </a:ext>
            </a:extLst>
          </p:cNvPr>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a:extLst>
              <a:ext uri="{FF2B5EF4-FFF2-40B4-BE49-F238E27FC236}">
                <a16:creationId xmlns:a16="http://schemas.microsoft.com/office/drawing/2014/main" id="{CD3B5CD3-0798-4BB8-85CE-F324A304AA4C}"/>
              </a:ext>
            </a:extLst>
          </p:cNvPr>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83504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79A96-FCC3-4E10-8757-0A087BF6E9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834F1-321C-4B11-8938-D25FC1B531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976C0-3A17-4A15-9B13-03685A2F4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latinLnBrk="0" hangingPunct="1"/>
            <a:fld id="{544213AF-26F6-41FA-8D85-E2C5388D6E58}" type="datetimeFigureOut">
              <a:rPr lang="en-US" smtClean="0"/>
              <a:pPr eaLnBrk="1" latinLnBrk="0" hangingPunct="1"/>
              <a:t>5/24/2022</a:t>
            </a:fld>
            <a:endParaRPr lang="en-US" sz="1000" dirty="0">
              <a:solidFill>
                <a:schemeClr val="tx1"/>
              </a:solidFill>
            </a:endParaRPr>
          </a:p>
        </p:txBody>
      </p:sp>
      <p:sp>
        <p:nvSpPr>
          <p:cNvPr id="5" name="Footer Placeholder 4">
            <a:extLst>
              <a:ext uri="{FF2B5EF4-FFF2-40B4-BE49-F238E27FC236}">
                <a16:creationId xmlns:a16="http://schemas.microsoft.com/office/drawing/2014/main" id="{C48FF037-2581-4351-9131-198C968DD5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a:extLst>
              <a:ext uri="{FF2B5EF4-FFF2-40B4-BE49-F238E27FC236}">
                <a16:creationId xmlns:a16="http://schemas.microsoft.com/office/drawing/2014/main" id="{F4845D61-FFC4-45D8-A08F-E498925786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284907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yBpkPQUhcQ" TargetMode="External"/><Relationship Id="rId7" Type="http://schemas.openxmlformats.org/officeDocument/2006/relationships/image" Target="../media/image4.png"/><Relationship Id="rId2" Type="http://schemas.openxmlformats.org/officeDocument/2006/relationships/hyperlink" Target="https://www.youtube.com/watch?v=AHArSv5k3v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eIpKzWU5Z2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R5-LsY5dC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64E9E-BFFF-43DB-A4AC-64C301FD0749}"/>
              </a:ext>
            </a:extLst>
          </p:cNvPr>
          <p:cNvSpPr>
            <a:spLocks noGrp="1"/>
          </p:cNvSpPr>
          <p:nvPr>
            <p:ph type="ctrTitle"/>
          </p:nvPr>
        </p:nvSpPr>
        <p:spPr>
          <a:xfrm>
            <a:off x="505677" y="914400"/>
            <a:ext cx="2743200" cy="2887579"/>
          </a:xfrm>
        </p:spPr>
        <p:txBody>
          <a:bodyPr>
            <a:normAutofit/>
          </a:bodyPr>
          <a:lstStyle/>
          <a:p>
            <a:r>
              <a:rPr lang="en-US" sz="3300" b="1">
                <a:solidFill>
                  <a:srgbClr val="FFFFFF"/>
                </a:solidFill>
              </a:rPr>
              <a:t>Essential information to answer Unit 4.2 </a:t>
            </a:r>
            <a:br>
              <a:rPr lang="en-US" sz="3300">
                <a:solidFill>
                  <a:srgbClr val="FFFFFF"/>
                </a:solidFill>
              </a:rPr>
            </a:br>
            <a:r>
              <a:rPr lang="en-US" sz="3300" b="1">
                <a:solidFill>
                  <a:srgbClr val="FFFFFF"/>
                </a:solidFill>
              </a:rPr>
              <a:t>Developing a Brand</a:t>
            </a:r>
            <a:endParaRPr lang="en-GB" sz="3300" b="1">
              <a:solidFill>
                <a:srgbClr val="FFFFFF"/>
              </a:solidFill>
            </a:endParaRPr>
          </a:p>
        </p:txBody>
      </p:sp>
      <p:sp>
        <p:nvSpPr>
          <p:cNvPr id="3" name="Subtitle 2">
            <a:extLst>
              <a:ext uri="{FF2B5EF4-FFF2-40B4-BE49-F238E27FC236}">
                <a16:creationId xmlns:a16="http://schemas.microsoft.com/office/drawing/2014/main" id="{E073FDE0-ADEF-47C3-B1D8-95254DEF5C63}"/>
              </a:ext>
            </a:extLst>
          </p:cNvPr>
          <p:cNvSpPr>
            <a:spLocks noGrp="1"/>
          </p:cNvSpPr>
          <p:nvPr>
            <p:ph type="subTitle" idx="1"/>
          </p:nvPr>
        </p:nvSpPr>
        <p:spPr>
          <a:xfrm>
            <a:off x="505677" y="4170501"/>
            <a:ext cx="2743200" cy="1706769"/>
          </a:xfrm>
        </p:spPr>
        <p:txBody>
          <a:bodyPr>
            <a:normAutofit/>
          </a:bodyPr>
          <a:lstStyle/>
          <a:p>
            <a:r>
              <a:rPr lang="en-US" sz="1700" dirty="0">
                <a:solidFill>
                  <a:srgbClr val="FFFFFF"/>
                </a:solidFill>
              </a:rPr>
              <a:t>You must use this together with the word document “Unit 4.2 P4 P5 M3 M4 D2 Spotify Model Answer” available on GOL in the Unit 4 folder</a:t>
            </a:r>
            <a:endParaRPr lang="en-GB" sz="1700" dirty="0">
              <a:solidFill>
                <a:srgbClr val="FFFFFF"/>
              </a:solidFill>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D5B6E4-1C15-499B-9D18-F1104799291F}"/>
              </a:ext>
            </a:extLst>
          </p:cNvPr>
          <p:cNvPicPr>
            <a:picLocks noChangeAspect="1"/>
          </p:cNvPicPr>
          <p:nvPr/>
        </p:nvPicPr>
        <p:blipFill>
          <a:blip r:embed="rId2"/>
          <a:stretch>
            <a:fillRect/>
          </a:stretch>
        </p:blipFill>
        <p:spPr>
          <a:xfrm>
            <a:off x="3865366" y="1657370"/>
            <a:ext cx="4915159" cy="3551202"/>
          </a:xfrm>
          <a:prstGeom prst="rect">
            <a:avLst/>
          </a:prstGeom>
        </p:spPr>
      </p:pic>
    </p:spTree>
    <p:extLst>
      <p:ext uri="{BB962C8B-B14F-4D97-AF65-F5344CB8AC3E}">
        <p14:creationId xmlns:p14="http://schemas.microsoft.com/office/powerpoint/2010/main" val="186993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P4 Target market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b="0" dirty="0"/>
              <a:t>A business must have a clear vision about who its target market will be and then select appropriate media through which to advertise and promote its brands.</a:t>
            </a:r>
          </a:p>
          <a:p>
            <a:pPr>
              <a:buFont typeface="Arial" panose="020B0604020202020204" pitchFamily="34" charset="0"/>
              <a:buChar char="•"/>
            </a:pPr>
            <a:r>
              <a:rPr lang="en-GB" sz="2400" b="0" dirty="0"/>
              <a:t>E.g. young people might be the target market for hair gels &amp; sprays and the company would choose advertising channels which young people will see</a:t>
            </a:r>
            <a:r>
              <a:rPr lang="en-GB" sz="2400" dirty="0"/>
              <a:t> – such as social media, ad breaks in TV’s Love Island or print ads on toilet doors in clubs</a:t>
            </a:r>
          </a:p>
          <a:p>
            <a:pPr>
              <a:buFont typeface="Arial" panose="020B0604020202020204" pitchFamily="34" charset="0"/>
              <a:buChar char="•"/>
            </a:pPr>
            <a:r>
              <a:rPr lang="en-GB" sz="2400" b="0" dirty="0"/>
              <a:t>A brand targeting old people would choose</a:t>
            </a:r>
            <a:r>
              <a:rPr lang="en-GB" sz="2400" dirty="0"/>
              <a:t> totally different advertising channels – such as newspapers, magazines and in the ad breaks of TV programmes such as the local TV news</a:t>
            </a:r>
            <a:endParaRPr lang="en-GB" sz="2400" b="0" dirty="0"/>
          </a:p>
        </p:txBody>
      </p:sp>
    </p:spTree>
    <p:extLst>
      <p:ext uri="{BB962C8B-B14F-4D97-AF65-F5344CB8AC3E}">
        <p14:creationId xmlns:p14="http://schemas.microsoft.com/office/powerpoint/2010/main" val="169715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4E2D5-C1A0-480D-B4C5-08D7BF651BFB}"/>
              </a:ext>
            </a:extLst>
          </p:cNvPr>
          <p:cNvSpPr>
            <a:spLocks noGrp="1"/>
          </p:cNvSpPr>
          <p:nvPr>
            <p:ph type="title"/>
          </p:nvPr>
        </p:nvSpPr>
        <p:spPr>
          <a:xfrm>
            <a:off x="229816" y="0"/>
            <a:ext cx="8507288" cy="2002234"/>
          </a:xfrm>
        </p:spPr>
        <p:txBody>
          <a:bodyPr>
            <a:normAutofit/>
          </a:bodyPr>
          <a:lstStyle/>
          <a:p>
            <a:r>
              <a:rPr lang="en-US" sz="2800" dirty="0"/>
              <a:t>P4 – remember your learning about which generation your brand is targeting and what that means for how it promotes itself</a:t>
            </a:r>
            <a:endParaRPr lang="en-GB" sz="2800" dirty="0"/>
          </a:p>
        </p:txBody>
      </p:sp>
      <p:pic>
        <p:nvPicPr>
          <p:cNvPr id="6" name="Graphic 5" descr="Angel face outline with solid fill">
            <a:extLst>
              <a:ext uri="{FF2B5EF4-FFF2-40B4-BE49-F238E27FC236}">
                <a16:creationId xmlns:a16="http://schemas.microsoft.com/office/drawing/2014/main" id="{6C7D473F-203E-4321-90EA-C5747230C3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815" y="1124248"/>
            <a:ext cx="1027688" cy="864592"/>
          </a:xfrm>
          <a:prstGeom prst="rect">
            <a:avLst/>
          </a:prstGeom>
        </p:spPr>
      </p:pic>
      <p:graphicFrame>
        <p:nvGraphicFramePr>
          <p:cNvPr id="2" name="Table 3">
            <a:extLst>
              <a:ext uri="{FF2B5EF4-FFF2-40B4-BE49-F238E27FC236}">
                <a16:creationId xmlns:a16="http://schemas.microsoft.com/office/drawing/2014/main" id="{B17CE763-153A-4E2A-964D-BBD326D31E7E}"/>
              </a:ext>
            </a:extLst>
          </p:cNvPr>
          <p:cNvGraphicFramePr>
            <a:graphicFrameLocks noGrp="1"/>
          </p:cNvGraphicFramePr>
          <p:nvPr/>
        </p:nvGraphicFramePr>
        <p:xfrm>
          <a:off x="251520" y="1988841"/>
          <a:ext cx="8640960" cy="4093203"/>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1342640278"/>
                    </a:ext>
                  </a:extLst>
                </a:gridCol>
                <a:gridCol w="2880320">
                  <a:extLst>
                    <a:ext uri="{9D8B030D-6E8A-4147-A177-3AD203B41FA5}">
                      <a16:colId xmlns:a16="http://schemas.microsoft.com/office/drawing/2014/main" val="406058145"/>
                    </a:ext>
                  </a:extLst>
                </a:gridCol>
                <a:gridCol w="2880320">
                  <a:extLst>
                    <a:ext uri="{9D8B030D-6E8A-4147-A177-3AD203B41FA5}">
                      <a16:colId xmlns:a16="http://schemas.microsoft.com/office/drawing/2014/main" val="410804143"/>
                    </a:ext>
                  </a:extLst>
                </a:gridCol>
              </a:tblGrid>
              <a:tr h="675550">
                <a:tc>
                  <a:txBody>
                    <a:bodyPr/>
                    <a:lstStyle/>
                    <a:p>
                      <a:r>
                        <a:rPr lang="en-US"/>
                        <a:t>Name</a:t>
                      </a:r>
                      <a:endParaRPr lang="en-GB" dirty="0"/>
                    </a:p>
                  </a:txBody>
                  <a:tcPr/>
                </a:tc>
                <a:tc>
                  <a:txBody>
                    <a:bodyPr/>
                    <a:lstStyle/>
                    <a:p>
                      <a:r>
                        <a:rPr lang="en-US"/>
                        <a:t>Born (approx. age)</a:t>
                      </a:r>
                      <a:endParaRPr lang="en-GB" dirty="0"/>
                    </a:p>
                  </a:txBody>
                  <a:tcPr/>
                </a:tc>
                <a:tc>
                  <a:txBody>
                    <a:bodyPr/>
                    <a:lstStyle/>
                    <a:p>
                      <a:r>
                        <a:rPr lang="en-US"/>
                        <a:t>Brand appealing to them?</a:t>
                      </a:r>
                      <a:endParaRPr lang="en-GB" dirty="0"/>
                    </a:p>
                  </a:txBody>
                  <a:tcPr/>
                </a:tc>
                <a:extLst>
                  <a:ext uri="{0D108BD9-81ED-4DB2-BD59-A6C34878D82A}">
                    <a16:rowId xmlns:a16="http://schemas.microsoft.com/office/drawing/2014/main" val="3155721192"/>
                  </a:ext>
                </a:extLst>
              </a:tr>
              <a:tr h="596658">
                <a:tc>
                  <a:txBody>
                    <a:bodyPr/>
                    <a:lstStyle/>
                    <a:p>
                      <a:r>
                        <a:rPr lang="en-US"/>
                        <a:t>Generation Z </a:t>
                      </a:r>
                      <a:endParaRPr lang="en-GB" dirty="0"/>
                    </a:p>
                  </a:txBody>
                  <a:tcPr/>
                </a:tc>
                <a:tc>
                  <a:txBody>
                    <a:bodyPr/>
                    <a:lstStyle/>
                    <a:p>
                      <a:r>
                        <a:rPr lang="en-US"/>
                        <a:t>1996 – 2012 (18)</a:t>
                      </a:r>
                      <a:endParaRPr lang="en-GB" dirty="0"/>
                    </a:p>
                  </a:txBody>
                  <a:tcPr/>
                </a:tc>
                <a:tc>
                  <a:txBody>
                    <a:bodyPr/>
                    <a:lstStyle/>
                    <a:p>
                      <a:r>
                        <a:rPr lang="en-US"/>
                        <a:t>??? Your view ???</a:t>
                      </a:r>
                      <a:endParaRPr lang="en-GB" dirty="0"/>
                    </a:p>
                  </a:txBody>
                  <a:tcPr/>
                </a:tc>
                <a:extLst>
                  <a:ext uri="{0D108BD9-81ED-4DB2-BD59-A6C34878D82A}">
                    <a16:rowId xmlns:a16="http://schemas.microsoft.com/office/drawing/2014/main" val="549653610"/>
                  </a:ext>
                </a:extLst>
              </a:tr>
              <a:tr h="597829">
                <a:tc>
                  <a:txBody>
                    <a:bodyPr/>
                    <a:lstStyle/>
                    <a:p>
                      <a:r>
                        <a:rPr lang="en-US"/>
                        <a:t>Milennials</a:t>
                      </a:r>
                      <a:endParaRPr lang="en-GB" dirty="0"/>
                    </a:p>
                  </a:txBody>
                  <a:tcPr/>
                </a:tc>
                <a:tc>
                  <a:txBody>
                    <a:bodyPr/>
                    <a:lstStyle/>
                    <a:p>
                      <a:r>
                        <a:rPr lang="en-US"/>
                        <a:t>1977 – 1995 (30)</a:t>
                      </a:r>
                      <a:endParaRPr lang="en-GB" dirty="0"/>
                    </a:p>
                  </a:txBody>
                  <a:tcPr/>
                </a:tc>
                <a:tc>
                  <a:txBody>
                    <a:bodyPr/>
                    <a:lstStyle/>
                    <a:p>
                      <a:r>
                        <a:rPr lang="en-US"/>
                        <a:t>Playstation, Amazon, Disney</a:t>
                      </a:r>
                      <a:endParaRPr lang="en-GB" dirty="0"/>
                    </a:p>
                  </a:txBody>
                  <a:tcPr/>
                </a:tc>
                <a:extLst>
                  <a:ext uri="{0D108BD9-81ED-4DB2-BD59-A6C34878D82A}">
                    <a16:rowId xmlns:a16="http://schemas.microsoft.com/office/drawing/2014/main" val="3886202979"/>
                  </a:ext>
                </a:extLst>
              </a:tr>
              <a:tr h="596658">
                <a:tc>
                  <a:txBody>
                    <a:bodyPr/>
                    <a:lstStyle/>
                    <a:p>
                      <a:r>
                        <a:rPr lang="en-US"/>
                        <a:t>Generation X</a:t>
                      </a:r>
                      <a:endParaRPr lang="en-GB" dirty="0"/>
                    </a:p>
                  </a:txBody>
                  <a:tcPr/>
                </a:tc>
                <a:tc>
                  <a:txBody>
                    <a:bodyPr/>
                    <a:lstStyle/>
                    <a:p>
                      <a:r>
                        <a:rPr lang="en-US"/>
                        <a:t>1965 – 1976  (50)</a:t>
                      </a:r>
                      <a:endParaRPr lang="en-GB" dirty="0"/>
                    </a:p>
                  </a:txBody>
                  <a:tcPr/>
                </a:tc>
                <a:tc>
                  <a:txBody>
                    <a:bodyPr/>
                    <a:lstStyle/>
                    <a:p>
                      <a:r>
                        <a:rPr lang="en-US"/>
                        <a:t>Apple Amazon Netflix</a:t>
                      </a:r>
                      <a:endParaRPr lang="en-GB" dirty="0"/>
                    </a:p>
                  </a:txBody>
                  <a:tcPr/>
                </a:tc>
                <a:extLst>
                  <a:ext uri="{0D108BD9-81ED-4DB2-BD59-A6C34878D82A}">
                    <a16:rowId xmlns:a16="http://schemas.microsoft.com/office/drawing/2014/main" val="108832460"/>
                  </a:ext>
                </a:extLst>
              </a:tr>
              <a:tr h="596658">
                <a:tc>
                  <a:txBody>
                    <a:bodyPr/>
                    <a:lstStyle/>
                    <a:p>
                      <a:r>
                        <a:rPr lang="en-US"/>
                        <a:t>Baby Boomers</a:t>
                      </a:r>
                      <a:endParaRPr lang="en-GB" dirty="0"/>
                    </a:p>
                  </a:txBody>
                  <a:tcPr/>
                </a:tc>
                <a:tc>
                  <a:txBody>
                    <a:bodyPr/>
                    <a:lstStyle/>
                    <a:p>
                      <a:r>
                        <a:rPr lang="en-US"/>
                        <a:t>1946 – 1965 (70)</a:t>
                      </a:r>
                      <a:endParaRPr lang="en-GB" dirty="0"/>
                    </a:p>
                  </a:txBody>
                  <a:tcPr/>
                </a:tc>
                <a:tc>
                  <a:txBody>
                    <a:bodyPr/>
                    <a:lstStyle/>
                    <a:p>
                      <a:r>
                        <a:rPr lang="en-US"/>
                        <a:t>Amazon, Toyota, Apple</a:t>
                      </a:r>
                      <a:endParaRPr lang="en-GB" dirty="0"/>
                    </a:p>
                  </a:txBody>
                  <a:tcPr/>
                </a:tc>
                <a:extLst>
                  <a:ext uri="{0D108BD9-81ED-4DB2-BD59-A6C34878D82A}">
                    <a16:rowId xmlns:a16="http://schemas.microsoft.com/office/drawing/2014/main" val="4270251990"/>
                  </a:ext>
                </a:extLst>
              </a:tr>
              <a:tr h="1029850">
                <a:tc>
                  <a:txBody>
                    <a:bodyPr/>
                    <a:lstStyle/>
                    <a:p>
                      <a:r>
                        <a:rPr lang="en-US"/>
                        <a:t>Silent Generation</a:t>
                      </a:r>
                      <a:endParaRPr lang="en-GB" dirty="0"/>
                    </a:p>
                  </a:txBody>
                  <a:tcPr/>
                </a:tc>
                <a:tc>
                  <a:txBody>
                    <a:bodyPr/>
                    <a:lstStyle/>
                    <a:p>
                      <a:r>
                        <a:rPr lang="en-US"/>
                        <a:t>Before 1945 (80)</a:t>
                      </a:r>
                      <a:endParaRPr lang="en-GB" dirty="0"/>
                    </a:p>
                  </a:txBody>
                  <a:tcPr/>
                </a:tc>
                <a:tc>
                  <a:txBody>
                    <a:bodyPr/>
                    <a:lstStyle/>
                    <a:p>
                      <a:r>
                        <a:rPr lang="en-US"/>
                        <a:t>Care Co, Radio Times, Tesco</a:t>
                      </a:r>
                      <a:endParaRPr lang="en-GB" dirty="0"/>
                    </a:p>
                  </a:txBody>
                  <a:tcPr/>
                </a:tc>
                <a:extLst>
                  <a:ext uri="{0D108BD9-81ED-4DB2-BD59-A6C34878D82A}">
                    <a16:rowId xmlns:a16="http://schemas.microsoft.com/office/drawing/2014/main" val="3462343645"/>
                  </a:ext>
                </a:extLst>
              </a:tr>
            </a:tbl>
          </a:graphicData>
        </a:graphic>
      </p:graphicFrame>
      <p:sp>
        <p:nvSpPr>
          <p:cNvPr id="7" name="TextBox 6">
            <a:extLst>
              <a:ext uri="{FF2B5EF4-FFF2-40B4-BE49-F238E27FC236}">
                <a16:creationId xmlns:a16="http://schemas.microsoft.com/office/drawing/2014/main" id="{29729FB8-04F5-4705-A936-77AD7FA5ED71}"/>
              </a:ext>
            </a:extLst>
          </p:cNvPr>
          <p:cNvSpPr txBox="1"/>
          <p:nvPr/>
        </p:nvSpPr>
        <p:spPr>
          <a:xfrm>
            <a:off x="643361" y="6214030"/>
            <a:ext cx="8469085" cy="369332"/>
          </a:xfrm>
          <a:prstGeom prst="rect">
            <a:avLst/>
          </a:prstGeom>
          <a:noFill/>
        </p:spPr>
        <p:txBody>
          <a:bodyPr wrap="square">
            <a:spAutoFit/>
          </a:bodyPr>
          <a:lstStyle/>
          <a:p>
            <a:r>
              <a:rPr lang="en-GB"/>
              <a:t>For more info: https://www.visualcapitalist.com/the-most-loved-brands/</a:t>
            </a:r>
            <a:endParaRPr lang="en-GB" dirty="0"/>
          </a:p>
        </p:txBody>
      </p:sp>
    </p:spTree>
    <p:extLst>
      <p:ext uri="{BB962C8B-B14F-4D97-AF65-F5344CB8AC3E}">
        <p14:creationId xmlns:p14="http://schemas.microsoft.com/office/powerpoint/2010/main" val="8130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FF0000"/>
                </a:solidFill>
              </a:rPr>
              <a:t>P4 The brand’s target market</a:t>
            </a:r>
          </a:p>
        </p:txBody>
      </p:sp>
      <p:sp>
        <p:nvSpPr>
          <p:cNvPr id="3" name="Content Placeholder 2"/>
          <p:cNvSpPr>
            <a:spLocks noGrp="1"/>
          </p:cNvSpPr>
          <p:nvPr>
            <p:ph idx="1"/>
          </p:nvPr>
        </p:nvSpPr>
        <p:spPr/>
        <p:txBody>
          <a:bodyPr>
            <a:normAutofit/>
          </a:bodyPr>
          <a:lstStyle/>
          <a:p>
            <a:r>
              <a:rPr lang="en-GB" sz="2400" b="0" dirty="0"/>
              <a:t>A business must have a clear vision about who its target market will be and then select appropriate media through which to advertise and promote its brands.</a:t>
            </a:r>
          </a:p>
          <a:p>
            <a:pPr>
              <a:buFont typeface="Arial" panose="020B0604020202020204" pitchFamily="34" charset="0"/>
              <a:buChar char="•"/>
            </a:pPr>
            <a:r>
              <a:rPr lang="en-GB" sz="2400" b="0" dirty="0"/>
              <a:t>Describe what demographic (e.g. age, gender, ethnicity, rich, poor etc) your brand is targeting</a:t>
            </a:r>
          </a:p>
          <a:p>
            <a:pPr>
              <a:buFont typeface="Arial" panose="020B0604020202020204" pitchFamily="34" charset="0"/>
              <a:buChar char="•"/>
            </a:pPr>
            <a:r>
              <a:rPr lang="en-GB" sz="2400" b="0" dirty="0"/>
              <a:t>Perhaps it’s not just about </a:t>
            </a:r>
            <a:r>
              <a:rPr lang="en-GB" sz="2400" dirty="0"/>
              <a:t>demographic – maybe your target market is better summed up by attitude – e.g. early adopters of technology or music lovers</a:t>
            </a:r>
          </a:p>
          <a:p>
            <a:pPr>
              <a:buFont typeface="Arial" panose="020B0604020202020204" pitchFamily="34" charset="0"/>
              <a:buChar char="•"/>
            </a:pPr>
            <a:r>
              <a:rPr lang="en-GB" sz="2400" b="0" dirty="0"/>
              <a:t>Explain w</a:t>
            </a:r>
            <a:r>
              <a:rPr lang="en-GB" sz="2400" dirty="0"/>
              <a:t>hat benefits your target market will see in your product/brand and how your brand will meet their needs</a:t>
            </a:r>
            <a:endParaRPr lang="en-GB" sz="2400" b="0" dirty="0"/>
          </a:p>
        </p:txBody>
      </p:sp>
    </p:spTree>
    <p:extLst>
      <p:ext uri="{BB962C8B-B14F-4D97-AF65-F5344CB8AC3E}">
        <p14:creationId xmlns:p14="http://schemas.microsoft.com/office/powerpoint/2010/main" val="143794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C641E281-DEE9-44B2-A435-B639DD68CFA7}"/>
              </a:ext>
            </a:extLst>
          </p:cNvPr>
          <p:cNvPicPr>
            <a:picLocks noChangeAspect="1"/>
          </p:cNvPicPr>
          <p:nvPr/>
        </p:nvPicPr>
        <p:blipFill>
          <a:blip r:embed="rId2"/>
          <a:stretch>
            <a:fillRect/>
          </a:stretch>
        </p:blipFill>
        <p:spPr>
          <a:xfrm>
            <a:off x="208055" y="996751"/>
            <a:ext cx="8822605" cy="4896544"/>
          </a:xfrm>
          <a:prstGeom prst="rect">
            <a:avLst/>
          </a:prstGeom>
          <a:noFill/>
        </p:spPr>
      </p:pic>
      <p:sp>
        <p:nvSpPr>
          <p:cNvPr id="2" name="Title 1">
            <a:extLst>
              <a:ext uri="{FF2B5EF4-FFF2-40B4-BE49-F238E27FC236}">
                <a16:creationId xmlns:a16="http://schemas.microsoft.com/office/drawing/2014/main" id="{1FC7A91E-66B4-4EE5-9887-0DD9B93F8101}"/>
              </a:ext>
            </a:extLst>
          </p:cNvPr>
          <p:cNvSpPr>
            <a:spLocks noGrp="1"/>
          </p:cNvSpPr>
          <p:nvPr>
            <p:ph type="title"/>
          </p:nvPr>
        </p:nvSpPr>
        <p:spPr>
          <a:xfrm>
            <a:off x="822960" y="188640"/>
            <a:ext cx="7520940" cy="725760"/>
          </a:xfrm>
        </p:spPr>
        <p:txBody>
          <a:bodyPr anchor="ctr">
            <a:normAutofit fontScale="90000"/>
          </a:bodyPr>
          <a:lstStyle/>
          <a:p>
            <a:r>
              <a:rPr lang="en-GB" dirty="0"/>
              <a:t>P4 What is brand PERSONALITY? When products are based upon human characteristics </a:t>
            </a:r>
          </a:p>
        </p:txBody>
      </p:sp>
      <p:sp>
        <p:nvSpPr>
          <p:cNvPr id="7" name="TextBox 6">
            <a:extLst>
              <a:ext uri="{FF2B5EF4-FFF2-40B4-BE49-F238E27FC236}">
                <a16:creationId xmlns:a16="http://schemas.microsoft.com/office/drawing/2014/main" id="{B2D92426-2EF0-4013-9CDD-E6918849EF28}"/>
              </a:ext>
            </a:extLst>
          </p:cNvPr>
          <p:cNvSpPr txBox="1"/>
          <p:nvPr/>
        </p:nvSpPr>
        <p:spPr>
          <a:xfrm>
            <a:off x="5862308" y="6023029"/>
            <a:ext cx="3168352" cy="646331"/>
          </a:xfrm>
          <a:prstGeom prst="rect">
            <a:avLst/>
          </a:prstGeom>
          <a:noFill/>
        </p:spPr>
        <p:txBody>
          <a:bodyPr wrap="square" rtlCol="0">
            <a:spAutoFit/>
          </a:bodyPr>
          <a:lstStyle/>
          <a:p>
            <a:r>
              <a:rPr lang="en-GB" dirty="0"/>
              <a:t>Remember this from your work on Unit 4.1 with Anne/Ellen</a:t>
            </a:r>
          </a:p>
        </p:txBody>
      </p:sp>
      <p:sp>
        <p:nvSpPr>
          <p:cNvPr id="8" name="TextBox 7">
            <a:extLst>
              <a:ext uri="{FF2B5EF4-FFF2-40B4-BE49-F238E27FC236}">
                <a16:creationId xmlns:a16="http://schemas.microsoft.com/office/drawing/2014/main" id="{3D5590ED-0BCD-43CB-9465-D6A682E3E725}"/>
              </a:ext>
            </a:extLst>
          </p:cNvPr>
          <p:cNvSpPr txBox="1"/>
          <p:nvPr/>
        </p:nvSpPr>
        <p:spPr>
          <a:xfrm>
            <a:off x="395536" y="5963946"/>
            <a:ext cx="5112568" cy="400110"/>
          </a:xfrm>
          <a:prstGeom prst="rect">
            <a:avLst/>
          </a:prstGeom>
          <a:noFill/>
        </p:spPr>
        <p:txBody>
          <a:bodyPr wrap="square" rtlCol="0">
            <a:spAutoFit/>
          </a:bodyPr>
          <a:lstStyle/>
          <a:p>
            <a:r>
              <a:rPr lang="en-GB" sz="2000" b="1" dirty="0">
                <a:solidFill>
                  <a:srgbClr val="FF0000"/>
                </a:solidFill>
              </a:rPr>
              <a:t>For P4, describe your brand’s personality</a:t>
            </a:r>
          </a:p>
        </p:txBody>
      </p:sp>
    </p:spTree>
    <p:extLst>
      <p:ext uri="{BB962C8B-B14F-4D97-AF65-F5344CB8AC3E}">
        <p14:creationId xmlns:p14="http://schemas.microsoft.com/office/powerpoint/2010/main" val="39030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20940" cy="548640"/>
          </a:xfrm>
        </p:spPr>
        <p:txBody>
          <a:bodyPr>
            <a:normAutofit fontScale="90000"/>
          </a:bodyPr>
          <a:lstStyle/>
          <a:p>
            <a:r>
              <a:rPr lang="en-GB" sz="2400" b="1" dirty="0">
                <a:solidFill>
                  <a:srgbClr val="FF0000"/>
                </a:solidFill>
              </a:rPr>
              <a:t>P4 BRAND PERSONALITY</a:t>
            </a:r>
            <a:br>
              <a:rPr lang="en-GB" sz="2400" dirty="0"/>
            </a:br>
            <a:endParaRPr lang="en-GB" sz="2400" dirty="0"/>
          </a:p>
        </p:txBody>
      </p:sp>
      <p:sp>
        <p:nvSpPr>
          <p:cNvPr id="3" name="Content Placeholder 2"/>
          <p:cNvSpPr>
            <a:spLocks noGrp="1"/>
          </p:cNvSpPr>
          <p:nvPr>
            <p:ph idx="1"/>
          </p:nvPr>
        </p:nvSpPr>
        <p:spPr>
          <a:xfrm>
            <a:off x="822960" y="908720"/>
            <a:ext cx="7520940" cy="3771757"/>
          </a:xfrm>
        </p:spPr>
        <p:txBody>
          <a:bodyPr>
            <a:normAutofit lnSpcReduction="10000"/>
          </a:bodyPr>
          <a:lstStyle/>
          <a:p>
            <a:pPr>
              <a:buFont typeface="Arial" panose="020B0604020202020204" pitchFamily="34" charset="0"/>
              <a:buChar char="•"/>
            </a:pPr>
            <a:r>
              <a:rPr lang="en-GB" sz="2400" dirty="0"/>
              <a:t>A brand personality is the things about the </a:t>
            </a:r>
            <a:r>
              <a:rPr lang="en-GB" sz="2400" b="0" dirty="0"/>
              <a:t>brand  that will make customers want to be a part of the brand and ultimately to buy the product.</a:t>
            </a:r>
          </a:p>
          <a:p>
            <a:pPr>
              <a:buFont typeface="Arial" panose="020B0604020202020204" pitchFamily="34" charset="0"/>
              <a:buChar char="•"/>
            </a:pPr>
            <a:r>
              <a:rPr lang="en-GB" sz="2400" b="0" dirty="0"/>
              <a:t>Customers will buy if they can relate to the brand image/personality &amp; will look for brands they can trust &amp; where information is honest.</a:t>
            </a:r>
          </a:p>
          <a:p>
            <a:pPr>
              <a:buFont typeface="Arial" panose="020B0604020202020204" pitchFamily="34" charset="0"/>
              <a:buChar char="•"/>
            </a:pPr>
            <a:r>
              <a:rPr lang="en-GB" sz="2400" b="0" dirty="0"/>
              <a:t>A brand will communicate its personality in all its “consumer touchpoints” – that is the products the business makes or sells, its logo, packaging, service it provides &amp; how it communicates with customers &amp; media.</a:t>
            </a:r>
          </a:p>
          <a:p>
            <a:endParaRPr lang="en-GB" sz="2400" dirty="0"/>
          </a:p>
          <a:p>
            <a:endParaRPr lang="en-GB" sz="2400" dirty="0"/>
          </a:p>
        </p:txBody>
      </p:sp>
    </p:spTree>
    <p:extLst>
      <p:ext uri="{BB962C8B-B14F-4D97-AF65-F5344CB8AC3E}">
        <p14:creationId xmlns:p14="http://schemas.microsoft.com/office/powerpoint/2010/main" val="241032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FF0000"/>
                </a:solidFill>
              </a:rPr>
              <a:t>P5 The brand personality</a:t>
            </a:r>
          </a:p>
        </p:txBody>
      </p:sp>
      <p:sp>
        <p:nvSpPr>
          <p:cNvPr id="3" name="Content Placeholder 2"/>
          <p:cNvSpPr>
            <a:spLocks noGrp="1"/>
          </p:cNvSpPr>
          <p:nvPr>
            <p:ph idx="1"/>
          </p:nvPr>
        </p:nvSpPr>
        <p:spPr/>
        <p:txBody>
          <a:bodyPr>
            <a:normAutofit/>
          </a:bodyPr>
          <a:lstStyle/>
          <a:p>
            <a:pPr marL="0" indent="0">
              <a:buNone/>
            </a:pPr>
            <a:r>
              <a:rPr lang="en-GB" sz="2400" b="0" dirty="0"/>
              <a:t>If your brand were a person, how would you describe them?  Are they outgoing, bold, energetic?  Are they sophisticated and refined?  Are they quiet and confident?  </a:t>
            </a:r>
          </a:p>
          <a:p>
            <a:pPr marL="0" indent="0">
              <a:buNone/>
            </a:pPr>
            <a:r>
              <a:rPr lang="en-GB" sz="2400" dirty="0"/>
              <a:t>Are they fun loving? Are they edgy? </a:t>
            </a:r>
          </a:p>
          <a:p>
            <a:pPr marL="0" indent="0">
              <a:buNone/>
            </a:pPr>
            <a:r>
              <a:rPr lang="en-GB" sz="2400" b="0" dirty="0"/>
              <a:t>What colour would they be?  Be imaginative in how you describe them?</a:t>
            </a:r>
          </a:p>
          <a:p>
            <a:pPr marL="0" indent="0">
              <a:buNone/>
            </a:pPr>
            <a:r>
              <a:rPr lang="en-GB" sz="2400" dirty="0"/>
              <a:t>When you’re thinking about your brand’s personality, keep in mind, how this appeals/relates to what the target market will value in the brand – the two must be aligned to each other.</a:t>
            </a:r>
            <a:endParaRPr lang="en-GB" sz="2400" b="0" dirty="0"/>
          </a:p>
        </p:txBody>
      </p:sp>
    </p:spTree>
    <p:extLst>
      <p:ext uri="{BB962C8B-B14F-4D97-AF65-F5344CB8AC3E}">
        <p14:creationId xmlns:p14="http://schemas.microsoft.com/office/powerpoint/2010/main" val="89011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611734"/>
            <a:ext cx="3672408" cy="1234777"/>
          </a:xfrm>
        </p:spPr>
        <p:txBody>
          <a:bodyPr>
            <a:normAutofit lnSpcReduction="10000"/>
          </a:bodyPr>
          <a:lstStyle/>
          <a:p>
            <a:pPr marL="0" indent="0">
              <a:buNone/>
            </a:pPr>
            <a:r>
              <a:rPr lang="en-US" sz="2800" dirty="0">
                <a:latin typeface="Arial" panose="020B0604020202020204" pitchFamily="34" charset="0"/>
                <a:cs typeface="Arial" panose="020B0604020202020204" pitchFamily="34" charset="0"/>
              </a:rPr>
              <a:t>Paid-for advertising</a:t>
            </a:r>
          </a:p>
          <a:p>
            <a:pPr marL="0" indent="0">
              <a:buNone/>
            </a:pPr>
            <a:r>
              <a:rPr lang="en-US" sz="2800" dirty="0">
                <a:latin typeface="Arial" panose="020B0604020202020204" pitchFamily="34" charset="0"/>
                <a:cs typeface="Arial" panose="020B0604020202020204" pitchFamily="34" charset="0"/>
              </a:rPr>
              <a:t>(TV, posters, digital </a:t>
            </a:r>
            <a:r>
              <a:rPr lang="en-US" sz="2800" dirty="0" err="1">
                <a:latin typeface="Arial" panose="020B0604020202020204" pitchFamily="34" charset="0"/>
                <a:cs typeface="Arial" panose="020B0604020202020204" pitchFamily="34" charset="0"/>
              </a:rPr>
              <a:t>etc</a:t>
            </a: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5770" y="321922"/>
            <a:ext cx="8229600" cy="780696"/>
          </a:xfrm>
        </p:spPr>
        <p:txBody>
          <a:bodyPr>
            <a:normAutofit fontScale="90000"/>
          </a:bodyPr>
          <a:lstStyle/>
          <a:p>
            <a:r>
              <a:rPr lang="en-GB" b="1" dirty="0">
                <a:solidFill>
                  <a:srgbClr val="FF0000"/>
                </a:solidFill>
              </a:rPr>
              <a:t>P4 The promotional mix – what blend of these types of promotion will your campaign involve?</a:t>
            </a:r>
            <a:endParaRPr lang="en-GB" b="1" dirty="0">
              <a:solidFill>
                <a:schemeClr val="accent4"/>
              </a:solidFill>
            </a:endParaRPr>
          </a:p>
        </p:txBody>
      </p:sp>
      <p:sp>
        <p:nvSpPr>
          <p:cNvPr id="8" name="Content Placeholder 2">
            <a:extLst>
              <a:ext uri="{FF2B5EF4-FFF2-40B4-BE49-F238E27FC236}">
                <a16:creationId xmlns:a16="http://schemas.microsoft.com/office/drawing/2014/main" id="{E94E17BC-8205-4A42-9F48-10760D5966F7}"/>
              </a:ext>
            </a:extLst>
          </p:cNvPr>
          <p:cNvSpPr txBox="1">
            <a:spLocks/>
          </p:cNvSpPr>
          <p:nvPr/>
        </p:nvSpPr>
        <p:spPr>
          <a:xfrm>
            <a:off x="64232" y="2700825"/>
            <a:ext cx="3672408" cy="1234777"/>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800" dirty="0">
                <a:latin typeface="Arial" panose="020B0604020202020204" pitchFamily="34" charset="0"/>
                <a:cs typeface="Arial" panose="020B0604020202020204" pitchFamily="34" charset="0"/>
              </a:rPr>
              <a:t>Social media feeds</a:t>
            </a:r>
          </a:p>
          <a:p>
            <a:pPr marL="0" indent="0">
              <a:buFont typeface="Wingdings 3"/>
              <a:buNone/>
            </a:pPr>
            <a:r>
              <a:rPr lang="en-US" sz="2800" dirty="0">
                <a:latin typeface="Arial" panose="020B0604020202020204" pitchFamily="34" charset="0"/>
                <a:cs typeface="Arial" panose="020B0604020202020204" pitchFamily="34" charset="0"/>
              </a:rPr>
              <a:t>(Snap, Insta, Twitter, Tick-tock, </a:t>
            </a:r>
            <a:r>
              <a:rPr lang="en-US" sz="2800" dirty="0" err="1">
                <a:latin typeface="Arial" panose="020B0604020202020204" pitchFamily="34" charset="0"/>
                <a:cs typeface="Arial" panose="020B0604020202020204" pitchFamily="34" charset="0"/>
              </a:rPr>
              <a:t>Youtube</a:t>
            </a: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CC36B7-45FD-40D8-A834-CAFB97A367FB}"/>
              </a:ext>
            </a:extLst>
          </p:cNvPr>
          <p:cNvSpPr txBox="1">
            <a:spLocks/>
          </p:cNvSpPr>
          <p:nvPr/>
        </p:nvSpPr>
        <p:spPr>
          <a:xfrm>
            <a:off x="5724128" y="2907109"/>
            <a:ext cx="3672408" cy="123477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800" dirty="0">
                <a:latin typeface="Arial" panose="020B0604020202020204" pitchFamily="34" charset="0"/>
                <a:cs typeface="Arial" panose="020B0604020202020204" pitchFamily="34" charset="0"/>
              </a:rPr>
              <a:t>Public relations (PR)</a:t>
            </a:r>
            <a:endParaRPr lang="en-GB" sz="28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C64AD1A7-37C3-4133-AC88-BA4D4D68B005}"/>
              </a:ext>
            </a:extLst>
          </p:cNvPr>
          <p:cNvSpPr txBox="1">
            <a:spLocks/>
          </p:cNvSpPr>
          <p:nvPr/>
        </p:nvSpPr>
        <p:spPr>
          <a:xfrm>
            <a:off x="5580112" y="4485262"/>
            <a:ext cx="3672408" cy="123477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800" dirty="0">
                <a:latin typeface="Arial" panose="020B0604020202020204" pitchFamily="34" charset="0"/>
                <a:cs typeface="Arial" panose="020B0604020202020204" pitchFamily="34" charset="0"/>
              </a:rPr>
              <a:t>Price promotions</a:t>
            </a:r>
            <a:endParaRPr lang="en-GB" sz="28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8CDE91CA-96BC-4A60-8ED4-0B376933DA37}"/>
              </a:ext>
            </a:extLst>
          </p:cNvPr>
          <p:cNvSpPr txBox="1">
            <a:spLocks/>
          </p:cNvSpPr>
          <p:nvPr/>
        </p:nvSpPr>
        <p:spPr>
          <a:xfrm>
            <a:off x="323528" y="4477980"/>
            <a:ext cx="3672408" cy="123477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800" dirty="0">
                <a:latin typeface="Arial" panose="020B0604020202020204" pitchFamily="34" charset="0"/>
                <a:cs typeface="Arial" panose="020B0604020202020204" pitchFamily="34" charset="0"/>
              </a:rPr>
              <a:t>Direct marketing/</a:t>
            </a:r>
            <a:r>
              <a:rPr lang="en-US" sz="2800" dirty="0" err="1">
                <a:latin typeface="Arial" panose="020B0604020202020204" pitchFamily="34" charset="0"/>
                <a:cs typeface="Arial" panose="020B0604020202020204" pitchFamily="34" charset="0"/>
              </a:rPr>
              <a:t>telesales</a:t>
            </a:r>
            <a:endParaRPr lang="en-GB" sz="28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D3A288DC-40C0-4823-A57E-E903580AA9F2}"/>
              </a:ext>
            </a:extLst>
          </p:cNvPr>
          <p:cNvSpPr txBox="1">
            <a:spLocks/>
          </p:cNvSpPr>
          <p:nvPr/>
        </p:nvSpPr>
        <p:spPr>
          <a:xfrm>
            <a:off x="2735796" y="5438744"/>
            <a:ext cx="3672408" cy="123477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Font typeface="Wingdings 3"/>
              <a:buNone/>
            </a:pPr>
            <a:r>
              <a:rPr lang="en-US" sz="2800" dirty="0">
                <a:latin typeface="Arial" panose="020B0604020202020204" pitchFamily="34" charset="0"/>
                <a:cs typeface="Arial" panose="020B0604020202020204" pitchFamily="34" charset="0"/>
              </a:rPr>
              <a:t>Branding – look/feel/sound</a:t>
            </a:r>
            <a:endParaRPr lang="en-GB" sz="2800" dirty="0">
              <a:latin typeface="Arial" panose="020B0604020202020204" pitchFamily="34" charset="0"/>
              <a:cs typeface="Arial" panose="020B0604020202020204" pitchFamily="34" charset="0"/>
            </a:endParaRPr>
          </a:p>
        </p:txBody>
      </p:sp>
      <p:sp>
        <p:nvSpPr>
          <p:cNvPr id="14" name="Star: 6 Points 13">
            <a:extLst>
              <a:ext uri="{FF2B5EF4-FFF2-40B4-BE49-F238E27FC236}">
                <a16:creationId xmlns:a16="http://schemas.microsoft.com/office/drawing/2014/main" id="{59357679-EB34-4D8D-9997-341E44493A4C}"/>
              </a:ext>
            </a:extLst>
          </p:cNvPr>
          <p:cNvSpPr/>
          <p:nvPr/>
        </p:nvSpPr>
        <p:spPr>
          <a:xfrm>
            <a:off x="3418413" y="2942604"/>
            <a:ext cx="2091149" cy="198599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Type of Promotion</a:t>
            </a:r>
            <a:endParaRPr lang="en-GB" b="1" dirty="0"/>
          </a:p>
        </p:txBody>
      </p:sp>
    </p:spTree>
    <p:extLst>
      <p:ext uri="{BB962C8B-B14F-4D97-AF65-F5344CB8AC3E}">
        <p14:creationId xmlns:p14="http://schemas.microsoft.com/office/powerpoint/2010/main" val="25915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P spid="10" grpId="0" build="p"/>
      <p:bldP spid="11" grpId="0"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20940" cy="548640"/>
          </a:xfrm>
        </p:spPr>
        <p:txBody>
          <a:bodyPr>
            <a:normAutofit fontScale="90000"/>
          </a:bodyPr>
          <a:lstStyle/>
          <a:p>
            <a:br>
              <a:rPr lang="en-GB" sz="2400" dirty="0"/>
            </a:br>
            <a:r>
              <a:rPr lang="en-GB" sz="2400" b="1" dirty="0">
                <a:solidFill>
                  <a:srgbClr val="FF0000"/>
                </a:solidFill>
              </a:rPr>
              <a:t>P4 Elements of the “promotional mix” in a promotional campaign</a:t>
            </a:r>
          </a:p>
        </p:txBody>
      </p:sp>
      <p:sp>
        <p:nvSpPr>
          <p:cNvPr id="3" name="Content Placeholder 2"/>
          <p:cNvSpPr>
            <a:spLocks noGrp="1"/>
          </p:cNvSpPr>
          <p:nvPr>
            <p:ph idx="1"/>
          </p:nvPr>
        </p:nvSpPr>
        <p:spPr>
          <a:xfrm>
            <a:off x="822960" y="908720"/>
            <a:ext cx="7520940" cy="3771757"/>
          </a:xfrm>
        </p:spPr>
        <p:txBody>
          <a:bodyPr>
            <a:normAutofit fontScale="92500" lnSpcReduction="10000"/>
          </a:bodyPr>
          <a:lstStyle/>
          <a:p>
            <a:pPr>
              <a:buFont typeface="Arial" panose="020B0604020202020204" pitchFamily="34" charset="0"/>
              <a:buChar char="•"/>
            </a:pPr>
            <a:r>
              <a:rPr lang="en-GB" sz="2600" b="0" dirty="0"/>
              <a:t>Advertise in media with sales promotion such as a discounted </a:t>
            </a:r>
            <a:r>
              <a:rPr lang="en-GB" sz="2600" dirty="0"/>
              <a:t>starter </a:t>
            </a:r>
            <a:r>
              <a:rPr lang="en-GB" sz="2600" b="0" dirty="0"/>
              <a:t>price</a:t>
            </a:r>
          </a:p>
          <a:p>
            <a:pPr>
              <a:buFont typeface="Arial" panose="020B0604020202020204" pitchFamily="34" charset="0"/>
              <a:buChar char="•"/>
            </a:pPr>
            <a:r>
              <a:rPr lang="en-GB" sz="2600" b="0" dirty="0"/>
              <a:t>Use </a:t>
            </a:r>
            <a:r>
              <a:rPr lang="en-GB" sz="2600" dirty="0"/>
              <a:t>Instagram influencers</a:t>
            </a:r>
          </a:p>
          <a:p>
            <a:pPr>
              <a:buFont typeface="Arial" panose="020B0604020202020204" pitchFamily="34" charset="0"/>
              <a:buChar char="•"/>
            </a:pPr>
            <a:r>
              <a:rPr lang="en-GB" sz="2600" b="0" dirty="0"/>
              <a:t>Sponsorship of an event</a:t>
            </a:r>
          </a:p>
          <a:p>
            <a:pPr>
              <a:buFont typeface="Arial" panose="020B0604020202020204" pitchFamily="34" charset="0"/>
              <a:buChar char="•"/>
            </a:pPr>
            <a:r>
              <a:rPr lang="en-GB" sz="2600" b="0" dirty="0"/>
              <a:t>Direct </a:t>
            </a:r>
            <a:r>
              <a:rPr lang="en-GB" sz="2600" dirty="0"/>
              <a:t>e-mail to </a:t>
            </a:r>
            <a:r>
              <a:rPr lang="en-GB" sz="2600" b="0" dirty="0"/>
              <a:t>existing customers</a:t>
            </a:r>
          </a:p>
          <a:p>
            <a:pPr>
              <a:buFont typeface="Arial" panose="020B0604020202020204" pitchFamily="34" charset="0"/>
              <a:buChar char="•"/>
            </a:pPr>
            <a:r>
              <a:rPr lang="en-GB" sz="2600" b="0" dirty="0"/>
              <a:t>Do a door-drop with money-off coupons</a:t>
            </a:r>
          </a:p>
          <a:p>
            <a:pPr>
              <a:buFont typeface="Arial" panose="020B0604020202020204" pitchFamily="34" charset="0"/>
              <a:buChar char="•"/>
            </a:pPr>
            <a:r>
              <a:rPr lang="en-GB" sz="2600" b="0" dirty="0"/>
              <a:t>Carry out in-store/shopping centre demonstrations with money-off coupons</a:t>
            </a:r>
          </a:p>
          <a:p>
            <a:pPr>
              <a:buFont typeface="Arial" panose="020B0604020202020204" pitchFamily="34" charset="0"/>
              <a:buChar char="•"/>
            </a:pPr>
            <a:r>
              <a:rPr lang="en-GB" sz="2600" b="0" dirty="0"/>
              <a:t>Choose a relevant celebrity to advertise brand if business large enough</a:t>
            </a:r>
          </a:p>
          <a:p>
            <a:pPr>
              <a:buFont typeface="Arial" panose="020B0604020202020204" pitchFamily="34" charset="0"/>
              <a:buChar char="•"/>
            </a:pPr>
            <a:endParaRPr lang="en-GB" sz="2400" b="0" dirty="0"/>
          </a:p>
        </p:txBody>
      </p:sp>
    </p:spTree>
    <p:extLst>
      <p:ext uri="{BB962C8B-B14F-4D97-AF65-F5344CB8AC3E}">
        <p14:creationId xmlns:p14="http://schemas.microsoft.com/office/powerpoint/2010/main" val="204696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BD709-D962-4963-9FFB-C6D94D90F1FA}"/>
              </a:ext>
            </a:extLst>
          </p:cNvPr>
          <p:cNvPicPr>
            <a:picLocks noChangeAspect="1"/>
          </p:cNvPicPr>
          <p:nvPr/>
        </p:nvPicPr>
        <p:blipFill>
          <a:blip r:embed="rId2"/>
          <a:stretch>
            <a:fillRect/>
          </a:stretch>
        </p:blipFill>
        <p:spPr>
          <a:xfrm>
            <a:off x="3779912" y="202691"/>
            <a:ext cx="4708497" cy="6637984"/>
          </a:xfrm>
          <a:prstGeom prst="rect">
            <a:avLst/>
          </a:prstGeom>
        </p:spPr>
      </p:pic>
      <p:sp>
        <p:nvSpPr>
          <p:cNvPr id="2" name="TextBox 1">
            <a:extLst>
              <a:ext uri="{FF2B5EF4-FFF2-40B4-BE49-F238E27FC236}">
                <a16:creationId xmlns:a16="http://schemas.microsoft.com/office/drawing/2014/main" id="{BF747C2E-DD28-4598-B931-F3FFE6496229}"/>
              </a:ext>
            </a:extLst>
          </p:cNvPr>
          <p:cNvSpPr txBox="1"/>
          <p:nvPr/>
        </p:nvSpPr>
        <p:spPr>
          <a:xfrm>
            <a:off x="251520" y="548680"/>
            <a:ext cx="2592288" cy="4801314"/>
          </a:xfrm>
          <a:prstGeom prst="rect">
            <a:avLst/>
          </a:prstGeom>
          <a:noFill/>
        </p:spPr>
        <p:txBody>
          <a:bodyPr wrap="square" rtlCol="0">
            <a:spAutoFit/>
          </a:bodyPr>
          <a:lstStyle/>
          <a:p>
            <a:r>
              <a:rPr lang="en-US" b="1" dirty="0">
                <a:solidFill>
                  <a:srgbClr val="FF0000"/>
                </a:solidFill>
              </a:rPr>
              <a:t>P4 Promotional Mix- example</a:t>
            </a:r>
          </a:p>
          <a:p>
            <a:endParaRPr lang="en-US" dirty="0"/>
          </a:p>
          <a:p>
            <a:r>
              <a:rPr lang="en-US" dirty="0"/>
              <a:t>Disney+ are using the promotional mix to the full – to accompany the launch of Falcon and the Winter Soldier, they’ve been taking over landmarks round the world – a great example of a PR (public relations) campaign that’ll get huge pick up on social media.</a:t>
            </a:r>
          </a:p>
          <a:p>
            <a:endParaRPr lang="en-US" dirty="0"/>
          </a:p>
          <a:p>
            <a:r>
              <a:rPr lang="en-US" dirty="0"/>
              <a:t>What could your brand do that’s like this?</a:t>
            </a:r>
            <a:endParaRPr lang="en-GB" dirty="0"/>
          </a:p>
        </p:txBody>
      </p:sp>
    </p:spTree>
    <p:extLst>
      <p:ext uri="{BB962C8B-B14F-4D97-AF65-F5344CB8AC3E}">
        <p14:creationId xmlns:p14="http://schemas.microsoft.com/office/powerpoint/2010/main" val="43027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P4 Effective Branding methods &amp; techniques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GB" sz="2400" dirty="0">
                <a:latin typeface="Arial" panose="020B0604020202020204" pitchFamily="34" charset="0"/>
                <a:cs typeface="Arial" panose="020B0604020202020204" pitchFamily="34" charset="0"/>
              </a:rPr>
              <a:t>Logos </a:t>
            </a:r>
            <a:r>
              <a:rPr lang="en-GB" sz="2400" b="0" dirty="0">
                <a:latin typeface="Arial" panose="020B0604020202020204" pitchFamily="34" charset="0"/>
                <a:cs typeface="Arial" panose="020B0604020202020204" pitchFamily="34" charset="0"/>
              </a:rPr>
              <a:t>– a unique visual sign or symbol that is used on all products, company literature &amp; advertisements</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Strapline/slogan</a:t>
            </a:r>
            <a:r>
              <a:rPr lang="en-GB" sz="2400" b="0" dirty="0">
                <a:latin typeface="Arial" panose="020B0604020202020204" pitchFamily="34" charset="0"/>
                <a:cs typeface="Arial" panose="020B0604020202020204" pitchFamily="34" charset="0"/>
              </a:rPr>
              <a:t> – a brief unique verbal phrase which a customer can memorise easily &amp; link with a product e.g. Tesco “Every Little Helps”</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Audio ident – for example Netflix’s drum-beat or Intel’s fanfare</a:t>
            </a:r>
            <a:endParaRPr lang="en-GB" sz="2400"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Celebrity endorsements </a:t>
            </a:r>
            <a:r>
              <a:rPr lang="en-GB" sz="2400" b="0" dirty="0">
                <a:latin typeface="Arial" panose="020B0604020202020204" pitchFamily="34" charset="0"/>
                <a:cs typeface="Arial" panose="020B0604020202020204" pitchFamily="34" charset="0"/>
              </a:rPr>
              <a:t>– well-known musicians, sports people or film stars are often used to advertise products in hope they will influence people to buy e.g. Gary Lineker &amp; Walkers crisps.</a:t>
            </a:r>
          </a:p>
          <a:p>
            <a:r>
              <a:rPr lang="en-GB" sz="2400" b="0" dirty="0">
                <a:latin typeface="Arial" panose="020B0604020202020204" pitchFamily="34" charset="0"/>
                <a:cs typeface="Arial" panose="020B0604020202020204" pitchFamily="34" charset="0"/>
              </a:rPr>
              <a:t>Colour palette for all materials - packaging/ websites/ stores/ social media</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94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B18D-8606-40AD-B2BC-D46A85AE6043}"/>
              </a:ext>
            </a:extLst>
          </p:cNvPr>
          <p:cNvSpPr>
            <a:spLocks noGrp="1"/>
          </p:cNvSpPr>
          <p:nvPr>
            <p:ph type="title"/>
          </p:nvPr>
        </p:nvSpPr>
        <p:spPr>
          <a:xfrm>
            <a:off x="28956" y="18255"/>
            <a:ext cx="8712968" cy="1325563"/>
          </a:xfrm>
        </p:spPr>
        <p:txBody>
          <a:bodyPr/>
          <a:lstStyle/>
          <a:p>
            <a:r>
              <a:rPr lang="en-US" b="1" dirty="0">
                <a:solidFill>
                  <a:srgbClr val="FF0000"/>
                </a:solidFill>
              </a:rPr>
              <a:t>Unit 4 Promoting a Brand, 4.2 Developing a Brand</a:t>
            </a:r>
            <a:endParaRPr lang="en-GB" b="1" dirty="0">
              <a:solidFill>
                <a:srgbClr val="FF0000"/>
              </a:solidFill>
            </a:endParaRPr>
          </a:p>
        </p:txBody>
      </p:sp>
      <p:sp>
        <p:nvSpPr>
          <p:cNvPr id="10" name="Text Box 2">
            <a:extLst>
              <a:ext uri="{FF2B5EF4-FFF2-40B4-BE49-F238E27FC236}">
                <a16:creationId xmlns:a16="http://schemas.microsoft.com/office/drawing/2014/main" id="{B6A3D456-7C8B-4185-B625-5BF3DFFC9514}"/>
              </a:ext>
            </a:extLst>
          </p:cNvPr>
          <p:cNvSpPr txBox="1">
            <a:spLocks noChangeArrowheads="1"/>
          </p:cNvSpPr>
          <p:nvPr/>
        </p:nvSpPr>
        <p:spPr bwMode="auto">
          <a:xfrm>
            <a:off x="242867" y="1068996"/>
            <a:ext cx="8640609" cy="1325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You have been employed as a marketing assistant at a marketing agency.  You have been asked by your manager to produce a promotional campaign for a new client.   </a:t>
            </a:r>
            <a:endParaRPr lang="en-GB" sz="12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 </a:t>
            </a:r>
          </a:p>
        </p:txBody>
      </p:sp>
      <p:sp>
        <p:nvSpPr>
          <p:cNvPr id="12" name="TextBox 11">
            <a:extLst>
              <a:ext uri="{FF2B5EF4-FFF2-40B4-BE49-F238E27FC236}">
                <a16:creationId xmlns:a16="http://schemas.microsoft.com/office/drawing/2014/main" id="{DA6C75E7-EDCA-4145-8944-3D3E34D017EA}"/>
              </a:ext>
            </a:extLst>
          </p:cNvPr>
          <p:cNvSpPr txBox="1"/>
          <p:nvPr/>
        </p:nvSpPr>
        <p:spPr>
          <a:xfrm>
            <a:off x="280476" y="2564904"/>
            <a:ext cx="8863524" cy="4124206"/>
          </a:xfrm>
          <a:prstGeom prst="rect">
            <a:avLst/>
          </a:prstGeom>
          <a:noFill/>
        </p:spPr>
        <p:txBody>
          <a:bodyPr wrap="square">
            <a:spAutoFit/>
          </a:bodyPr>
          <a:lstStyle/>
          <a:p>
            <a:r>
              <a:rPr lang="en-GB" sz="1200" b="1"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P4/P5</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You must to produce a plan for a promotional campaign for a brand of your choice (this could be an existing brand you are familiar with or for your own start-up company that you’ve written about in Unit 3 – you may find it easier if you choose a </a:t>
            </a:r>
            <a:r>
              <a:rPr lang="en-GB" sz="1200" dirty="0">
                <a:solidFill>
                  <a:srgbClr val="000000"/>
                </a:solidFill>
                <a:latin typeface="Arial" panose="020B0604020202020204" pitchFamily="34" charset="0"/>
                <a:ea typeface="Times New Roman" panose="02020603050405020304" pitchFamily="18" charset="0"/>
                <a:cs typeface="Verdana" panose="020B0604030504040204" pitchFamily="34" charset="0"/>
              </a:rPr>
              <a:t>famous brand you already know and plan a new brand for them under their original name)</a:t>
            </a:r>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The plan will include:</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The promotional objectives for your brand</a:t>
            </a:r>
            <a:endParaRPr lang="en-GB" sz="1000" u="none" strike="noStrike"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The brand’s target market</a:t>
            </a:r>
            <a:endParaRPr lang="en-GB" sz="1000" u="none" strike="noStrike"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The brand personality</a:t>
            </a:r>
            <a:endParaRPr lang="en-GB" sz="1000" u="none" strike="noStrike"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The elements of the promotional mix to be used </a:t>
            </a:r>
            <a:endParaRPr lang="en-GB" sz="1000" u="none" strike="noStrike"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The promotional methods to be used</a:t>
            </a:r>
            <a:endParaRPr lang="en-GB" sz="1000" u="none" strike="noStrike"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b="1"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b="1"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P5</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You will include in the plan information on how branding methods and techniques could be used.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This section of the plan will include:</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r>
              <a:rPr lang="en-GB" sz="12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n-GB" sz="10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Information about the branded product, its features and benefits</a:t>
            </a:r>
            <a:endParaRPr lang="en-GB" sz="1000" u="none" strike="noStrike"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marL="342900" lvl="0" indent="-342900">
              <a:buFont typeface="Arial" panose="020B0604020202020204" pitchFamily="34" charset="0"/>
              <a:buChar char="●"/>
            </a:pPr>
            <a:r>
              <a:rPr lang="en-GB" sz="1200"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Ideas for branding or a logo</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rPr>
              <a:t>The branding methods and techniques to be used </a:t>
            </a:r>
            <a:endParaRPr lang="en-GB" sz="1200" dirty="0"/>
          </a:p>
        </p:txBody>
      </p:sp>
    </p:spTree>
    <p:extLst>
      <p:ext uri="{BB962C8B-B14F-4D97-AF65-F5344CB8AC3E}">
        <p14:creationId xmlns:p14="http://schemas.microsoft.com/office/powerpoint/2010/main" val="1759156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B18D-8606-40AD-B2BC-D46A85AE6043}"/>
              </a:ext>
            </a:extLst>
          </p:cNvPr>
          <p:cNvSpPr>
            <a:spLocks noGrp="1"/>
          </p:cNvSpPr>
          <p:nvPr>
            <p:ph type="title"/>
          </p:nvPr>
        </p:nvSpPr>
        <p:spPr>
          <a:xfrm>
            <a:off x="28956" y="18255"/>
            <a:ext cx="8712968" cy="1325563"/>
          </a:xfrm>
        </p:spPr>
        <p:txBody>
          <a:bodyPr/>
          <a:lstStyle/>
          <a:p>
            <a:r>
              <a:rPr lang="en-US" b="1" dirty="0">
                <a:solidFill>
                  <a:srgbClr val="FF0000"/>
                </a:solidFill>
              </a:rPr>
              <a:t>Moving on to P5</a:t>
            </a:r>
            <a:endParaRPr lang="en-GB" b="1" dirty="0">
              <a:solidFill>
                <a:srgbClr val="FF0000"/>
              </a:solidFill>
            </a:endParaRPr>
          </a:p>
        </p:txBody>
      </p:sp>
      <p:sp>
        <p:nvSpPr>
          <p:cNvPr id="3" name="Content Placeholder 2">
            <a:extLst>
              <a:ext uri="{FF2B5EF4-FFF2-40B4-BE49-F238E27FC236}">
                <a16:creationId xmlns:a16="http://schemas.microsoft.com/office/drawing/2014/main" id="{FDCD2BAB-6C67-41C8-8A6E-CDB1AAF37584}"/>
              </a:ext>
            </a:extLst>
          </p:cNvPr>
          <p:cNvSpPr>
            <a:spLocks noGrp="1"/>
          </p:cNvSpPr>
          <p:nvPr>
            <p:ph idx="1"/>
          </p:nvPr>
        </p:nvSpPr>
        <p:spPr>
          <a:xfrm>
            <a:off x="251520" y="1124744"/>
            <a:ext cx="8490404" cy="4351338"/>
          </a:xfrm>
        </p:spPr>
        <p:txBody>
          <a:bodyPr>
            <a:noAutofit/>
          </a:bodyPr>
          <a:lstStyle/>
          <a:p>
            <a:pPr marL="0" indent="0">
              <a:buNone/>
            </a:pPr>
            <a:r>
              <a:rPr lang="en-US" sz="1900" b="1" dirty="0">
                <a:highlight>
                  <a:srgbClr val="FFFF00"/>
                </a:highlight>
              </a:rPr>
              <a:t>For P5 </a:t>
            </a:r>
            <a:r>
              <a:rPr lang="en-GB" dirty="0"/>
              <a:t>You will include in the plan information on how branding methods and techniques could be used to recommend a brand personality and a target market for the brand. This section of the plan will include:</a:t>
            </a:r>
          </a:p>
          <a:p>
            <a:pPr lvl="0"/>
            <a:r>
              <a:rPr lang="en-GB" dirty="0"/>
              <a:t>Information about the branded product, it’s features and benefits</a:t>
            </a:r>
          </a:p>
          <a:p>
            <a:pPr lvl="0"/>
            <a:r>
              <a:rPr lang="en-GB" dirty="0"/>
              <a:t>Ideas for branding or a logo</a:t>
            </a:r>
          </a:p>
          <a:p>
            <a:pPr lvl="0"/>
            <a:r>
              <a:rPr lang="en-GB" dirty="0"/>
              <a:t>The branding methods and techniques to be used   </a:t>
            </a:r>
            <a:r>
              <a:rPr lang="en-GB" b="1" dirty="0"/>
              <a:t>P5</a:t>
            </a:r>
            <a:endParaRPr lang="en-GB" dirty="0"/>
          </a:p>
          <a:p>
            <a:pPr marL="0" indent="0">
              <a:buNone/>
            </a:pPr>
            <a:endParaRPr lang="en-GB" dirty="0"/>
          </a:p>
          <a:p>
            <a:r>
              <a:rPr lang="en-GB" b="1" dirty="0"/>
              <a:t>Use illustrations (snips of photos, designs, stills from adverts etc) to bring your work to life</a:t>
            </a:r>
            <a:endParaRPr lang="en-GB" dirty="0"/>
          </a:p>
          <a:p>
            <a:pPr marL="0" indent="0">
              <a:buNone/>
            </a:pPr>
            <a:endParaRPr lang="en-US" sz="1900" dirty="0"/>
          </a:p>
        </p:txBody>
      </p:sp>
    </p:spTree>
    <p:extLst>
      <p:ext uri="{BB962C8B-B14F-4D97-AF65-F5344CB8AC3E}">
        <p14:creationId xmlns:p14="http://schemas.microsoft.com/office/powerpoint/2010/main" val="223166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6480720" cy="5544616"/>
          </a:xfrm>
        </p:spPr>
        <p:txBody>
          <a:bodyPr>
            <a:normAutofit fontScale="85000" lnSpcReduction="20000"/>
          </a:bodyPr>
          <a:lstStyle/>
          <a:p>
            <a:pPr>
              <a:buFont typeface="Arial" panose="020B0604020202020204" pitchFamily="34" charset="0"/>
              <a:buChar char="•"/>
            </a:pPr>
            <a:r>
              <a:rPr lang="en-GB" sz="2400" dirty="0"/>
              <a:t>Describe your product/brand – what is it e.g. Spotify is a music and speech service available through connected devices</a:t>
            </a:r>
          </a:p>
          <a:p>
            <a:pPr>
              <a:buFont typeface="Arial" panose="020B0604020202020204" pitchFamily="34" charset="0"/>
              <a:buChar char="•"/>
            </a:pPr>
            <a:r>
              <a:rPr lang="en-GB" sz="2400" dirty="0"/>
              <a:t>“Features” are things which exist or are true about a product/service – for example, Spotify is a music and speech service which uses algorithms and data about its customers to give them things to listen to.</a:t>
            </a:r>
          </a:p>
          <a:p>
            <a:pPr>
              <a:buFont typeface="Arial" panose="020B0604020202020204" pitchFamily="34" charset="0"/>
              <a:buChar char="•"/>
            </a:pPr>
            <a:r>
              <a:rPr lang="en-GB" sz="2400" b="0" dirty="0"/>
              <a:t>“Benefits” are the things which result from the customer owning/using the product which they see as adding value to their lives – so, with Spotify, they can listen to the music they love that makes them happy – or they save storage space in their home because they don’t need to store CDs or records</a:t>
            </a:r>
          </a:p>
          <a:p>
            <a:pPr>
              <a:buFont typeface="Arial" panose="020B0604020202020204" pitchFamily="34" charset="0"/>
              <a:buChar char="•"/>
            </a:pPr>
            <a:r>
              <a:rPr lang="en-GB" sz="2400" dirty="0"/>
              <a:t>When you develop a promotional plan, it’s essential to focus on the BENEFITS which customers value – these are not always the same as the product’s FEATURES.  Sometimes features matter to the producer (maybe they relate to an aspect that makes the product cheaper to mass produce) but can be irrelevant to the customer.  Sometimes customers see benefits in a product – it saves them time, makes their life simpler, helps them make friends faster – that the company doesn’t know about.  The job of a great marketer is to discover and promote the benefits customers value most.</a:t>
            </a:r>
            <a:endParaRPr lang="en-GB" sz="2400" b="0" dirty="0"/>
          </a:p>
          <a:p>
            <a:pPr>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20BF3354-FD2F-4656-9F13-963BF4C0F99B}"/>
              </a:ext>
            </a:extLst>
          </p:cNvPr>
          <p:cNvPicPr>
            <a:picLocks noChangeAspect="1"/>
          </p:cNvPicPr>
          <p:nvPr/>
        </p:nvPicPr>
        <p:blipFill>
          <a:blip r:embed="rId2"/>
          <a:stretch>
            <a:fillRect/>
          </a:stretch>
        </p:blipFill>
        <p:spPr>
          <a:xfrm>
            <a:off x="6886913" y="2276872"/>
            <a:ext cx="2192746" cy="1679823"/>
          </a:xfrm>
          <a:prstGeom prst="rect">
            <a:avLst/>
          </a:prstGeom>
        </p:spPr>
      </p:pic>
      <p:pic>
        <p:nvPicPr>
          <p:cNvPr id="5" name="Picture 4">
            <a:extLst>
              <a:ext uri="{FF2B5EF4-FFF2-40B4-BE49-F238E27FC236}">
                <a16:creationId xmlns:a16="http://schemas.microsoft.com/office/drawing/2014/main" id="{1BA9A733-FD04-4988-972A-60FA157CCE64}"/>
              </a:ext>
            </a:extLst>
          </p:cNvPr>
          <p:cNvPicPr>
            <a:picLocks noChangeAspect="1"/>
          </p:cNvPicPr>
          <p:nvPr/>
        </p:nvPicPr>
        <p:blipFill>
          <a:blip r:embed="rId3"/>
          <a:stretch>
            <a:fillRect/>
          </a:stretch>
        </p:blipFill>
        <p:spPr>
          <a:xfrm>
            <a:off x="7174473" y="4581128"/>
            <a:ext cx="1452295" cy="1422039"/>
          </a:xfrm>
          <a:prstGeom prst="rect">
            <a:avLst/>
          </a:prstGeom>
        </p:spPr>
      </p:pic>
      <p:sp>
        <p:nvSpPr>
          <p:cNvPr id="8" name="Title 1">
            <a:extLst>
              <a:ext uri="{FF2B5EF4-FFF2-40B4-BE49-F238E27FC236}">
                <a16:creationId xmlns:a16="http://schemas.microsoft.com/office/drawing/2014/main" id="{696BE2DB-DC54-4CA0-8515-38DFD7F3A775}"/>
              </a:ext>
            </a:extLst>
          </p:cNvPr>
          <p:cNvSpPr txBox="1">
            <a:spLocks/>
          </p:cNvSpPr>
          <p:nvPr/>
        </p:nvSpPr>
        <p:spPr>
          <a:xfrm>
            <a:off x="251520" y="15205"/>
            <a:ext cx="849694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000" b="1" dirty="0">
                <a:solidFill>
                  <a:srgbClr val="FF0000"/>
                </a:solidFill>
              </a:rPr>
              <a:t>P5 Give information about the branded product, its features and benefits</a:t>
            </a:r>
          </a:p>
        </p:txBody>
      </p:sp>
    </p:spTree>
    <p:extLst>
      <p:ext uri="{BB962C8B-B14F-4D97-AF65-F5344CB8AC3E}">
        <p14:creationId xmlns:p14="http://schemas.microsoft.com/office/powerpoint/2010/main" val="2305108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BF3354-FD2F-4656-9F13-963BF4C0F99B}"/>
              </a:ext>
            </a:extLst>
          </p:cNvPr>
          <p:cNvPicPr>
            <a:picLocks noChangeAspect="1"/>
          </p:cNvPicPr>
          <p:nvPr/>
        </p:nvPicPr>
        <p:blipFill>
          <a:blip r:embed="rId2"/>
          <a:stretch>
            <a:fillRect/>
          </a:stretch>
        </p:blipFill>
        <p:spPr>
          <a:xfrm>
            <a:off x="394482" y="1327242"/>
            <a:ext cx="4699759" cy="3600400"/>
          </a:xfrm>
          <a:prstGeom prst="rect">
            <a:avLst/>
          </a:prstGeom>
        </p:spPr>
      </p:pic>
      <p:sp>
        <p:nvSpPr>
          <p:cNvPr id="8" name="Title 1">
            <a:extLst>
              <a:ext uri="{FF2B5EF4-FFF2-40B4-BE49-F238E27FC236}">
                <a16:creationId xmlns:a16="http://schemas.microsoft.com/office/drawing/2014/main" id="{696BE2DB-DC54-4CA0-8515-38DFD7F3A775}"/>
              </a:ext>
            </a:extLst>
          </p:cNvPr>
          <p:cNvSpPr txBox="1">
            <a:spLocks/>
          </p:cNvSpPr>
          <p:nvPr/>
        </p:nvSpPr>
        <p:spPr>
          <a:xfrm>
            <a:off x="251520" y="15205"/>
            <a:ext cx="849694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000" b="1" dirty="0">
                <a:solidFill>
                  <a:srgbClr val="FF0000"/>
                </a:solidFill>
              </a:rPr>
              <a:t>P5 example: how Spotify’s features become a benefit to its customers</a:t>
            </a:r>
          </a:p>
        </p:txBody>
      </p:sp>
      <p:pic>
        <p:nvPicPr>
          <p:cNvPr id="9" name="Picture 8">
            <a:extLst>
              <a:ext uri="{FF2B5EF4-FFF2-40B4-BE49-F238E27FC236}">
                <a16:creationId xmlns:a16="http://schemas.microsoft.com/office/drawing/2014/main" id="{61F8C4E4-3373-4D59-A802-63346CB058F7}"/>
              </a:ext>
            </a:extLst>
          </p:cNvPr>
          <p:cNvPicPr>
            <a:picLocks noChangeAspect="1"/>
          </p:cNvPicPr>
          <p:nvPr/>
        </p:nvPicPr>
        <p:blipFill>
          <a:blip r:embed="rId3"/>
          <a:stretch>
            <a:fillRect/>
          </a:stretch>
        </p:blipFill>
        <p:spPr>
          <a:xfrm>
            <a:off x="5502694" y="2492897"/>
            <a:ext cx="3513313" cy="2304256"/>
          </a:xfrm>
          <a:prstGeom prst="rect">
            <a:avLst/>
          </a:prstGeom>
        </p:spPr>
      </p:pic>
      <p:sp>
        <p:nvSpPr>
          <p:cNvPr id="10" name="TextBox 9">
            <a:extLst>
              <a:ext uri="{FF2B5EF4-FFF2-40B4-BE49-F238E27FC236}">
                <a16:creationId xmlns:a16="http://schemas.microsoft.com/office/drawing/2014/main" id="{4FD70A69-B470-47DB-913B-CB1B8669F837}"/>
              </a:ext>
            </a:extLst>
          </p:cNvPr>
          <p:cNvSpPr txBox="1"/>
          <p:nvPr/>
        </p:nvSpPr>
        <p:spPr>
          <a:xfrm>
            <a:off x="683568" y="5445224"/>
            <a:ext cx="3600400" cy="1138773"/>
          </a:xfrm>
          <a:prstGeom prst="rect">
            <a:avLst/>
          </a:prstGeom>
          <a:noFill/>
        </p:spPr>
        <p:txBody>
          <a:bodyPr wrap="square" rtlCol="0">
            <a:spAutoFit/>
          </a:bodyPr>
          <a:lstStyle/>
          <a:p>
            <a:r>
              <a:rPr lang="en-US" sz="3200" b="1" dirty="0">
                <a:solidFill>
                  <a:srgbClr val="FF0000"/>
                </a:solidFill>
              </a:rPr>
              <a:t>From</a:t>
            </a:r>
          </a:p>
          <a:p>
            <a:r>
              <a:rPr lang="en-US" dirty="0"/>
              <a:t>Mess, hassle, endless time searching, taking up space, dust</a:t>
            </a:r>
            <a:endParaRPr lang="en-GB" dirty="0"/>
          </a:p>
        </p:txBody>
      </p:sp>
      <p:sp>
        <p:nvSpPr>
          <p:cNvPr id="11" name="TextBox 10">
            <a:extLst>
              <a:ext uri="{FF2B5EF4-FFF2-40B4-BE49-F238E27FC236}">
                <a16:creationId xmlns:a16="http://schemas.microsoft.com/office/drawing/2014/main" id="{1E846456-24D7-4D68-B8C6-90FADD7E2CDD}"/>
              </a:ext>
            </a:extLst>
          </p:cNvPr>
          <p:cNvSpPr txBox="1"/>
          <p:nvPr/>
        </p:nvSpPr>
        <p:spPr>
          <a:xfrm>
            <a:off x="5415607" y="5487617"/>
            <a:ext cx="3600400" cy="861774"/>
          </a:xfrm>
          <a:prstGeom prst="rect">
            <a:avLst/>
          </a:prstGeom>
          <a:noFill/>
        </p:spPr>
        <p:txBody>
          <a:bodyPr wrap="square" rtlCol="0">
            <a:spAutoFit/>
          </a:bodyPr>
          <a:lstStyle/>
          <a:p>
            <a:r>
              <a:rPr lang="en-US" sz="3200" b="1" dirty="0">
                <a:solidFill>
                  <a:srgbClr val="FF0000"/>
                </a:solidFill>
              </a:rPr>
              <a:t>To</a:t>
            </a:r>
          </a:p>
          <a:p>
            <a:r>
              <a:rPr lang="en-US" dirty="0"/>
              <a:t>Simplicity at your fingertips</a:t>
            </a:r>
            <a:endParaRPr lang="en-GB" dirty="0"/>
          </a:p>
        </p:txBody>
      </p:sp>
    </p:spTree>
    <p:extLst>
      <p:ext uri="{BB962C8B-B14F-4D97-AF65-F5344CB8AC3E}">
        <p14:creationId xmlns:p14="http://schemas.microsoft.com/office/powerpoint/2010/main" val="112252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FF0000"/>
                </a:solidFill>
              </a:rPr>
              <a:t>P5 The brand’s objectives</a:t>
            </a:r>
          </a:p>
        </p:txBody>
      </p:sp>
      <p:sp>
        <p:nvSpPr>
          <p:cNvPr id="4" name="Content Placeholder 2">
            <a:extLst>
              <a:ext uri="{FF2B5EF4-FFF2-40B4-BE49-F238E27FC236}">
                <a16:creationId xmlns:a16="http://schemas.microsoft.com/office/drawing/2014/main" id="{55EEFB95-7CA7-4E3B-92F8-A845A34DC2DA}"/>
              </a:ext>
            </a:extLst>
          </p:cNvPr>
          <p:cNvSpPr>
            <a:spLocks noGrp="1"/>
          </p:cNvSpPr>
          <p:nvPr>
            <p:ph idx="1"/>
          </p:nvPr>
        </p:nvSpPr>
        <p:spPr>
          <a:xfrm>
            <a:off x="619265" y="2060848"/>
            <a:ext cx="7520940" cy="3939889"/>
          </a:xfrm>
        </p:spPr>
        <p:txBody>
          <a:bodyPr>
            <a:normAutofit/>
          </a:bodyPr>
          <a:lstStyle/>
          <a:p>
            <a:pPr>
              <a:buFont typeface="Arial" panose="020B0604020202020204" pitchFamily="34" charset="0"/>
              <a:buChar char="•"/>
            </a:pPr>
            <a:r>
              <a:rPr lang="en-GB" sz="2400" b="0" dirty="0">
                <a:latin typeface="Arial" panose="020B0604020202020204" pitchFamily="34" charset="0"/>
                <a:cs typeface="Arial" panose="020B0604020202020204" pitchFamily="34" charset="0"/>
              </a:rPr>
              <a:t>Effective branding is important to the success of a business and deliver its business objectives</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Businesses need to produce a brand that is easily recognisable &amp; stands for quality in the minds of its target market and customers</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Branding can relate to one product or a range of products</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Branding will not only provide customers with information but also needs to make sure it stands out from competitors.</a:t>
            </a:r>
          </a:p>
        </p:txBody>
      </p:sp>
    </p:spTree>
    <p:extLst>
      <p:ext uri="{BB962C8B-B14F-4D97-AF65-F5344CB8AC3E}">
        <p14:creationId xmlns:p14="http://schemas.microsoft.com/office/powerpoint/2010/main" val="336467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3708114" cy="1622321"/>
          </a:xfrm>
        </p:spPr>
        <p:txBody>
          <a:bodyPr>
            <a:normAutofit/>
          </a:bodyPr>
          <a:lstStyle/>
          <a:p>
            <a:r>
              <a:rPr lang="en-GB" b="1"/>
              <a:t>P5 Ideas for branding or a logo</a:t>
            </a:r>
          </a:p>
        </p:txBody>
      </p:sp>
      <p:sp>
        <p:nvSpPr>
          <p:cNvPr id="3" name="Content Placeholder 2"/>
          <p:cNvSpPr>
            <a:spLocks noGrp="1"/>
          </p:cNvSpPr>
          <p:nvPr>
            <p:ph idx="1"/>
          </p:nvPr>
        </p:nvSpPr>
        <p:spPr>
          <a:xfrm>
            <a:off x="486697" y="2438400"/>
            <a:ext cx="3708113" cy="3785419"/>
          </a:xfrm>
        </p:spPr>
        <p:txBody>
          <a:bodyPr>
            <a:normAutofit lnSpcReduction="10000"/>
          </a:bodyPr>
          <a:lstStyle/>
          <a:p>
            <a:pPr marL="0" indent="0">
              <a:buNone/>
            </a:pPr>
            <a:r>
              <a:rPr lang="en-GB" sz="1600" b="0" dirty="0"/>
              <a:t>Get creative in your answer – include your own artwork mock-ups:</a:t>
            </a:r>
          </a:p>
          <a:p>
            <a:pPr marL="0" indent="0"/>
            <a:endParaRPr lang="en-GB" sz="1600" b="0" dirty="0"/>
          </a:p>
          <a:p>
            <a:pPr>
              <a:buFont typeface="Arial" panose="020B0604020202020204" pitchFamily="34" charset="0"/>
              <a:buChar char="•"/>
            </a:pPr>
            <a:r>
              <a:rPr lang="en-GB" sz="1600" b="0" dirty="0"/>
              <a:t>Logo or symbol (or include “mood” images of photos/cartoons that communicate what the brand’s about)</a:t>
            </a:r>
          </a:p>
          <a:p>
            <a:pPr>
              <a:buFont typeface="Arial" panose="020B0604020202020204" pitchFamily="34" charset="0"/>
              <a:buChar char="•"/>
            </a:pPr>
            <a:r>
              <a:rPr lang="en-GB" sz="1600" dirty="0"/>
              <a:t>Brand values/personality</a:t>
            </a:r>
            <a:endParaRPr lang="en-GB" sz="1600" b="0" dirty="0"/>
          </a:p>
          <a:p>
            <a:pPr>
              <a:buFont typeface="Arial" panose="020B0604020202020204" pitchFamily="34" charset="0"/>
              <a:buChar char="•"/>
            </a:pPr>
            <a:r>
              <a:rPr lang="en-GB" sz="1600" b="0" dirty="0"/>
              <a:t>Message in a slogan, jingle or strapline</a:t>
            </a:r>
          </a:p>
          <a:p>
            <a:pPr>
              <a:buFont typeface="Arial" panose="020B0604020202020204" pitchFamily="34" charset="0"/>
              <a:buChar char="•"/>
            </a:pPr>
            <a:r>
              <a:rPr lang="en-GB" sz="1600" dirty="0"/>
              <a:t>Audio ident</a:t>
            </a:r>
            <a:endParaRPr lang="en-GB" sz="1600" b="0" dirty="0"/>
          </a:p>
          <a:p>
            <a:pPr>
              <a:buFont typeface="Arial" panose="020B0604020202020204" pitchFamily="34" charset="0"/>
              <a:buChar char="•"/>
            </a:pPr>
            <a:r>
              <a:rPr lang="en-GB" sz="1600" b="0" dirty="0"/>
              <a:t>How the brand features in advertising material</a:t>
            </a:r>
          </a:p>
          <a:p>
            <a:pPr>
              <a:buFont typeface="Arial" panose="020B0604020202020204" pitchFamily="34" charset="0"/>
              <a:buChar char="•"/>
            </a:pPr>
            <a:r>
              <a:rPr lang="en-GB" sz="1600" b="0" dirty="0"/>
              <a:t>Sales promotional activities aligned to the brand values (e.g. competitions/social media stunts etc)</a:t>
            </a:r>
          </a:p>
          <a:p>
            <a:pPr marL="0" indent="0">
              <a:buNone/>
            </a:pPr>
            <a:endParaRPr lang="en-GB" sz="1600" b="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33F316-E847-4036-B55F-1ECECBC67FDC}"/>
              </a:ext>
            </a:extLst>
          </p:cNvPr>
          <p:cNvPicPr>
            <a:picLocks noChangeAspect="1"/>
          </p:cNvPicPr>
          <p:nvPr/>
        </p:nvPicPr>
        <p:blipFill>
          <a:blip r:embed="rId2"/>
          <a:stretch>
            <a:fillRect/>
          </a:stretch>
        </p:blipFill>
        <p:spPr>
          <a:xfrm>
            <a:off x="5178531" y="1784017"/>
            <a:ext cx="3356649" cy="3286718"/>
          </a:xfrm>
          <a:prstGeom prst="rect">
            <a:avLst/>
          </a:prstGeom>
          <a:effectLst/>
        </p:spPr>
      </p:pic>
    </p:spTree>
    <p:extLst>
      <p:ext uri="{BB962C8B-B14F-4D97-AF65-F5344CB8AC3E}">
        <p14:creationId xmlns:p14="http://schemas.microsoft.com/office/powerpoint/2010/main" val="196875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P5 Thoughts about straplines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GB" sz="2200" b="0" dirty="0"/>
          </a:p>
          <a:p>
            <a:pPr marL="457200" indent="-457200">
              <a:buFont typeface="+mj-lt"/>
              <a:buAutoNum type="arabicPeriod"/>
            </a:pPr>
            <a:r>
              <a:rPr lang="en-GB" sz="2400" b="0" dirty="0"/>
              <a:t>What is a strapline?</a:t>
            </a:r>
          </a:p>
          <a:p>
            <a:pPr marL="457200" indent="-457200">
              <a:buFont typeface="+mj-lt"/>
              <a:buAutoNum type="arabicPeriod"/>
            </a:pPr>
            <a:r>
              <a:rPr lang="en-GB" sz="2400" b="0" dirty="0"/>
              <a:t>What are the advantages and disadvantages of using celebrities to promote products?</a:t>
            </a:r>
          </a:p>
          <a:p>
            <a:pPr marL="457200" indent="-457200">
              <a:buFont typeface="+mj-lt"/>
              <a:buAutoNum type="arabicPeriod"/>
            </a:pPr>
            <a:r>
              <a:rPr lang="en-GB" sz="2400" b="0" dirty="0"/>
              <a:t>What would be the impact for a business if customers become aware of unethical production processes?</a:t>
            </a:r>
          </a:p>
          <a:p>
            <a:pPr marL="457200" indent="-457200">
              <a:buFont typeface="+mj-lt"/>
              <a:buAutoNum type="arabicPeriod"/>
            </a:pPr>
            <a:r>
              <a:rPr lang="en-GB" sz="2400" b="0" dirty="0"/>
              <a:t>Why is it important for a business to identify its target market?</a:t>
            </a:r>
          </a:p>
        </p:txBody>
      </p:sp>
    </p:spTree>
    <p:extLst>
      <p:ext uri="{BB962C8B-B14F-4D97-AF65-F5344CB8AC3E}">
        <p14:creationId xmlns:p14="http://schemas.microsoft.com/office/powerpoint/2010/main" val="34594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4567"/>
            <a:ext cx="7886700" cy="1325563"/>
          </a:xfrm>
        </p:spPr>
        <p:txBody>
          <a:bodyPr/>
          <a:lstStyle/>
          <a:p>
            <a:r>
              <a:rPr lang="en-GB" sz="4000" b="1" dirty="0">
                <a:solidFill>
                  <a:srgbClr val="FF0000"/>
                </a:solidFill>
              </a:rPr>
              <a:t>P5 Branding methods and techniques to be used</a:t>
            </a:r>
          </a:p>
        </p:txBody>
      </p:sp>
      <p:sp>
        <p:nvSpPr>
          <p:cNvPr id="3" name="Content Placeholder 2"/>
          <p:cNvSpPr>
            <a:spLocks noGrp="1"/>
          </p:cNvSpPr>
          <p:nvPr>
            <p:ph idx="1"/>
          </p:nvPr>
        </p:nvSpPr>
        <p:spPr/>
        <p:txBody>
          <a:bodyPr>
            <a:normAutofit/>
          </a:bodyPr>
          <a:lstStyle/>
          <a:p>
            <a:pPr marL="0" indent="0">
              <a:buNone/>
            </a:pPr>
            <a:r>
              <a:rPr lang="en-GB" sz="2400" b="0" dirty="0"/>
              <a:t>For example</a:t>
            </a:r>
          </a:p>
          <a:p>
            <a:pPr marL="0" indent="0"/>
            <a:endParaRPr lang="en-GB" sz="2400" b="0" dirty="0"/>
          </a:p>
          <a:p>
            <a:pPr>
              <a:buFont typeface="Arial" panose="020B0604020202020204" pitchFamily="34" charset="0"/>
              <a:buChar char="•"/>
            </a:pPr>
            <a:r>
              <a:rPr lang="en-GB" sz="2400" b="0" dirty="0"/>
              <a:t>Brand name</a:t>
            </a:r>
          </a:p>
          <a:p>
            <a:pPr>
              <a:buFont typeface="Arial" panose="020B0604020202020204" pitchFamily="34" charset="0"/>
              <a:buChar char="•"/>
            </a:pPr>
            <a:r>
              <a:rPr lang="en-GB" sz="2400" dirty="0"/>
              <a:t>Brand values/personality</a:t>
            </a:r>
            <a:endParaRPr lang="en-GB" sz="2400" b="0" dirty="0"/>
          </a:p>
          <a:p>
            <a:r>
              <a:rPr lang="en-GB" sz="2400" b="0" dirty="0"/>
              <a:t>Logo or symbol</a:t>
            </a:r>
          </a:p>
          <a:p>
            <a:pPr>
              <a:buFont typeface="Arial" panose="020B0604020202020204" pitchFamily="34" charset="0"/>
              <a:buChar char="•"/>
            </a:pPr>
            <a:r>
              <a:rPr lang="en-GB" sz="2400" b="0" dirty="0"/>
              <a:t>Message in a slogan, jingle or strapline</a:t>
            </a:r>
          </a:p>
          <a:p>
            <a:pPr>
              <a:buFont typeface="Arial" panose="020B0604020202020204" pitchFamily="34" charset="0"/>
              <a:buChar char="•"/>
            </a:pPr>
            <a:r>
              <a:rPr lang="en-GB" sz="2400" b="0" dirty="0"/>
              <a:t>Advertising material</a:t>
            </a:r>
          </a:p>
          <a:p>
            <a:pPr>
              <a:buFont typeface="Arial" panose="020B0604020202020204" pitchFamily="34" charset="0"/>
              <a:buChar char="•"/>
            </a:pPr>
            <a:r>
              <a:rPr lang="en-GB" sz="2400" b="0" dirty="0"/>
              <a:t>Sales promotional activities</a:t>
            </a:r>
          </a:p>
          <a:p>
            <a:pPr>
              <a:buFont typeface="Arial" panose="020B0604020202020204" pitchFamily="34" charset="0"/>
              <a:buChar char="•"/>
            </a:pPr>
            <a:r>
              <a:rPr lang="en-GB" sz="2400" dirty="0"/>
              <a:t>Public relations campaign/using celebrity ambassadors</a:t>
            </a:r>
            <a:endParaRPr lang="en-GB" sz="2400" b="0" dirty="0"/>
          </a:p>
        </p:txBody>
      </p:sp>
    </p:spTree>
    <p:extLst>
      <p:ext uri="{BB962C8B-B14F-4D97-AF65-F5344CB8AC3E}">
        <p14:creationId xmlns:p14="http://schemas.microsoft.com/office/powerpoint/2010/main" val="65263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M3 you’ll need to explain how and why you selected your target market and how your brand’s personality will appeal to them</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b="0" dirty="0"/>
              <a:t>A business must have a clear vision about who its target market will be and then select appropriate media through which to advertise and promote its brands.</a:t>
            </a:r>
          </a:p>
          <a:p>
            <a:pPr>
              <a:buFont typeface="Arial" panose="020B0604020202020204" pitchFamily="34" charset="0"/>
              <a:buChar char="•"/>
            </a:pPr>
            <a:r>
              <a:rPr lang="en-GB" sz="2400" b="0" dirty="0"/>
              <a:t>E.g. young people might be the target market for hair gels &amp; sprays and the company would choose advertising channels which young people will see</a:t>
            </a:r>
            <a:r>
              <a:rPr lang="en-GB" sz="2400" dirty="0"/>
              <a:t> – such as social media, ad breaks in TV’s Love Island or print ads on toilet doors in clubs</a:t>
            </a:r>
          </a:p>
          <a:p>
            <a:pPr>
              <a:buFont typeface="Arial" panose="020B0604020202020204" pitchFamily="34" charset="0"/>
              <a:buChar char="•"/>
            </a:pPr>
            <a:r>
              <a:rPr lang="en-GB" sz="2400" b="0" dirty="0"/>
              <a:t>A brand targeting old people would choose</a:t>
            </a:r>
            <a:r>
              <a:rPr lang="en-GB" sz="2400" dirty="0"/>
              <a:t> totally different advertising channels – such as newspapers, magazines and in the ad breaks of TV programmes such as the local TV news</a:t>
            </a:r>
            <a:endParaRPr lang="en-GB" sz="2400" b="0" dirty="0"/>
          </a:p>
        </p:txBody>
      </p:sp>
    </p:spTree>
    <p:extLst>
      <p:ext uri="{BB962C8B-B14F-4D97-AF65-F5344CB8AC3E}">
        <p14:creationId xmlns:p14="http://schemas.microsoft.com/office/powerpoint/2010/main" val="182570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5126"/>
            <a:ext cx="8335838" cy="1325563"/>
          </a:xfrm>
        </p:spPr>
        <p:txBody>
          <a:bodyPr>
            <a:normAutofit/>
          </a:bodyPr>
          <a:lstStyle/>
          <a:p>
            <a:r>
              <a:rPr lang="en-GB" b="1" dirty="0">
                <a:solidFill>
                  <a:srgbClr val="FF0000"/>
                </a:solidFill>
              </a:rPr>
              <a:t>M3 Your target market – things to think about</a:t>
            </a:r>
          </a:p>
        </p:txBody>
      </p:sp>
      <p:graphicFrame>
        <p:nvGraphicFramePr>
          <p:cNvPr id="4" name="Content Placeholder 3"/>
          <p:cNvGraphicFramePr>
            <a:graphicFrameLocks noGrp="1"/>
          </p:cNvGraphicFramePr>
          <p:nvPr>
            <p:ph idx="1"/>
          </p:nvPr>
        </p:nvGraphicFramePr>
        <p:xfrm>
          <a:off x="755576" y="1988840"/>
          <a:ext cx="7056784" cy="3182620"/>
        </p:xfrm>
        <a:graphic>
          <a:graphicData uri="http://schemas.openxmlformats.org/drawingml/2006/table">
            <a:tbl>
              <a:tblPr firstRow="1" bandRow="1">
                <a:tableStyleId>{5C22544A-7EE6-4342-B048-85BDC9FD1C3A}</a:tableStyleId>
              </a:tblPr>
              <a:tblGrid>
                <a:gridCol w="2507192">
                  <a:extLst>
                    <a:ext uri="{9D8B030D-6E8A-4147-A177-3AD203B41FA5}">
                      <a16:colId xmlns:a16="http://schemas.microsoft.com/office/drawing/2014/main" val="20000"/>
                    </a:ext>
                  </a:extLst>
                </a:gridCol>
                <a:gridCol w="4549592">
                  <a:extLst>
                    <a:ext uri="{9D8B030D-6E8A-4147-A177-3AD203B41FA5}">
                      <a16:colId xmlns:a16="http://schemas.microsoft.com/office/drawing/2014/main" val="20001"/>
                    </a:ext>
                  </a:extLst>
                </a:gridCol>
              </a:tblGrid>
              <a:tr h="370840">
                <a:tc>
                  <a:txBody>
                    <a:bodyPr/>
                    <a:lstStyle/>
                    <a:p>
                      <a:r>
                        <a:rPr lang="en-GB" dirty="0"/>
                        <a:t>Factor</a:t>
                      </a:r>
                    </a:p>
                  </a:txBody>
                  <a:tcPr/>
                </a:tc>
                <a:tc>
                  <a:txBody>
                    <a:bodyPr/>
                    <a:lstStyle/>
                    <a:p>
                      <a:r>
                        <a:rPr lang="en-GB" dirty="0"/>
                        <a:t>Implications</a:t>
                      </a:r>
                    </a:p>
                  </a:txBody>
                  <a:tcPr/>
                </a:tc>
                <a:extLst>
                  <a:ext uri="{0D108BD9-81ED-4DB2-BD59-A6C34878D82A}">
                    <a16:rowId xmlns:a16="http://schemas.microsoft.com/office/drawing/2014/main" val="10000"/>
                  </a:ext>
                </a:extLst>
              </a:tr>
              <a:tr h="370840">
                <a:tc>
                  <a:txBody>
                    <a:bodyPr/>
                    <a:lstStyle/>
                    <a:p>
                      <a:r>
                        <a:rPr lang="en-GB" sz="2000" b="1" dirty="0"/>
                        <a:t>Race/nationality</a:t>
                      </a:r>
                    </a:p>
                    <a:p>
                      <a:endParaRPr lang="en-GB" dirty="0"/>
                    </a:p>
                  </a:txBody>
                  <a:tcPr/>
                </a:tc>
                <a:tc>
                  <a:txBody>
                    <a:bodyPr/>
                    <a:lstStyle/>
                    <a:p>
                      <a:r>
                        <a:rPr lang="en-GB" dirty="0"/>
                        <a:t>A</a:t>
                      </a:r>
                      <a:r>
                        <a:rPr lang="en-GB" baseline="0" dirty="0"/>
                        <a:t> business needs to make sure that their brands do not discriminate against or upset any nationality or social group.                                                </a:t>
                      </a:r>
                      <a:endParaRPr lang="en-GB" dirty="0"/>
                    </a:p>
                  </a:txBody>
                  <a:tcPr/>
                </a:tc>
                <a:extLst>
                  <a:ext uri="{0D108BD9-81ED-4DB2-BD59-A6C34878D82A}">
                    <a16:rowId xmlns:a16="http://schemas.microsoft.com/office/drawing/2014/main" val="10001"/>
                  </a:ext>
                </a:extLst>
              </a:tr>
              <a:tr h="370840">
                <a:tc>
                  <a:txBody>
                    <a:bodyPr/>
                    <a:lstStyle/>
                    <a:p>
                      <a:pPr marL="0" algn="l" defTabSz="914400" rtl="0" eaLnBrk="1" latinLnBrk="0" hangingPunct="1"/>
                      <a:r>
                        <a:rPr lang="en-GB" sz="2000" b="1" kern="1200" dirty="0">
                          <a:solidFill>
                            <a:schemeClr val="dk1"/>
                          </a:solidFill>
                          <a:latin typeface="+mn-lt"/>
                          <a:ea typeface="+mn-ea"/>
                          <a:cs typeface="+mn-cs"/>
                        </a:rPr>
                        <a:t>Religion</a:t>
                      </a:r>
                    </a:p>
                    <a:p>
                      <a:endParaRPr lang="en-GB" dirty="0"/>
                    </a:p>
                  </a:txBody>
                  <a:tcPr/>
                </a:tc>
                <a:tc>
                  <a:txBody>
                    <a:bodyPr/>
                    <a:lstStyle/>
                    <a:p>
                      <a:r>
                        <a:rPr lang="en-GB" dirty="0"/>
                        <a:t>It is also important not</a:t>
                      </a:r>
                      <a:r>
                        <a:rPr lang="en-GB" baseline="0" dirty="0"/>
                        <a:t> to offend any religious groups with a brand or advertising.</a:t>
                      </a:r>
                      <a:endParaRPr lang="en-GB" dirty="0"/>
                    </a:p>
                  </a:txBody>
                  <a:tcPr/>
                </a:tc>
                <a:extLst>
                  <a:ext uri="{0D108BD9-81ED-4DB2-BD59-A6C34878D82A}">
                    <a16:rowId xmlns:a16="http://schemas.microsoft.com/office/drawing/2014/main" val="10002"/>
                  </a:ext>
                </a:extLst>
              </a:tr>
              <a:tr h="370840">
                <a:tc>
                  <a:txBody>
                    <a:bodyPr/>
                    <a:lstStyle/>
                    <a:p>
                      <a:pPr marL="0" algn="l" defTabSz="914400" rtl="0" eaLnBrk="1" latinLnBrk="0" hangingPunct="1"/>
                      <a:r>
                        <a:rPr lang="en-GB" sz="2000" b="1" kern="1200" dirty="0">
                          <a:solidFill>
                            <a:schemeClr val="dk1"/>
                          </a:solidFill>
                          <a:latin typeface="+mn-lt"/>
                          <a:ea typeface="+mn-ea"/>
                          <a:cs typeface="+mn-cs"/>
                        </a:rPr>
                        <a:t>Children</a:t>
                      </a:r>
                    </a:p>
                    <a:p>
                      <a:endParaRPr lang="en-GB" dirty="0"/>
                    </a:p>
                  </a:txBody>
                  <a:tcPr/>
                </a:tc>
                <a:tc>
                  <a:txBody>
                    <a:bodyPr/>
                    <a:lstStyle/>
                    <a:p>
                      <a:r>
                        <a:rPr lang="en-GB" dirty="0"/>
                        <a:t>If a brand is aimed at children their</a:t>
                      </a:r>
                      <a:r>
                        <a:rPr lang="en-GB" baseline="0" dirty="0"/>
                        <a:t> products should be suitable for them.</a:t>
                      </a:r>
                      <a:endParaRPr lang="en-GB" dirty="0"/>
                    </a:p>
                  </a:txBody>
                  <a:tcPr/>
                </a:tc>
                <a:extLst>
                  <a:ext uri="{0D108BD9-81ED-4DB2-BD59-A6C34878D82A}">
                    <a16:rowId xmlns:a16="http://schemas.microsoft.com/office/drawing/2014/main" val="10003"/>
                  </a:ext>
                </a:extLst>
              </a:tr>
              <a:tr h="370840">
                <a:tc>
                  <a:txBody>
                    <a:bodyPr/>
                    <a:lstStyle/>
                    <a:p>
                      <a:pPr marL="0" algn="l" defTabSz="914400" rtl="0" eaLnBrk="1" latinLnBrk="0" hangingPunct="1"/>
                      <a:r>
                        <a:rPr lang="en-GB" sz="2000" b="1" kern="1200" dirty="0">
                          <a:solidFill>
                            <a:schemeClr val="dk1"/>
                          </a:solidFill>
                          <a:latin typeface="+mn-lt"/>
                          <a:ea typeface="+mn-ea"/>
                          <a:cs typeface="+mn-cs"/>
                        </a:rPr>
                        <a:t>Disabilities </a:t>
                      </a:r>
                    </a:p>
                  </a:txBody>
                  <a:tcPr/>
                </a:tc>
                <a:tc>
                  <a:txBody>
                    <a:bodyPr/>
                    <a:lstStyle/>
                    <a:p>
                      <a:r>
                        <a:rPr lang="en-GB" dirty="0"/>
                        <a:t>A brand should be sensitive to people with physical or mental disabilities</a:t>
                      </a:r>
                      <a:r>
                        <a:rPr lang="en-GB" baseline="0" dirty="0"/>
                        <a:t> e.g. use clear font for people with poor eyesight.</a:t>
                      </a:r>
                      <a:endParaRPr lang="en-GB" dirty="0"/>
                    </a:p>
                  </a:txBody>
                  <a:tcPr/>
                </a:tc>
                <a:extLst>
                  <a:ext uri="{0D108BD9-81ED-4DB2-BD59-A6C34878D82A}">
                    <a16:rowId xmlns:a16="http://schemas.microsoft.com/office/drawing/2014/main" val="10004"/>
                  </a:ext>
                </a:extLst>
              </a:tr>
              <a:tr h="370840">
                <a:tc>
                  <a:txBody>
                    <a:bodyPr/>
                    <a:lstStyle/>
                    <a:p>
                      <a:pPr marL="0" algn="l" defTabSz="914400" rtl="0" eaLnBrk="1" latinLnBrk="0" hangingPunct="1"/>
                      <a:r>
                        <a:rPr lang="en-GB" sz="2000" b="1" kern="1200" dirty="0">
                          <a:solidFill>
                            <a:schemeClr val="dk1"/>
                          </a:solidFill>
                          <a:latin typeface="+mn-lt"/>
                          <a:ea typeface="+mn-ea"/>
                          <a:cs typeface="+mn-cs"/>
                        </a:rPr>
                        <a:t>Environment</a:t>
                      </a:r>
                    </a:p>
                  </a:txBody>
                  <a:tcPr/>
                </a:tc>
                <a:tc>
                  <a:txBody>
                    <a:bodyPr/>
                    <a:lstStyle/>
                    <a:p>
                      <a:r>
                        <a:rPr lang="en-GB" dirty="0"/>
                        <a:t>Some brands benefit from</a:t>
                      </a:r>
                      <a:r>
                        <a:rPr lang="en-GB" baseline="0" dirty="0"/>
                        <a:t> being linked to environmental or ethical practices.</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5413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4567"/>
            <a:ext cx="7886700" cy="1325563"/>
          </a:xfrm>
        </p:spPr>
        <p:txBody>
          <a:bodyPr>
            <a:normAutofit fontScale="90000"/>
          </a:bodyPr>
          <a:lstStyle/>
          <a:p>
            <a:r>
              <a:rPr lang="en-GB" sz="4000" b="1" dirty="0">
                <a:solidFill>
                  <a:srgbClr val="FF0000"/>
                </a:solidFill>
              </a:rPr>
              <a:t>M3 explain the branding methods and techniques to be used and why you’ve chosen your brand personality and target audience</a:t>
            </a:r>
          </a:p>
        </p:txBody>
      </p:sp>
      <p:sp>
        <p:nvSpPr>
          <p:cNvPr id="5" name="Content Placeholder 4">
            <a:extLst>
              <a:ext uri="{FF2B5EF4-FFF2-40B4-BE49-F238E27FC236}">
                <a16:creationId xmlns:a16="http://schemas.microsoft.com/office/drawing/2014/main" id="{E07DE35B-6166-4E7B-A74E-D200F6051CDB}"/>
              </a:ext>
            </a:extLst>
          </p:cNvPr>
          <p:cNvSpPr>
            <a:spLocks noGrp="1"/>
          </p:cNvSpPr>
          <p:nvPr>
            <p:ph idx="1"/>
          </p:nvPr>
        </p:nvSpPr>
        <p:spPr>
          <a:xfrm>
            <a:off x="628650" y="2780927"/>
            <a:ext cx="7886700" cy="3396035"/>
          </a:xfrm>
        </p:spPr>
        <p:txBody>
          <a:bodyPr/>
          <a:lstStyle/>
          <a:p>
            <a:r>
              <a:rPr lang="en-US" dirty="0"/>
              <a:t>Explain and justify your choices by linking what you’ve recommended to your understanding of who the customers will be for your brand and what you know about their likes and needs.</a:t>
            </a:r>
            <a:endParaRPr lang="en-GB" dirty="0"/>
          </a:p>
        </p:txBody>
      </p:sp>
    </p:spTree>
    <p:extLst>
      <p:ext uri="{BB962C8B-B14F-4D97-AF65-F5344CB8AC3E}">
        <p14:creationId xmlns:p14="http://schemas.microsoft.com/office/powerpoint/2010/main" val="202989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 y="1"/>
            <a:ext cx="8623870" cy="764704"/>
          </a:xfrm>
        </p:spPr>
        <p:txBody>
          <a:bodyPr>
            <a:normAutofit/>
          </a:bodyPr>
          <a:lstStyle/>
          <a:p>
            <a:r>
              <a:rPr lang="en-GB" sz="3200" b="1" dirty="0">
                <a:solidFill>
                  <a:srgbClr val="FF0000"/>
                </a:solidFill>
              </a:rPr>
              <a:t>P4 PROMOTIONAL objectives</a:t>
            </a:r>
          </a:p>
        </p:txBody>
      </p:sp>
      <p:sp>
        <p:nvSpPr>
          <p:cNvPr id="3" name="Content Placeholder 2"/>
          <p:cNvSpPr>
            <a:spLocks noGrp="1"/>
          </p:cNvSpPr>
          <p:nvPr>
            <p:ph idx="1"/>
          </p:nvPr>
        </p:nvSpPr>
        <p:spPr>
          <a:xfrm>
            <a:off x="251520" y="980728"/>
            <a:ext cx="8092380" cy="6048672"/>
          </a:xfrm>
        </p:spPr>
        <p:txBody>
          <a:bodyPr>
            <a:normAutofit fontScale="92500" lnSpcReduction="10000"/>
          </a:bodyPr>
          <a:lstStyle/>
          <a:p>
            <a:pPr>
              <a:buFont typeface="Arial" panose="020B0604020202020204" pitchFamily="34" charset="0"/>
              <a:buChar char="•"/>
            </a:pPr>
            <a:r>
              <a:rPr lang="en-GB" sz="2400" b="0" dirty="0"/>
              <a:t>A business will need to be clear what the “promotional objectives” are for any campaign.  These which must align with its overall business objectives (e.g. making a profit, expanding into new markets)</a:t>
            </a:r>
          </a:p>
          <a:p>
            <a:pPr>
              <a:buFont typeface="Arial" panose="020B0604020202020204" pitchFamily="34" charset="0"/>
              <a:buChar char="•"/>
            </a:pPr>
            <a:r>
              <a:rPr lang="en-GB" sz="2400" b="0" dirty="0"/>
              <a:t>Examples of promotional objectives could be:</a:t>
            </a:r>
            <a:br>
              <a:rPr lang="en-GB" sz="2400" b="0" dirty="0"/>
            </a:br>
            <a:br>
              <a:rPr lang="en-GB" sz="2400" b="0" dirty="0"/>
            </a:br>
            <a:r>
              <a:rPr lang="en-GB" sz="2400" b="0" dirty="0"/>
              <a:t>- </a:t>
            </a:r>
            <a:r>
              <a:rPr lang="en-GB" sz="2400" b="0" dirty="0">
                <a:solidFill>
                  <a:srgbClr val="FF0000"/>
                </a:solidFill>
              </a:rPr>
              <a:t>increase market share </a:t>
            </a:r>
            <a:r>
              <a:rPr lang="en-GB" sz="2400" b="0" dirty="0"/>
              <a:t>(taking customers from competitors or winning completely new customers who’ve never used a product or service before). For example EE’s campaign for 5G</a:t>
            </a:r>
          </a:p>
          <a:p>
            <a:pPr marL="0" indent="0">
              <a:buNone/>
            </a:pPr>
            <a:r>
              <a:rPr lang="en-GB" sz="2400" dirty="0">
                <a:hlinkClick r:id="rId2"/>
              </a:rPr>
              <a:t>https://www.youtube.com/watch?v=AHArSv5k3vU</a:t>
            </a:r>
            <a:endParaRPr lang="en-GB" sz="2400" b="0" dirty="0"/>
          </a:p>
          <a:p>
            <a:r>
              <a:rPr lang="en-GB" sz="2400" b="0" dirty="0"/>
              <a:t>- </a:t>
            </a:r>
            <a:r>
              <a:rPr lang="en-GB" sz="2400" b="0" dirty="0">
                <a:solidFill>
                  <a:srgbClr val="FF0000"/>
                </a:solidFill>
              </a:rPr>
              <a:t>Increasing consumption</a:t>
            </a:r>
            <a:r>
              <a:rPr lang="en-GB" sz="2400" b="0" dirty="0"/>
              <a:t>, loyalty and enjoyment among </a:t>
            </a:r>
            <a:r>
              <a:rPr lang="en-GB" sz="2400" b="0" dirty="0">
                <a:solidFill>
                  <a:srgbClr val="FF0000"/>
                </a:solidFill>
              </a:rPr>
              <a:t>existing users</a:t>
            </a:r>
            <a:r>
              <a:rPr lang="en-GB" sz="2400" b="0" dirty="0"/>
              <a:t>. See this example from Sky Q</a:t>
            </a:r>
          </a:p>
          <a:p>
            <a:pPr marL="0" indent="0">
              <a:buNone/>
            </a:pPr>
            <a:r>
              <a:rPr lang="en-GB" sz="2400" dirty="0">
                <a:hlinkClick r:id="rId3"/>
              </a:rPr>
              <a:t>https://www.youtube.com/watch?v=WyBpkPQUhcQ</a:t>
            </a:r>
            <a:endParaRPr lang="en-GB" sz="2400" b="0" dirty="0"/>
          </a:p>
          <a:p>
            <a:pPr>
              <a:buFont typeface="Arial" panose="020B0604020202020204" pitchFamily="34" charset="0"/>
              <a:buChar char="•"/>
            </a:pPr>
            <a:endParaRPr lang="en-GB" sz="2400" b="0" dirty="0"/>
          </a:p>
          <a:p>
            <a:pPr marL="0" indent="0">
              <a:buNone/>
            </a:pPr>
            <a:r>
              <a:rPr lang="en-GB" sz="2400" dirty="0"/>
              <a:t>- Raising </a:t>
            </a:r>
            <a:r>
              <a:rPr lang="en-GB" sz="2400" dirty="0">
                <a:solidFill>
                  <a:srgbClr val="FF0000"/>
                </a:solidFill>
              </a:rPr>
              <a:t>awareness of a brand </a:t>
            </a:r>
            <a:r>
              <a:rPr lang="en-GB" sz="2400" dirty="0"/>
              <a:t>and communicating its values – for example Nike’s World Cup 2018 brand advert</a:t>
            </a:r>
            <a:br>
              <a:rPr lang="en-GB" sz="2400" b="0" dirty="0"/>
            </a:br>
            <a:r>
              <a:rPr lang="en-GB" sz="2400" dirty="0">
                <a:hlinkClick r:id="rId4"/>
              </a:rPr>
              <a:t>https://www.youtube.com/watch?v=eIpKzWU5Z2s</a:t>
            </a:r>
            <a:br>
              <a:rPr lang="en-GB" sz="2400" b="0" dirty="0"/>
            </a:br>
            <a:endParaRPr lang="en-GB" sz="2400" b="0" dirty="0"/>
          </a:p>
        </p:txBody>
      </p:sp>
      <p:pic>
        <p:nvPicPr>
          <p:cNvPr id="4" name="Picture 3">
            <a:extLst>
              <a:ext uri="{FF2B5EF4-FFF2-40B4-BE49-F238E27FC236}">
                <a16:creationId xmlns:a16="http://schemas.microsoft.com/office/drawing/2014/main" id="{594E4333-D711-4F10-9B94-94C8D9DDE97D}"/>
              </a:ext>
            </a:extLst>
          </p:cNvPr>
          <p:cNvPicPr>
            <a:picLocks noChangeAspect="1"/>
          </p:cNvPicPr>
          <p:nvPr/>
        </p:nvPicPr>
        <p:blipFill>
          <a:blip r:embed="rId5"/>
          <a:stretch>
            <a:fillRect/>
          </a:stretch>
        </p:blipFill>
        <p:spPr>
          <a:xfrm>
            <a:off x="6549977" y="4251120"/>
            <a:ext cx="1857375" cy="1057275"/>
          </a:xfrm>
          <a:prstGeom prst="rect">
            <a:avLst/>
          </a:prstGeom>
        </p:spPr>
      </p:pic>
      <p:pic>
        <p:nvPicPr>
          <p:cNvPr id="5" name="Picture 4">
            <a:extLst>
              <a:ext uri="{FF2B5EF4-FFF2-40B4-BE49-F238E27FC236}">
                <a16:creationId xmlns:a16="http://schemas.microsoft.com/office/drawing/2014/main" id="{D3AC7E8A-367C-4922-9060-5314E1B4B6CB}"/>
              </a:ext>
            </a:extLst>
          </p:cNvPr>
          <p:cNvPicPr>
            <a:picLocks noChangeAspect="1"/>
          </p:cNvPicPr>
          <p:nvPr/>
        </p:nvPicPr>
        <p:blipFill>
          <a:blip r:embed="rId6"/>
          <a:stretch>
            <a:fillRect/>
          </a:stretch>
        </p:blipFill>
        <p:spPr>
          <a:xfrm>
            <a:off x="6444208" y="3349312"/>
            <a:ext cx="1125839" cy="568291"/>
          </a:xfrm>
          <a:prstGeom prst="rect">
            <a:avLst/>
          </a:prstGeom>
        </p:spPr>
      </p:pic>
      <p:pic>
        <p:nvPicPr>
          <p:cNvPr id="6" name="Picture 5">
            <a:extLst>
              <a:ext uri="{FF2B5EF4-FFF2-40B4-BE49-F238E27FC236}">
                <a16:creationId xmlns:a16="http://schemas.microsoft.com/office/drawing/2014/main" id="{DCBB1676-2AA3-4A3D-8850-A4B279EE59DD}"/>
              </a:ext>
            </a:extLst>
          </p:cNvPr>
          <p:cNvPicPr>
            <a:picLocks noChangeAspect="1"/>
          </p:cNvPicPr>
          <p:nvPr/>
        </p:nvPicPr>
        <p:blipFill>
          <a:blip r:embed="rId7"/>
          <a:stretch>
            <a:fillRect/>
          </a:stretch>
        </p:blipFill>
        <p:spPr>
          <a:xfrm>
            <a:off x="6372200" y="5707842"/>
            <a:ext cx="1635146" cy="922110"/>
          </a:xfrm>
          <a:prstGeom prst="rect">
            <a:avLst/>
          </a:prstGeom>
        </p:spPr>
      </p:pic>
    </p:spTree>
    <p:extLst>
      <p:ext uri="{BB962C8B-B14F-4D97-AF65-F5344CB8AC3E}">
        <p14:creationId xmlns:p14="http://schemas.microsoft.com/office/powerpoint/2010/main" val="1377597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B18D-8606-40AD-B2BC-D46A85AE6043}"/>
              </a:ext>
            </a:extLst>
          </p:cNvPr>
          <p:cNvSpPr>
            <a:spLocks noGrp="1"/>
          </p:cNvSpPr>
          <p:nvPr>
            <p:ph type="title"/>
          </p:nvPr>
        </p:nvSpPr>
        <p:spPr>
          <a:xfrm>
            <a:off x="28956" y="18255"/>
            <a:ext cx="8712968" cy="1325563"/>
          </a:xfrm>
        </p:spPr>
        <p:txBody>
          <a:bodyPr/>
          <a:lstStyle/>
          <a:p>
            <a:r>
              <a:rPr lang="en-US" b="1" dirty="0">
                <a:solidFill>
                  <a:srgbClr val="FF0000"/>
                </a:solidFill>
              </a:rPr>
              <a:t>Unit 4 Promoting a Brand, 4.2 Developing a Brand</a:t>
            </a:r>
            <a:endParaRPr lang="en-GB" b="1" dirty="0">
              <a:solidFill>
                <a:srgbClr val="FF0000"/>
              </a:solidFill>
            </a:endParaRPr>
          </a:p>
        </p:txBody>
      </p:sp>
      <p:sp>
        <p:nvSpPr>
          <p:cNvPr id="3" name="Content Placeholder 2">
            <a:extLst>
              <a:ext uri="{FF2B5EF4-FFF2-40B4-BE49-F238E27FC236}">
                <a16:creationId xmlns:a16="http://schemas.microsoft.com/office/drawing/2014/main" id="{FDCD2BAB-6C67-41C8-8A6E-CDB1AAF37584}"/>
              </a:ext>
            </a:extLst>
          </p:cNvPr>
          <p:cNvSpPr>
            <a:spLocks noGrp="1"/>
          </p:cNvSpPr>
          <p:nvPr>
            <p:ph idx="1"/>
          </p:nvPr>
        </p:nvSpPr>
        <p:spPr>
          <a:xfrm>
            <a:off x="251520" y="1124744"/>
            <a:ext cx="8490404" cy="4351338"/>
          </a:xfrm>
        </p:spPr>
        <p:txBody>
          <a:bodyPr>
            <a:noAutofit/>
          </a:bodyPr>
          <a:lstStyle/>
          <a:p>
            <a:pPr marL="0" indent="0">
              <a:buNone/>
            </a:pPr>
            <a:r>
              <a:rPr lang="en-US" sz="1900" dirty="0">
                <a:highlight>
                  <a:srgbClr val="FFFF00"/>
                </a:highlight>
              </a:rPr>
              <a:t>Here are questions M4 and D2  Use the suggested table in the Spotify Model Answer document on GOL</a:t>
            </a:r>
          </a:p>
          <a:p>
            <a:pPr marL="0" indent="0">
              <a:buNone/>
            </a:pPr>
            <a:r>
              <a:rPr lang="en-GB" b="1" dirty="0">
                <a:highlight>
                  <a:srgbClr val="FFFF00"/>
                </a:highlight>
              </a:rPr>
              <a:t>M4</a:t>
            </a:r>
            <a:endParaRPr lang="en-GB" dirty="0">
              <a:highlight>
                <a:srgbClr val="FFFF00"/>
              </a:highlight>
            </a:endParaRPr>
          </a:p>
          <a:p>
            <a:r>
              <a:rPr lang="en-GB" dirty="0"/>
              <a:t>Your client has also asked you to justify the choice of the promotional mix for the brand and to evaluate the campaign’s effectiveness, suggesting improvements. You will also need to include in your notes:</a:t>
            </a:r>
          </a:p>
          <a:p>
            <a:r>
              <a:rPr lang="en-GB" dirty="0"/>
              <a:t>the reasons for selecting the elements of promotional mix you have recommended in your campaign plan, including the advantages and disadvantages of each one.</a:t>
            </a:r>
          </a:p>
          <a:p>
            <a:pPr marL="0" indent="0">
              <a:buNone/>
            </a:pPr>
            <a:r>
              <a:rPr lang="en-GB" b="1" dirty="0">
                <a:highlight>
                  <a:srgbClr val="FFFF00"/>
                </a:highlight>
              </a:rPr>
              <a:t>D2 </a:t>
            </a:r>
            <a:r>
              <a:rPr lang="en-GB" b="1" dirty="0"/>
              <a:t>– write a conclusion setting out:</a:t>
            </a:r>
            <a:endParaRPr lang="en-GB" dirty="0"/>
          </a:p>
          <a:p>
            <a:r>
              <a:rPr lang="en-GB" dirty="0"/>
              <a:t>the elements of your promotional campaign that you think will be effective and the reasons why</a:t>
            </a:r>
          </a:p>
          <a:p>
            <a:r>
              <a:rPr lang="en-GB" dirty="0"/>
              <a:t>any elements of your promotional campaign that you think could be improved, and, if appropriate, provide recommendations for improvements to the campaign.</a:t>
            </a:r>
          </a:p>
          <a:p>
            <a:r>
              <a:rPr lang="en-GB" b="1" dirty="0"/>
              <a:t>Use illustrations (snips of photos, designs, stills from adverts etc) to bring your work to life</a:t>
            </a:r>
            <a:endParaRPr lang="en-GB" dirty="0"/>
          </a:p>
          <a:p>
            <a:pPr marL="0" indent="0">
              <a:buNone/>
            </a:pPr>
            <a:endParaRPr lang="en-US" sz="1900" dirty="0"/>
          </a:p>
        </p:txBody>
      </p:sp>
    </p:spTree>
    <p:extLst>
      <p:ext uri="{BB962C8B-B14F-4D97-AF65-F5344CB8AC3E}">
        <p14:creationId xmlns:p14="http://schemas.microsoft.com/office/powerpoint/2010/main" val="211109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7768"/>
            <a:ext cx="7520940" cy="758984"/>
          </a:xfrm>
        </p:spPr>
        <p:txBody>
          <a:bodyPr>
            <a:normAutofit fontScale="90000"/>
          </a:bodyPr>
          <a:lstStyle/>
          <a:p>
            <a:r>
              <a:rPr lang="en-GB" b="1" dirty="0">
                <a:solidFill>
                  <a:srgbClr val="FF0000"/>
                </a:solidFill>
              </a:rPr>
              <a:t>M4 How will the business justify its choice of promotional mix?</a:t>
            </a:r>
          </a:p>
        </p:txBody>
      </p:sp>
      <p:sp>
        <p:nvSpPr>
          <p:cNvPr id="3" name="Content Placeholder 2"/>
          <p:cNvSpPr>
            <a:spLocks noGrp="1"/>
          </p:cNvSpPr>
          <p:nvPr>
            <p:ph idx="1"/>
          </p:nvPr>
        </p:nvSpPr>
        <p:spPr>
          <a:xfrm>
            <a:off x="755576" y="1687137"/>
            <a:ext cx="7520940" cy="3483725"/>
          </a:xfrm>
        </p:spPr>
        <p:txBody>
          <a:bodyPr>
            <a:normAutofit lnSpcReduction="10000"/>
          </a:bodyPr>
          <a:lstStyle/>
          <a:p>
            <a:pPr>
              <a:buFont typeface="Arial" panose="020B0604020202020204" pitchFamily="34" charset="0"/>
              <a:buChar char="•"/>
            </a:pPr>
            <a:r>
              <a:rPr lang="en-GB" sz="2400" b="0" dirty="0"/>
              <a:t>A business will need to be able to explain why it has chosen the elements that make up its promotional mix &amp; how they will appeal to the target market.</a:t>
            </a:r>
          </a:p>
          <a:p>
            <a:pPr>
              <a:buFont typeface="Arial" panose="020B0604020202020204" pitchFamily="34" charset="0"/>
              <a:buChar char="•"/>
            </a:pPr>
            <a:r>
              <a:rPr lang="en-GB" sz="2400" b="0" dirty="0"/>
              <a:t>Business could explain how the advertisements it has chosen will attract target market &amp; why this mode is most appropriate method.</a:t>
            </a:r>
          </a:p>
          <a:p>
            <a:pPr>
              <a:buFont typeface="Arial" panose="020B0604020202020204" pitchFamily="34" charset="0"/>
              <a:buChar char="•"/>
            </a:pPr>
            <a:r>
              <a:rPr lang="en-GB" sz="2400" b="0" dirty="0"/>
              <a:t>The business will need to identify which sales promotional activities have been selected &amp; why.  In justifying the promotional mix, aim to link back to the overall campaign objectives and business objectives</a:t>
            </a:r>
          </a:p>
        </p:txBody>
      </p:sp>
    </p:spTree>
    <p:extLst>
      <p:ext uri="{BB962C8B-B14F-4D97-AF65-F5344CB8AC3E}">
        <p14:creationId xmlns:p14="http://schemas.microsoft.com/office/powerpoint/2010/main" val="195187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7768"/>
            <a:ext cx="7520940" cy="758984"/>
          </a:xfrm>
        </p:spPr>
        <p:txBody>
          <a:bodyPr>
            <a:normAutofit fontScale="90000"/>
          </a:bodyPr>
          <a:lstStyle/>
          <a:p>
            <a:r>
              <a:rPr lang="en-GB" b="1" dirty="0">
                <a:solidFill>
                  <a:srgbClr val="FF0000"/>
                </a:solidFill>
              </a:rPr>
              <a:t>M4 How will the business justify its choice of promotional mix?</a:t>
            </a:r>
          </a:p>
        </p:txBody>
      </p:sp>
      <p:sp>
        <p:nvSpPr>
          <p:cNvPr id="3" name="Content Placeholder 2"/>
          <p:cNvSpPr>
            <a:spLocks noGrp="1"/>
          </p:cNvSpPr>
          <p:nvPr>
            <p:ph idx="1"/>
          </p:nvPr>
        </p:nvSpPr>
        <p:spPr>
          <a:xfrm>
            <a:off x="755576" y="1687137"/>
            <a:ext cx="7520940" cy="4406159"/>
          </a:xfrm>
        </p:spPr>
        <p:txBody>
          <a:bodyPr>
            <a:normAutofit fontScale="92500" lnSpcReduction="10000"/>
          </a:bodyPr>
          <a:lstStyle/>
          <a:p>
            <a:pPr>
              <a:buFont typeface="Arial" panose="020B0604020202020204" pitchFamily="34" charset="0"/>
              <a:buChar char="•"/>
            </a:pPr>
            <a:r>
              <a:rPr lang="en-GB" sz="2400" b="0" dirty="0"/>
              <a:t>A business will need to be able to explain why it has chosen the elements that make up its promotional mix &amp; how they will appeal to the target market.</a:t>
            </a:r>
          </a:p>
          <a:p>
            <a:pPr>
              <a:buFont typeface="Arial" panose="020B0604020202020204" pitchFamily="34" charset="0"/>
              <a:buChar char="•"/>
            </a:pPr>
            <a:r>
              <a:rPr lang="en-GB" sz="2400" b="0" dirty="0"/>
              <a:t>Business could explain how the advertisements it has chosen will attract target market &amp; why this mode is most appropriate method.</a:t>
            </a:r>
          </a:p>
          <a:p>
            <a:pPr>
              <a:buFont typeface="Arial" panose="020B0604020202020204" pitchFamily="34" charset="0"/>
              <a:buChar char="•"/>
            </a:pPr>
            <a:r>
              <a:rPr lang="en-GB" sz="2400" b="0" dirty="0"/>
              <a:t>The business will need to identify which sales promotional activities have been selected &amp; why.  In justifying the promotional mix, aim to link back to the overall campaign objectives and business objectives</a:t>
            </a:r>
          </a:p>
          <a:p>
            <a:pPr>
              <a:buFont typeface="Arial" panose="020B0604020202020204" pitchFamily="34" charset="0"/>
              <a:buChar char="•"/>
            </a:pPr>
            <a:r>
              <a:rPr lang="en-GB" sz="2400" dirty="0"/>
              <a:t>Think about the advantages and disadvantages of the plan you’ve proposed – is it too expensive? Can the company afford it? Will it deliver its objectives – for example will it drive actual sales or just raise awareness?</a:t>
            </a:r>
            <a:endParaRPr lang="en-GB" sz="2400" b="0" dirty="0"/>
          </a:p>
        </p:txBody>
      </p:sp>
    </p:spTree>
    <p:extLst>
      <p:ext uri="{BB962C8B-B14F-4D97-AF65-F5344CB8AC3E}">
        <p14:creationId xmlns:p14="http://schemas.microsoft.com/office/powerpoint/2010/main" val="336457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9DEC-6C21-4D96-9CA5-4D927AC326BA}"/>
              </a:ext>
            </a:extLst>
          </p:cNvPr>
          <p:cNvSpPr>
            <a:spLocks noGrp="1"/>
          </p:cNvSpPr>
          <p:nvPr>
            <p:ph type="title"/>
          </p:nvPr>
        </p:nvSpPr>
        <p:spPr>
          <a:xfrm>
            <a:off x="-1" y="18255"/>
            <a:ext cx="8903357" cy="818457"/>
          </a:xfrm>
        </p:spPr>
        <p:txBody>
          <a:bodyPr>
            <a:normAutofit fontScale="90000"/>
          </a:bodyPr>
          <a:lstStyle/>
          <a:p>
            <a:r>
              <a:rPr lang="en-US" dirty="0"/>
              <a:t>P4 Promotional objectives: include the “AIDA marketing funnel”</a:t>
            </a:r>
            <a:endParaRPr lang="en-GB" dirty="0"/>
          </a:p>
        </p:txBody>
      </p:sp>
      <p:sp>
        <p:nvSpPr>
          <p:cNvPr id="3" name="Content Placeholder 2">
            <a:extLst>
              <a:ext uri="{FF2B5EF4-FFF2-40B4-BE49-F238E27FC236}">
                <a16:creationId xmlns:a16="http://schemas.microsoft.com/office/drawing/2014/main" id="{6FE72C35-A33A-4CEC-AD09-4CF977D71DC4}"/>
              </a:ext>
            </a:extLst>
          </p:cNvPr>
          <p:cNvSpPr>
            <a:spLocks noGrp="1"/>
          </p:cNvSpPr>
          <p:nvPr>
            <p:ph idx="1"/>
          </p:nvPr>
        </p:nvSpPr>
        <p:spPr>
          <a:xfrm>
            <a:off x="251520" y="836712"/>
            <a:ext cx="4896544" cy="6192688"/>
          </a:xfrm>
        </p:spPr>
        <p:txBody>
          <a:bodyPr>
            <a:normAutofit fontScale="92500" lnSpcReduction="20000"/>
          </a:bodyPr>
          <a:lstStyle/>
          <a:p>
            <a:r>
              <a:rPr lang="en-US" sz="2400" dirty="0"/>
              <a:t>In your plan, be clear which of the “AIDA” marketing funnel objectives your campaign is aiming to hit.  You must include this in your P4 answer.</a:t>
            </a:r>
          </a:p>
          <a:p>
            <a:r>
              <a:rPr lang="en-US" sz="2400" dirty="0"/>
              <a:t>For </a:t>
            </a:r>
            <a:r>
              <a:rPr lang="en-US" sz="2400" dirty="0">
                <a:solidFill>
                  <a:srgbClr val="FF0000"/>
                </a:solidFill>
              </a:rPr>
              <a:t>new products/brands</a:t>
            </a:r>
            <a:r>
              <a:rPr lang="en-US" sz="2400" dirty="0"/>
              <a:t>, raising awareness is often the most important</a:t>
            </a:r>
          </a:p>
          <a:p>
            <a:r>
              <a:rPr lang="en-US" sz="2400" dirty="0"/>
              <a:t>For </a:t>
            </a:r>
            <a:r>
              <a:rPr lang="en-US" sz="2400" dirty="0">
                <a:solidFill>
                  <a:srgbClr val="FF0000"/>
                </a:solidFill>
              </a:rPr>
              <a:t>established products/brands</a:t>
            </a:r>
            <a:r>
              <a:rPr lang="en-US" sz="2400" dirty="0"/>
              <a:t>, achieving action – the customer buying something or taking out a subscription – is more important.</a:t>
            </a:r>
          </a:p>
          <a:p>
            <a:r>
              <a:rPr lang="en-US" sz="2400" dirty="0"/>
              <a:t>Some campaigns are aiming for all four AIDA goals  – but it’s much easier to raise awareness – and hit lots of people – than it is actually to prompt those people to take action and hand over their money.  That’s why the AIDA model is often referred to as a funnel – the lower down the model you go, the fewer people you hit</a:t>
            </a:r>
          </a:p>
          <a:p>
            <a:pPr marL="0" indent="0">
              <a:buNone/>
            </a:pPr>
            <a:endParaRPr lang="en-US" sz="1600" dirty="0"/>
          </a:p>
          <a:p>
            <a:r>
              <a:rPr lang="en-GB" sz="1600" dirty="0">
                <a:hlinkClick r:id="rId2"/>
              </a:rPr>
              <a:t>https://www.youtube.com/watch?v=R5-LsY5dCSs</a:t>
            </a:r>
            <a:r>
              <a:rPr lang="en-GB" sz="1600" dirty="0"/>
              <a:t> – 2 min film about the AIDA model</a:t>
            </a:r>
            <a:r>
              <a:rPr lang="en-US" sz="1600" dirty="0"/>
              <a:t> </a:t>
            </a:r>
            <a:endParaRPr lang="en-GB" sz="1600" dirty="0"/>
          </a:p>
        </p:txBody>
      </p:sp>
      <p:pic>
        <p:nvPicPr>
          <p:cNvPr id="4" name="Picture 3">
            <a:extLst>
              <a:ext uri="{FF2B5EF4-FFF2-40B4-BE49-F238E27FC236}">
                <a16:creationId xmlns:a16="http://schemas.microsoft.com/office/drawing/2014/main" id="{C1289A1E-F8EC-46CF-AE4E-EDF3121CAB45}"/>
              </a:ext>
            </a:extLst>
          </p:cNvPr>
          <p:cNvPicPr>
            <a:picLocks noChangeAspect="1"/>
          </p:cNvPicPr>
          <p:nvPr/>
        </p:nvPicPr>
        <p:blipFill>
          <a:blip r:embed="rId3"/>
          <a:stretch>
            <a:fillRect/>
          </a:stretch>
        </p:blipFill>
        <p:spPr>
          <a:xfrm>
            <a:off x="4993171" y="2182485"/>
            <a:ext cx="3910186" cy="3501142"/>
          </a:xfrm>
          <a:prstGeom prst="rect">
            <a:avLst/>
          </a:prstGeom>
        </p:spPr>
      </p:pic>
    </p:spTree>
    <p:extLst>
      <p:ext uri="{BB962C8B-B14F-4D97-AF65-F5344CB8AC3E}">
        <p14:creationId xmlns:p14="http://schemas.microsoft.com/office/powerpoint/2010/main" val="269389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P4 Other examples of promotional campaign objectives you could choose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368076"/>
              </p:ext>
            </p:extLst>
          </p:nvPr>
        </p:nvGraphicFramePr>
        <p:xfrm>
          <a:off x="628650" y="1916832"/>
          <a:ext cx="7056784" cy="430530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0">
                <a:tc>
                  <a:txBody>
                    <a:bodyPr/>
                    <a:lstStyle/>
                    <a:p>
                      <a:r>
                        <a:rPr lang="en-GB" dirty="0"/>
                        <a:t>Objective</a:t>
                      </a:r>
                    </a:p>
                  </a:txBody>
                  <a:tcPr/>
                </a:tc>
                <a:tc>
                  <a:txBody>
                    <a:bodyPr/>
                    <a:lstStyle/>
                    <a:p>
                      <a:r>
                        <a:rPr lang="en-GB" dirty="0"/>
                        <a:t>Explanation</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en-GB" sz="2000" b="1" kern="1200" dirty="0">
                          <a:solidFill>
                            <a:schemeClr val="dk1"/>
                          </a:solidFill>
                          <a:latin typeface="+mn-lt"/>
                          <a:ea typeface="+mn-ea"/>
                          <a:cs typeface="+mn-cs"/>
                        </a:rPr>
                        <a:t>Raise awareness</a:t>
                      </a:r>
                    </a:p>
                    <a:p>
                      <a:pPr marL="0" algn="l" defTabSz="914400" rtl="0" eaLnBrk="1" latinLnBrk="0" hangingPunct="1"/>
                      <a:endParaRPr lang="en-GB" sz="2000" b="1" kern="1200" dirty="0">
                        <a:solidFill>
                          <a:schemeClr val="dk1"/>
                        </a:solidFill>
                        <a:latin typeface="+mn-lt"/>
                        <a:ea typeface="+mn-ea"/>
                        <a:cs typeface="+mn-cs"/>
                      </a:endParaRPr>
                    </a:p>
                  </a:txBody>
                  <a:tcPr/>
                </a:tc>
                <a:tc>
                  <a:txBody>
                    <a:bodyPr/>
                    <a:lstStyle/>
                    <a:p>
                      <a:r>
                        <a:rPr lang="en-GB" dirty="0"/>
                        <a:t>Make public aware of product or service</a:t>
                      </a:r>
                    </a:p>
                  </a:txBody>
                  <a:tcPr/>
                </a:tc>
                <a:extLst>
                  <a:ext uri="{0D108BD9-81ED-4DB2-BD59-A6C34878D82A}">
                    <a16:rowId xmlns:a16="http://schemas.microsoft.com/office/drawing/2014/main" val="10001"/>
                  </a:ext>
                </a:extLst>
              </a:tr>
              <a:tr h="370840">
                <a:tc>
                  <a:txBody>
                    <a:bodyPr/>
                    <a:lstStyle/>
                    <a:p>
                      <a:pPr marL="0" algn="l" defTabSz="914400" rtl="0" eaLnBrk="1" latinLnBrk="0" hangingPunct="1"/>
                      <a:r>
                        <a:rPr lang="en-GB" sz="2000" b="1" kern="1200" dirty="0">
                          <a:solidFill>
                            <a:schemeClr val="dk1"/>
                          </a:solidFill>
                          <a:latin typeface="+mn-lt"/>
                          <a:ea typeface="+mn-ea"/>
                          <a:cs typeface="+mn-cs"/>
                        </a:rPr>
                        <a:t>Remind</a:t>
                      </a:r>
                    </a:p>
                    <a:p>
                      <a:endParaRPr lang="en-GB" dirty="0"/>
                    </a:p>
                  </a:txBody>
                  <a:tcPr/>
                </a:tc>
                <a:tc>
                  <a:txBody>
                    <a:bodyPr/>
                    <a:lstStyle/>
                    <a:p>
                      <a:r>
                        <a:rPr lang="en-GB" baseline="0" dirty="0"/>
                        <a:t>Jog the publics memory about the product or service</a:t>
                      </a:r>
                      <a:endParaRPr lang="en-GB" dirty="0"/>
                    </a:p>
                  </a:txBody>
                  <a:tcPr/>
                </a:tc>
                <a:extLst>
                  <a:ext uri="{0D108BD9-81ED-4DB2-BD59-A6C34878D82A}">
                    <a16:rowId xmlns:a16="http://schemas.microsoft.com/office/drawing/2014/main" val="10002"/>
                  </a:ext>
                </a:extLst>
              </a:tr>
              <a:tr h="370840">
                <a:tc>
                  <a:txBody>
                    <a:bodyPr/>
                    <a:lstStyle/>
                    <a:p>
                      <a:pPr marL="0" algn="l" defTabSz="914400" rtl="0" eaLnBrk="1" latinLnBrk="0" hangingPunct="1"/>
                      <a:r>
                        <a:rPr lang="en-GB" sz="2000" b="1" kern="1200" dirty="0">
                          <a:solidFill>
                            <a:schemeClr val="dk1"/>
                          </a:solidFill>
                          <a:latin typeface="+mn-lt"/>
                          <a:ea typeface="+mn-ea"/>
                          <a:cs typeface="+mn-cs"/>
                        </a:rPr>
                        <a:t>Differentiate</a:t>
                      </a:r>
                    </a:p>
                    <a:p>
                      <a:endParaRPr lang="en-GB" dirty="0"/>
                    </a:p>
                  </a:txBody>
                  <a:tcPr/>
                </a:tc>
                <a:tc>
                  <a:txBody>
                    <a:bodyPr/>
                    <a:lstStyle/>
                    <a:p>
                      <a:r>
                        <a:rPr lang="en-GB" dirty="0"/>
                        <a:t>Create</a:t>
                      </a:r>
                      <a:r>
                        <a:rPr lang="en-GB" baseline="0" dirty="0"/>
                        <a:t> a unique image so they stand out from competitors</a:t>
                      </a:r>
                      <a:endParaRPr lang="en-GB" dirty="0"/>
                    </a:p>
                  </a:txBody>
                  <a:tcPr/>
                </a:tc>
                <a:extLst>
                  <a:ext uri="{0D108BD9-81ED-4DB2-BD59-A6C34878D82A}">
                    <a16:rowId xmlns:a16="http://schemas.microsoft.com/office/drawing/2014/main" val="10003"/>
                  </a:ext>
                </a:extLst>
              </a:tr>
              <a:tr h="370840">
                <a:tc>
                  <a:txBody>
                    <a:bodyPr/>
                    <a:lstStyle/>
                    <a:p>
                      <a:pPr marL="0" algn="l" defTabSz="914400" rtl="0" eaLnBrk="1" latinLnBrk="0" hangingPunct="1"/>
                      <a:r>
                        <a:rPr lang="en-GB" sz="2000" b="1" kern="1200" dirty="0">
                          <a:solidFill>
                            <a:schemeClr val="dk1"/>
                          </a:solidFill>
                          <a:latin typeface="+mn-lt"/>
                          <a:ea typeface="+mn-ea"/>
                          <a:cs typeface="+mn-cs"/>
                        </a:rPr>
                        <a:t>Persuade</a:t>
                      </a:r>
                      <a:r>
                        <a:rPr lang="en-GB" sz="2000" b="1" kern="1200" baseline="0" dirty="0">
                          <a:solidFill>
                            <a:schemeClr val="dk1"/>
                          </a:solidFill>
                          <a:latin typeface="+mn-lt"/>
                          <a:ea typeface="+mn-ea"/>
                          <a:cs typeface="+mn-cs"/>
                        </a:rPr>
                        <a:t> or inform</a:t>
                      </a:r>
                    </a:p>
                    <a:p>
                      <a:pPr marL="0" algn="l" defTabSz="914400" rtl="0" eaLnBrk="1" latinLnBrk="0" hangingPunct="1"/>
                      <a:endParaRPr lang="en-GB" sz="2000" b="1" kern="1200" dirty="0">
                        <a:solidFill>
                          <a:schemeClr val="dk1"/>
                        </a:solidFill>
                        <a:latin typeface="+mn-lt"/>
                        <a:ea typeface="+mn-ea"/>
                        <a:cs typeface="+mn-cs"/>
                      </a:endParaRPr>
                    </a:p>
                  </a:txBody>
                  <a:tcPr/>
                </a:tc>
                <a:tc>
                  <a:txBody>
                    <a:bodyPr/>
                    <a:lstStyle/>
                    <a:p>
                      <a:r>
                        <a:rPr lang="en-GB" dirty="0"/>
                        <a:t>To</a:t>
                      </a:r>
                      <a:r>
                        <a:rPr lang="en-GB" baseline="0" dirty="0"/>
                        <a:t> let people know about benefits &amp; features  of the product</a:t>
                      </a:r>
                      <a:endParaRPr lang="en-GB" dirty="0"/>
                    </a:p>
                  </a:txBody>
                  <a:tcPr/>
                </a:tc>
                <a:extLst>
                  <a:ext uri="{0D108BD9-81ED-4DB2-BD59-A6C34878D82A}">
                    <a16:rowId xmlns:a16="http://schemas.microsoft.com/office/drawing/2014/main" val="10004"/>
                  </a:ext>
                </a:extLst>
              </a:tr>
              <a:tr h="370840">
                <a:tc>
                  <a:txBody>
                    <a:bodyPr/>
                    <a:lstStyle/>
                    <a:p>
                      <a:pPr marL="0" algn="l" defTabSz="914400" rtl="0" eaLnBrk="1" latinLnBrk="0" hangingPunct="1"/>
                      <a:r>
                        <a:rPr lang="en-GB" sz="2000" b="1" kern="1200" dirty="0">
                          <a:solidFill>
                            <a:schemeClr val="dk1"/>
                          </a:solidFill>
                          <a:latin typeface="+mn-lt"/>
                          <a:ea typeface="+mn-ea"/>
                          <a:cs typeface="+mn-cs"/>
                        </a:rPr>
                        <a:t>Create</a:t>
                      </a:r>
                      <a:r>
                        <a:rPr lang="en-GB" sz="2000" b="1" kern="1200" baseline="0" dirty="0">
                          <a:solidFill>
                            <a:schemeClr val="dk1"/>
                          </a:solidFill>
                          <a:latin typeface="+mn-lt"/>
                          <a:ea typeface="+mn-ea"/>
                          <a:cs typeface="+mn-cs"/>
                        </a:rPr>
                        <a:t> market presence</a:t>
                      </a:r>
                      <a:endParaRPr lang="en-GB" sz="2000" b="1" kern="1200" dirty="0">
                        <a:solidFill>
                          <a:schemeClr val="dk1"/>
                        </a:solidFill>
                        <a:latin typeface="+mn-lt"/>
                        <a:ea typeface="+mn-ea"/>
                        <a:cs typeface="+mn-cs"/>
                      </a:endParaRPr>
                    </a:p>
                  </a:txBody>
                  <a:tcPr/>
                </a:tc>
                <a:tc>
                  <a:txBody>
                    <a:bodyPr/>
                    <a:lstStyle/>
                    <a:p>
                      <a:r>
                        <a:rPr lang="en-GB" dirty="0"/>
                        <a:t>Some brands benefit from</a:t>
                      </a:r>
                      <a:r>
                        <a:rPr lang="en-GB" baseline="0" dirty="0"/>
                        <a:t> being linked to environmental or ethical practices</a:t>
                      </a:r>
                      <a:endParaRPr lang="en-GB"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latin typeface="+mn-lt"/>
                          <a:ea typeface="+mn-ea"/>
                          <a:cs typeface="+mn-cs"/>
                        </a:rPr>
                        <a:t>Create</a:t>
                      </a:r>
                      <a:r>
                        <a:rPr lang="en-GB" sz="2000" b="1" kern="1200" baseline="0" dirty="0">
                          <a:solidFill>
                            <a:schemeClr val="dk1"/>
                          </a:solidFill>
                          <a:latin typeface="+mn-lt"/>
                          <a:ea typeface="+mn-ea"/>
                          <a:cs typeface="+mn-cs"/>
                        </a:rPr>
                        <a:t> market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dk1"/>
                        </a:solidFill>
                        <a:latin typeface="+mn-lt"/>
                        <a:ea typeface="+mn-ea"/>
                        <a:cs typeface="+mn-cs"/>
                      </a:endParaRPr>
                    </a:p>
                  </a:txBody>
                  <a:tcPr/>
                </a:tc>
                <a:tc>
                  <a:txBody>
                    <a:bodyPr/>
                    <a:lstStyle/>
                    <a:p>
                      <a:r>
                        <a:rPr lang="en-GB" dirty="0"/>
                        <a:t>To increase market share by improving</a:t>
                      </a:r>
                      <a:r>
                        <a:rPr lang="en-GB" baseline="0" dirty="0"/>
                        <a:t> sales.</a:t>
                      </a:r>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031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9DEC-6C21-4D96-9CA5-4D927AC326BA}"/>
              </a:ext>
            </a:extLst>
          </p:cNvPr>
          <p:cNvSpPr>
            <a:spLocks noGrp="1"/>
          </p:cNvSpPr>
          <p:nvPr>
            <p:ph type="title"/>
          </p:nvPr>
        </p:nvSpPr>
        <p:spPr>
          <a:xfrm>
            <a:off x="0" y="18255"/>
            <a:ext cx="7886700" cy="818457"/>
          </a:xfrm>
        </p:spPr>
        <p:txBody>
          <a:bodyPr/>
          <a:lstStyle/>
          <a:p>
            <a:r>
              <a:rPr lang="en-US" dirty="0"/>
              <a:t>P4 Promotional objectives: think “SMART”</a:t>
            </a:r>
            <a:endParaRPr lang="en-GB" dirty="0"/>
          </a:p>
        </p:txBody>
      </p:sp>
      <p:sp>
        <p:nvSpPr>
          <p:cNvPr id="3" name="Content Placeholder 2">
            <a:extLst>
              <a:ext uri="{FF2B5EF4-FFF2-40B4-BE49-F238E27FC236}">
                <a16:creationId xmlns:a16="http://schemas.microsoft.com/office/drawing/2014/main" id="{6FE72C35-A33A-4CEC-AD09-4CF977D71DC4}"/>
              </a:ext>
            </a:extLst>
          </p:cNvPr>
          <p:cNvSpPr>
            <a:spLocks noGrp="1"/>
          </p:cNvSpPr>
          <p:nvPr>
            <p:ph idx="1"/>
          </p:nvPr>
        </p:nvSpPr>
        <p:spPr>
          <a:xfrm>
            <a:off x="251520" y="836712"/>
            <a:ext cx="8352928" cy="6192688"/>
          </a:xfrm>
        </p:spPr>
        <p:txBody>
          <a:bodyPr>
            <a:normAutofit/>
          </a:bodyPr>
          <a:lstStyle/>
          <a:p>
            <a:r>
              <a:rPr lang="en-US" sz="2400" dirty="0"/>
              <a:t>Promotional objectives, like any other objectives in business, need to be SMART. Make your P4 objectives SMART</a:t>
            </a:r>
          </a:p>
          <a:p>
            <a:endParaRPr lang="en-US" sz="2400" dirty="0"/>
          </a:p>
          <a:p>
            <a:endParaRPr lang="en-GB" sz="1600" dirty="0"/>
          </a:p>
        </p:txBody>
      </p:sp>
      <p:pic>
        <p:nvPicPr>
          <p:cNvPr id="5" name="Picture 4">
            <a:extLst>
              <a:ext uri="{FF2B5EF4-FFF2-40B4-BE49-F238E27FC236}">
                <a16:creationId xmlns:a16="http://schemas.microsoft.com/office/drawing/2014/main" id="{65CB260A-F00D-40DD-80CB-607C90FFF5BF}"/>
              </a:ext>
            </a:extLst>
          </p:cNvPr>
          <p:cNvPicPr/>
          <p:nvPr/>
        </p:nvPicPr>
        <p:blipFill>
          <a:blip r:embed="rId2"/>
          <a:stretch>
            <a:fillRect/>
          </a:stretch>
        </p:blipFill>
        <p:spPr>
          <a:xfrm>
            <a:off x="251520" y="1988840"/>
            <a:ext cx="8352928" cy="4726159"/>
          </a:xfrm>
          <a:prstGeom prst="rect">
            <a:avLst/>
          </a:prstGeom>
        </p:spPr>
      </p:pic>
    </p:spTree>
    <p:extLst>
      <p:ext uri="{BB962C8B-B14F-4D97-AF65-F5344CB8AC3E}">
        <p14:creationId xmlns:p14="http://schemas.microsoft.com/office/powerpoint/2010/main" val="281418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9DEC-6C21-4D96-9CA5-4D927AC326BA}"/>
              </a:ext>
            </a:extLst>
          </p:cNvPr>
          <p:cNvSpPr>
            <a:spLocks noGrp="1"/>
          </p:cNvSpPr>
          <p:nvPr>
            <p:ph type="title"/>
          </p:nvPr>
        </p:nvSpPr>
        <p:spPr>
          <a:xfrm>
            <a:off x="0" y="18255"/>
            <a:ext cx="7886700" cy="818457"/>
          </a:xfrm>
        </p:spPr>
        <p:txBody>
          <a:bodyPr/>
          <a:lstStyle/>
          <a:p>
            <a:r>
              <a:rPr lang="en-US" dirty="0"/>
              <a:t>P4 Promotional objectives: think “SMART”</a:t>
            </a:r>
            <a:endParaRPr lang="en-GB" dirty="0"/>
          </a:p>
        </p:txBody>
      </p:sp>
      <p:sp>
        <p:nvSpPr>
          <p:cNvPr id="3" name="Content Placeholder 2">
            <a:extLst>
              <a:ext uri="{FF2B5EF4-FFF2-40B4-BE49-F238E27FC236}">
                <a16:creationId xmlns:a16="http://schemas.microsoft.com/office/drawing/2014/main" id="{6FE72C35-A33A-4CEC-AD09-4CF977D71DC4}"/>
              </a:ext>
            </a:extLst>
          </p:cNvPr>
          <p:cNvSpPr>
            <a:spLocks noGrp="1"/>
          </p:cNvSpPr>
          <p:nvPr>
            <p:ph idx="1"/>
          </p:nvPr>
        </p:nvSpPr>
        <p:spPr>
          <a:xfrm>
            <a:off x="251520" y="836712"/>
            <a:ext cx="8712968" cy="6192688"/>
          </a:xfrm>
        </p:spPr>
        <p:txBody>
          <a:bodyPr>
            <a:normAutofit/>
          </a:bodyPr>
          <a:lstStyle/>
          <a:p>
            <a:r>
              <a:rPr lang="en-US" sz="2400" dirty="0"/>
              <a:t>Here’s an example of some SMART promotional objectives which Spotify might use if it were launching a new podcast brand</a:t>
            </a:r>
          </a:p>
          <a:p>
            <a:endParaRPr lang="en-US" sz="2400" dirty="0"/>
          </a:p>
          <a:p>
            <a:pPr marL="0" indent="0">
              <a:buNone/>
            </a:pPr>
            <a:r>
              <a:rPr lang="en-US" sz="2400" dirty="0">
                <a:solidFill>
                  <a:srgbClr val="FF0000"/>
                </a:solidFill>
              </a:rPr>
              <a:t>Promotional objectives:</a:t>
            </a:r>
          </a:p>
          <a:p>
            <a:pPr lvl="0"/>
            <a:r>
              <a:rPr lang="en-GB" dirty="0"/>
              <a:t>Launch new Spotify sub-brand [S]podify to raise awareness and listening to the company’s podcasts to achieve increasing the percentage of users who pay to subscribe to Spotify.</a:t>
            </a:r>
          </a:p>
          <a:p>
            <a:pPr marL="0" indent="0">
              <a:buNone/>
            </a:pPr>
            <a:r>
              <a:rPr lang="en-GB" dirty="0"/>
              <a:t> </a:t>
            </a:r>
            <a:r>
              <a:rPr lang="en-GB" b="1" dirty="0"/>
              <a:t>Specifically, the campaign objectives will be to achieve: </a:t>
            </a:r>
            <a:br>
              <a:rPr lang="en-GB" b="1" dirty="0"/>
            </a:br>
            <a:endParaRPr lang="en-GB" dirty="0"/>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20% uplift in awareness of [S]podify and a 5% uplift in consumption among </a:t>
            </a:r>
            <a:r>
              <a:rPr lang="en-GB" sz="1800" u="sng" dirty="0">
                <a:effectLst/>
                <a:latin typeface="Arial" panose="020B0604020202020204" pitchFamily="34" charset="0"/>
                <a:ea typeface="Calibri" panose="020F0502020204030204" pitchFamily="34" charset="0"/>
                <a:cs typeface="Times New Roman" panose="02020603050405020304" pitchFamily="18" charset="0"/>
              </a:rPr>
              <a:t>existing</a:t>
            </a:r>
            <a:r>
              <a:rPr lang="en-GB" sz="1800" dirty="0">
                <a:effectLst/>
                <a:latin typeface="Arial" panose="020B0604020202020204" pitchFamily="34" charset="0"/>
                <a:ea typeface="Calibri" panose="020F0502020204030204" pitchFamily="34" charset="0"/>
                <a:cs typeface="Times New Roman" panose="02020603050405020304" pitchFamily="18" charset="0"/>
              </a:rPr>
              <a:t> customers</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5% increase in new subscriptions during the second half of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10% uplift in awareness of Spotify’s podcasts among people considering subscribing to Spotify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endParaRPr lang="en-US" sz="2400" dirty="0"/>
          </a:p>
          <a:p>
            <a:endParaRPr lang="en-GB" sz="1600" dirty="0"/>
          </a:p>
        </p:txBody>
      </p:sp>
      <p:pic>
        <p:nvPicPr>
          <p:cNvPr id="6" name="Picture 5">
            <a:extLst>
              <a:ext uri="{FF2B5EF4-FFF2-40B4-BE49-F238E27FC236}">
                <a16:creationId xmlns:a16="http://schemas.microsoft.com/office/drawing/2014/main" id="{397DA06D-7499-44D5-A1CD-011033BEEE88}"/>
              </a:ext>
            </a:extLst>
          </p:cNvPr>
          <p:cNvPicPr/>
          <p:nvPr/>
        </p:nvPicPr>
        <p:blipFill>
          <a:blip r:embed="rId2"/>
          <a:stretch>
            <a:fillRect/>
          </a:stretch>
        </p:blipFill>
        <p:spPr>
          <a:xfrm>
            <a:off x="6300192" y="6185695"/>
            <a:ext cx="2211705" cy="654050"/>
          </a:xfrm>
          <a:prstGeom prst="rect">
            <a:avLst/>
          </a:prstGeom>
        </p:spPr>
      </p:pic>
    </p:spTree>
    <p:extLst>
      <p:ext uri="{BB962C8B-B14F-4D97-AF65-F5344CB8AC3E}">
        <p14:creationId xmlns:p14="http://schemas.microsoft.com/office/powerpoint/2010/main" val="343346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20940" cy="792088"/>
          </a:xfrm>
        </p:spPr>
        <p:txBody>
          <a:bodyPr/>
          <a:lstStyle/>
          <a:p>
            <a:r>
              <a:rPr lang="en-GB" sz="2400" dirty="0">
                <a:solidFill>
                  <a:schemeClr val="accent2"/>
                </a:solidFill>
              </a:rPr>
              <a:t> </a:t>
            </a:r>
            <a:r>
              <a:rPr lang="en-GB" sz="2400" b="1" dirty="0">
                <a:solidFill>
                  <a:srgbClr val="FF0000"/>
                </a:solidFill>
              </a:rPr>
              <a:t>P4 Other things to cover in your promotional plan</a:t>
            </a:r>
          </a:p>
        </p:txBody>
      </p:sp>
      <p:sp>
        <p:nvSpPr>
          <p:cNvPr id="3" name="Content Placeholder 2"/>
          <p:cNvSpPr>
            <a:spLocks noGrp="1"/>
          </p:cNvSpPr>
          <p:nvPr>
            <p:ph idx="1"/>
          </p:nvPr>
        </p:nvSpPr>
        <p:spPr>
          <a:xfrm>
            <a:off x="755576" y="1196752"/>
            <a:ext cx="7520940" cy="3939889"/>
          </a:xfrm>
        </p:spPr>
        <p:txBody>
          <a:bodyPr>
            <a:normAutofit/>
          </a:bodyPr>
          <a:lstStyle/>
          <a:p>
            <a:pP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brand personality? (e.g. friendly, elegant, edgy, sophisticated)</a:t>
            </a:r>
            <a:endParaRPr lang="en-GB" sz="2000"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How is it different from other brands?</a:t>
            </a:r>
            <a:r>
              <a:rPr lang="en-GB" sz="2000" b="0"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what is your brand’s Unique Selling Point</a:t>
            </a:r>
          </a:p>
          <a:p>
            <a:pPr>
              <a:buFont typeface="Arial" panose="020B0604020202020204" pitchFamily="34" charset="0"/>
              <a:buChar char="•"/>
            </a:pPr>
            <a:r>
              <a:rPr lang="en-GB" sz="2200" dirty="0">
                <a:latin typeface="Arial" panose="020B0604020202020204" pitchFamily="34" charset="0"/>
                <a:cs typeface="Arial" panose="020B0604020202020204" pitchFamily="34" charset="0"/>
              </a:rPr>
              <a:t>Who  is the target market? </a:t>
            </a:r>
            <a:r>
              <a:rPr lang="en-GB" sz="2200" b="0" dirty="0">
                <a:latin typeface="Arial" panose="020B0604020202020204" pitchFamily="34" charset="0"/>
                <a:cs typeface="Arial" panose="020B0604020202020204" pitchFamily="34" charset="0"/>
              </a:rPr>
              <a:t>– e.g. Generation X, The Silent Generation, affluent mums, gardeners, skate boarders…</a:t>
            </a:r>
          </a:p>
          <a:p>
            <a:pPr>
              <a:buFont typeface="Arial" panose="020B0604020202020204" pitchFamily="34" charset="0"/>
              <a:buChar char="•"/>
            </a:pPr>
            <a:r>
              <a:rPr lang="en-GB" sz="2200" dirty="0">
                <a:latin typeface="Arial" panose="020B0604020202020204" pitchFamily="34" charset="0"/>
                <a:cs typeface="Arial" panose="020B0604020202020204" pitchFamily="34" charset="0"/>
              </a:rPr>
              <a:t>How will the brand be promoted? </a:t>
            </a:r>
            <a:r>
              <a:rPr lang="en-GB" sz="2200" b="0" dirty="0">
                <a:latin typeface="Arial" panose="020B0604020202020204" pitchFamily="34" charset="0"/>
                <a:cs typeface="Arial" panose="020B0604020202020204" pitchFamily="34" charset="0"/>
              </a:rPr>
              <a:t>– by brand logo, slogan or advertisement</a:t>
            </a:r>
          </a:p>
          <a:p>
            <a:pPr>
              <a:buFont typeface="Arial" panose="020B0604020202020204" pitchFamily="34" charset="0"/>
              <a:buChar char="•"/>
            </a:pPr>
            <a:r>
              <a:rPr lang="en-GB" sz="2200" dirty="0">
                <a:latin typeface="Arial" panose="020B0604020202020204" pitchFamily="34" charset="0"/>
                <a:cs typeface="Arial" panose="020B0604020202020204" pitchFamily="34" charset="0"/>
              </a:rPr>
              <a:t>Which advertising medium will be best? </a:t>
            </a:r>
            <a:r>
              <a:rPr lang="en-GB" sz="2200" b="0" dirty="0">
                <a:latin typeface="Arial" panose="020B0604020202020204" pitchFamily="34" charset="0"/>
                <a:cs typeface="Arial" panose="020B0604020202020204" pitchFamily="34" charset="0"/>
              </a:rPr>
              <a:t>– e.g. TV, radio, social media, podcast, in-store public address system</a:t>
            </a:r>
          </a:p>
        </p:txBody>
      </p:sp>
    </p:spTree>
    <p:extLst>
      <p:ext uri="{BB962C8B-B14F-4D97-AF65-F5344CB8AC3E}">
        <p14:creationId xmlns:p14="http://schemas.microsoft.com/office/powerpoint/2010/main" val="175870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P4 Target market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b="0" dirty="0"/>
              <a:t>A business must have a clear vision about who its target market will be and then select appropriate media through which to advertise and promote its brands.</a:t>
            </a:r>
          </a:p>
          <a:p>
            <a:pPr>
              <a:buFont typeface="Arial" panose="020B0604020202020204" pitchFamily="34" charset="0"/>
              <a:buChar char="•"/>
            </a:pPr>
            <a:r>
              <a:rPr lang="en-GB" sz="2400" b="0" dirty="0"/>
              <a:t>E.g. young people might be the target market for hair gels &amp; sprays and the company would choose advertising channels which young people will see</a:t>
            </a:r>
            <a:r>
              <a:rPr lang="en-GB" sz="2400" dirty="0"/>
              <a:t> – such as social media, ad breaks in TV’s Love Island or print ads on toilet doors in clubs</a:t>
            </a:r>
          </a:p>
          <a:p>
            <a:pPr>
              <a:buFont typeface="Arial" panose="020B0604020202020204" pitchFamily="34" charset="0"/>
              <a:buChar char="•"/>
            </a:pPr>
            <a:r>
              <a:rPr lang="en-GB" sz="2400" b="0" dirty="0"/>
              <a:t>A brand targeting old people would choose</a:t>
            </a:r>
            <a:r>
              <a:rPr lang="en-GB" sz="2400" dirty="0"/>
              <a:t> totally different advertising channels – such as newspapers, magazines and in the ad breaks of TV programmes such as the local TV news</a:t>
            </a:r>
            <a:endParaRPr lang="en-GB" sz="2400" b="0" dirty="0"/>
          </a:p>
        </p:txBody>
      </p:sp>
    </p:spTree>
    <p:extLst>
      <p:ext uri="{BB962C8B-B14F-4D97-AF65-F5344CB8AC3E}">
        <p14:creationId xmlns:p14="http://schemas.microsoft.com/office/powerpoint/2010/main" val="3902408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0F4ECCA-0929-4068-B270-A0ABC7F13704}">
  <ds:schemaRefs>
    <ds:schemaRef ds:uri="http://schemas.microsoft.com/sharepoint/v3/contenttype/forms"/>
  </ds:schemaRefs>
</ds:datastoreItem>
</file>

<file path=customXml/itemProps2.xml><?xml version="1.0" encoding="utf-8"?>
<ds:datastoreItem xmlns:ds="http://schemas.openxmlformats.org/officeDocument/2006/customXml" ds:itemID="{704A8B4C-70C8-402B-B19E-27E7C480F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7AE058-1816-4C2D-8BD1-B22122217091}">
  <ds:schemaRefs>
    <ds:schemaRef ds:uri="http://schemas.microsoft.com/sharepoint/v3"/>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3184</TotalTime>
  <Words>3194</Words>
  <Application>Microsoft Office PowerPoint</Application>
  <PresentationFormat>On-screen Show (4:3)</PresentationFormat>
  <Paragraphs>234</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Symbol</vt:lpstr>
      <vt:lpstr>Verdana</vt:lpstr>
      <vt:lpstr>Wingdings 3</vt:lpstr>
      <vt:lpstr>Office Theme</vt:lpstr>
      <vt:lpstr>Essential information to answer Unit 4.2  Developing a Brand</vt:lpstr>
      <vt:lpstr>Unit 4 Promoting a Brand, 4.2 Developing a Brand</vt:lpstr>
      <vt:lpstr>P4 PROMOTIONAL objectives</vt:lpstr>
      <vt:lpstr>P4 Promotional objectives: include the “AIDA marketing funnel”</vt:lpstr>
      <vt:lpstr>P4 Other examples of promotional campaign objectives you could choose</vt:lpstr>
      <vt:lpstr>P4 Promotional objectives: think “SMART”</vt:lpstr>
      <vt:lpstr>P4 Promotional objectives: think “SMART”</vt:lpstr>
      <vt:lpstr> P4 Other things to cover in your promotional plan</vt:lpstr>
      <vt:lpstr>P4 Target market</vt:lpstr>
      <vt:lpstr>P4 Target market</vt:lpstr>
      <vt:lpstr>P4 – remember your learning about which generation your brand is targeting and what that means for how it promotes itself</vt:lpstr>
      <vt:lpstr>P4 The brand’s target market</vt:lpstr>
      <vt:lpstr>P4 What is brand PERSONALITY? When products are based upon human characteristics </vt:lpstr>
      <vt:lpstr>P4 BRAND PERSONALITY </vt:lpstr>
      <vt:lpstr>P5 The brand personality</vt:lpstr>
      <vt:lpstr>P4 The promotional mix – what blend of these types of promotion will your campaign involve?</vt:lpstr>
      <vt:lpstr> P4 Elements of the “promotional mix” in a promotional campaign</vt:lpstr>
      <vt:lpstr>PowerPoint Presentation</vt:lpstr>
      <vt:lpstr>P4 Effective Branding methods &amp; techniques</vt:lpstr>
      <vt:lpstr>Moving on to P5</vt:lpstr>
      <vt:lpstr>PowerPoint Presentation</vt:lpstr>
      <vt:lpstr>PowerPoint Presentation</vt:lpstr>
      <vt:lpstr>P5 The brand’s objectives</vt:lpstr>
      <vt:lpstr>P5 Ideas for branding or a logo</vt:lpstr>
      <vt:lpstr>P5 Thoughts about straplines</vt:lpstr>
      <vt:lpstr>P5 Branding methods and techniques to be used</vt:lpstr>
      <vt:lpstr>M3 you’ll need to explain how and why you selected your target market and how your brand’s personality will appeal to them</vt:lpstr>
      <vt:lpstr>M3 Your target market – things to think about</vt:lpstr>
      <vt:lpstr>M3 explain the branding methods and techniques to be used and why you’ve chosen your brand personality and target audience</vt:lpstr>
      <vt:lpstr>Unit 4 Promoting a Brand, 4.2 Developing a Brand</vt:lpstr>
      <vt:lpstr>M4 How will the business justify its choice of promotional mix?</vt:lpstr>
      <vt:lpstr>M4 How will the business justify its choice of promotional mix?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information to answer Unit 4.2  Developing a Brand</dc:title>
  <dc:creator>Ilse Howling</dc:creator>
  <cp:lastModifiedBy>Ilse Howling</cp:lastModifiedBy>
  <cp:revision>8</cp:revision>
  <dcterms:created xsi:type="dcterms:W3CDTF">2020-04-17T14:14:00Z</dcterms:created>
  <dcterms:modified xsi:type="dcterms:W3CDTF">2022-05-24T11:57:35Z</dcterms:modified>
</cp:coreProperties>
</file>