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8" r:id="rId3"/>
    <p:sldId id="266" r:id="rId4"/>
    <p:sldId id="259" r:id="rId5"/>
    <p:sldId id="271" r:id="rId6"/>
    <p:sldId id="260" r:id="rId7"/>
    <p:sldId id="268" r:id="rId8"/>
    <p:sldId id="263" r:id="rId9"/>
    <p:sldId id="267" r:id="rId10"/>
    <p:sldId id="269" r:id="rId11"/>
    <p:sldId id="270" r:id="rId12"/>
    <p:sldId id="261" r:id="rId13"/>
    <p:sldId id="262" r:id="rId14"/>
    <p:sldId id="264" r:id="rId15"/>
    <p:sldId id="26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B022CB-E457-47CB-9BA7-BE748AA962CD}" v="9" dt="2019-05-21T19:37:32.9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0" autoAdjust="0"/>
    <p:restoredTop sz="94660"/>
  </p:normalViewPr>
  <p:slideViewPr>
    <p:cSldViewPr snapToGrid="0">
      <p:cViewPr>
        <p:scale>
          <a:sx n="117" d="100"/>
          <a:sy n="117" d="100"/>
        </p:scale>
        <p:origin x="-12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2364" y="1814642"/>
            <a:ext cx="7315200" cy="3255264"/>
          </a:xfrm>
        </p:spPr>
        <p:txBody>
          <a:bodyPr anchor="ctr"/>
          <a:lstStyle/>
          <a:p>
            <a:pPr algn="ctr"/>
            <a:r>
              <a:rPr lang="en-GB" dirty="0"/>
              <a:t>Roman Period Study </a:t>
            </a:r>
            <a:br>
              <a:rPr lang="en-GB" dirty="0"/>
            </a:br>
            <a:r>
              <a:rPr lang="en-GB" dirty="0"/>
              <a:t>Key Source Summary 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310" y="1908737"/>
            <a:ext cx="2595215" cy="306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267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15835" y="1536174"/>
            <a:ext cx="74924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latin typeface="Californian FB" panose="0207040306080B030204" pitchFamily="18" charset="0"/>
              </a:rPr>
              <a:t>Ancient Source: </a:t>
            </a:r>
            <a:r>
              <a:rPr lang="en-GB" sz="2400" b="1" u="sng" dirty="0">
                <a:solidFill>
                  <a:srgbClr val="002060"/>
                </a:solidFill>
                <a:latin typeface="Californian FB" panose="0207040306080B030204" pitchFamily="18" charset="0"/>
              </a:rPr>
              <a:t>Josephus, </a:t>
            </a:r>
            <a:r>
              <a:rPr lang="en-GB" sz="2400" b="1" i="1" u="sng" dirty="0">
                <a:solidFill>
                  <a:srgbClr val="002060"/>
                </a:solidFill>
                <a:latin typeface="Californian FB" panose="0207040306080B030204" pitchFamily="18" charset="0"/>
              </a:rPr>
              <a:t>Jewish Antiquities </a:t>
            </a:r>
          </a:p>
          <a:p>
            <a:endParaRPr lang="en-GB" sz="2400" b="1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 AD 37- c.100 (written 93-94)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Worked as a translator for the Flavian emperors having previously been made a Roman citizen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One way to make the Flavians look good was to criticise the previous dynasty – the Julio-Claudians.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07" y="1558895"/>
            <a:ext cx="2413058" cy="360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618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15835" y="717024"/>
            <a:ext cx="74924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latin typeface="Californian FB" panose="0207040306080B030204" pitchFamily="18" charset="0"/>
              </a:rPr>
              <a:t>Ancient Source: </a:t>
            </a:r>
            <a:r>
              <a:rPr lang="en-GB" sz="2400" b="1" u="sng" dirty="0">
                <a:solidFill>
                  <a:srgbClr val="002060"/>
                </a:solidFill>
                <a:latin typeface="Californian FB" panose="0207040306080B030204" pitchFamily="18" charset="0"/>
              </a:rPr>
              <a:t>Josephus, </a:t>
            </a:r>
            <a:r>
              <a:rPr lang="en-GB" sz="2400" b="1" i="1" u="sng" dirty="0">
                <a:solidFill>
                  <a:srgbClr val="002060"/>
                </a:solidFill>
                <a:latin typeface="Californian FB" panose="0207040306080B030204" pitchFamily="18" charset="0"/>
              </a:rPr>
              <a:t>Jewish Antiquities </a:t>
            </a:r>
          </a:p>
          <a:p>
            <a:endParaRPr lang="en-GB" sz="2400" b="1" u="sng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Described Gaius’ attitude towards the imperial cult – he claimed honours ‘no longer appropriate for mortal men’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Gave an account of the assassination of Gaius and gave a damning account of his reign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Account of Claudius’ rise to power e.g. attempts of the Senate to persuade him against becoming emperor 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Claimed that the people wanted emperors as they feared the ‘rapacity of the Senate’ – e.g. emperors protected them from the greed of the Senate.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07" y="1558895"/>
            <a:ext cx="2413058" cy="360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88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94" y="153544"/>
            <a:ext cx="10772775" cy="851472"/>
          </a:xfrm>
        </p:spPr>
        <p:txBody>
          <a:bodyPr>
            <a:normAutofit/>
          </a:bodyPr>
          <a:lstStyle/>
          <a:p>
            <a:pPr algn="ctr"/>
            <a:r>
              <a:rPr lang="en-GB" sz="4000" dirty="0"/>
              <a:t>Augustus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49535" y="857004"/>
            <a:ext cx="8012463" cy="193899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u="sng" dirty="0">
                <a:latin typeface="Californian FB" panose="0207040306080B030204" pitchFamily="18" charset="0"/>
              </a:rPr>
              <a:t>Ancient Source: </a:t>
            </a:r>
            <a:r>
              <a:rPr lang="en-GB" sz="2000" b="1" u="sng" dirty="0">
                <a:solidFill>
                  <a:srgbClr val="002060"/>
                </a:solidFill>
                <a:latin typeface="Californian FB" panose="0207040306080B030204" pitchFamily="18" charset="0"/>
              </a:rPr>
              <a:t>Pliny, </a:t>
            </a:r>
            <a:r>
              <a:rPr lang="en-GB" sz="2000" b="1" i="1" u="sng" dirty="0">
                <a:solidFill>
                  <a:srgbClr val="002060"/>
                </a:solidFill>
                <a:latin typeface="Californian FB" panose="0207040306080B030204" pitchFamily="18" charset="0"/>
              </a:rPr>
              <a:t>Natural History</a:t>
            </a:r>
            <a:endParaRPr lang="en-GB" sz="2000" b="1" u="sng" dirty="0">
              <a:solidFill>
                <a:srgbClr val="002060"/>
              </a:solidFill>
              <a:latin typeface="Californian FB" panose="0207040306080B030204" pitchFamily="18" charset="0"/>
            </a:endParaRPr>
          </a:p>
          <a:p>
            <a:endParaRPr lang="en-GB" sz="2000" b="1" dirty="0">
              <a:latin typeface="Californian FB" panose="0207040306080B030204" pitchFamily="18" charset="0"/>
            </a:endParaRPr>
          </a:p>
          <a:p>
            <a:pPr marL="342900" indent="-342900">
              <a:buFontTx/>
              <a:buChar char="-"/>
            </a:pPr>
            <a:r>
              <a:rPr lang="en-GB" sz="2000" dirty="0"/>
              <a:t>Written AD 77-79</a:t>
            </a:r>
          </a:p>
          <a:p>
            <a:pPr marL="342900" indent="-342900">
              <a:buFontTx/>
              <a:buChar char="-"/>
            </a:pPr>
            <a:r>
              <a:rPr lang="en-GB" sz="2000" dirty="0"/>
              <a:t>Encyclopaedia</a:t>
            </a:r>
          </a:p>
          <a:p>
            <a:pPr marL="342900" indent="-342900">
              <a:buFontTx/>
              <a:buChar char="-"/>
            </a:pPr>
            <a:r>
              <a:rPr lang="en-GB" sz="2000" i="1" dirty="0"/>
              <a:t>Natural History </a:t>
            </a:r>
            <a:r>
              <a:rPr lang="en-GB" sz="2000" dirty="0"/>
              <a:t>claimed to cover the entire field of ancient knowledge </a:t>
            </a:r>
            <a:endParaRPr lang="en-GB" sz="2000" i="1" dirty="0"/>
          </a:p>
          <a:p>
            <a:pPr marL="342900" indent="-342900">
              <a:buFontTx/>
              <a:buChar char="-"/>
            </a:pPr>
            <a:r>
              <a:rPr lang="en-GB" sz="2000" dirty="0"/>
              <a:t>Writing after the Julio-Claudian dynasty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49535" y="4272505"/>
            <a:ext cx="8012463" cy="163121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u="sng" dirty="0">
                <a:latin typeface="Californian FB" panose="0207040306080B030204" pitchFamily="18" charset="0"/>
              </a:rPr>
              <a:t>Ancient Source: </a:t>
            </a:r>
            <a:r>
              <a:rPr lang="en-GB" sz="2000" b="1" u="sng" dirty="0" err="1">
                <a:solidFill>
                  <a:srgbClr val="002060"/>
                </a:solidFill>
                <a:latin typeface="Californian FB" panose="0207040306080B030204" pitchFamily="18" charset="0"/>
              </a:rPr>
              <a:t>Macrobius</a:t>
            </a:r>
            <a:r>
              <a:rPr lang="en-GB" sz="2000" b="1" u="sng" dirty="0">
                <a:solidFill>
                  <a:srgbClr val="002060"/>
                </a:solidFill>
                <a:latin typeface="Californian FB" panose="0207040306080B030204" pitchFamily="18" charset="0"/>
              </a:rPr>
              <a:t>, </a:t>
            </a:r>
            <a:r>
              <a:rPr lang="en-GB" sz="2000" b="1" i="1" u="sng" dirty="0">
                <a:solidFill>
                  <a:srgbClr val="002060"/>
                </a:solidFill>
                <a:latin typeface="Californian FB" panose="0207040306080B030204" pitchFamily="18" charset="0"/>
              </a:rPr>
              <a:t>Saturnalia</a:t>
            </a:r>
          </a:p>
          <a:p>
            <a:endParaRPr lang="en-GB" sz="2000" b="1" dirty="0">
              <a:latin typeface="Californian FB" panose="0207040306080B030204" pitchFamily="18" charset="0"/>
            </a:endParaRPr>
          </a:p>
          <a:p>
            <a:pPr marL="342900" indent="-342900">
              <a:buFontTx/>
              <a:buChar char="-"/>
            </a:pPr>
            <a:r>
              <a:rPr lang="en-GB" sz="2000" dirty="0"/>
              <a:t>Written 5</a:t>
            </a:r>
            <a:r>
              <a:rPr lang="en-GB" sz="2000" baseline="30000" dirty="0"/>
              <a:t>th</a:t>
            </a:r>
            <a:r>
              <a:rPr lang="en-GB" sz="2000" dirty="0"/>
              <a:t> Century AD</a:t>
            </a:r>
          </a:p>
          <a:p>
            <a:pPr marL="342900" indent="-342900">
              <a:buFontTx/>
              <a:buChar char="-"/>
            </a:pPr>
            <a:r>
              <a:rPr lang="en-GB" sz="2000" dirty="0"/>
              <a:t>Dialogue – a collection of supposed conversations at a fictional banquet</a:t>
            </a:r>
          </a:p>
          <a:p>
            <a:pPr marL="342900" indent="-342900">
              <a:buFontTx/>
              <a:buChar char="-"/>
            </a:pPr>
            <a:r>
              <a:rPr lang="en-GB" sz="2000" dirty="0"/>
              <a:t>Based on ideas and facts from earlier writers</a:t>
            </a:r>
          </a:p>
        </p:txBody>
      </p:sp>
      <p:pic>
        <p:nvPicPr>
          <p:cNvPr id="1026" name="Picture 2" descr="Pliny the El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6" y="857004"/>
            <a:ext cx="1695450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3/3e/Macrobii_scipionis_saturnalorium_ludguni_paganum_1560.jpg/800px-Macrobii_scipionis_saturnalorium_ludguni_paganum_15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07" y="4189350"/>
            <a:ext cx="1055809" cy="171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317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res gestae divi augus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26" y="2144683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01534" y="433580"/>
            <a:ext cx="7507778" cy="40934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u="sng" dirty="0">
                <a:latin typeface="Californian FB" panose="0207040306080B030204" pitchFamily="18" charset="0"/>
              </a:rPr>
              <a:t>Ancient Source: </a:t>
            </a:r>
            <a:r>
              <a:rPr lang="en-GB" sz="2000" b="1" u="sng" dirty="0">
                <a:solidFill>
                  <a:srgbClr val="002060"/>
                </a:solidFill>
                <a:latin typeface="Californian FB" panose="0207040306080B030204" pitchFamily="18" charset="0"/>
              </a:rPr>
              <a:t>Res Gestae </a:t>
            </a:r>
            <a:r>
              <a:rPr lang="en-GB" sz="2000" b="1" u="sng" dirty="0" err="1">
                <a:solidFill>
                  <a:srgbClr val="002060"/>
                </a:solidFill>
                <a:latin typeface="Californian FB" panose="0207040306080B030204" pitchFamily="18" charset="0"/>
              </a:rPr>
              <a:t>Divi</a:t>
            </a:r>
            <a:r>
              <a:rPr lang="en-GB" sz="2000" b="1" u="sng" dirty="0">
                <a:solidFill>
                  <a:srgbClr val="002060"/>
                </a:solidFill>
                <a:latin typeface="Californian FB" panose="0207040306080B030204" pitchFamily="18" charset="0"/>
              </a:rPr>
              <a:t> </a:t>
            </a:r>
            <a:r>
              <a:rPr lang="en-GB" sz="2000" b="1" u="sng" dirty="0" err="1">
                <a:solidFill>
                  <a:srgbClr val="002060"/>
                </a:solidFill>
                <a:latin typeface="Californian FB" panose="0207040306080B030204" pitchFamily="18" charset="0"/>
              </a:rPr>
              <a:t>Augusti</a:t>
            </a:r>
            <a:endParaRPr lang="en-GB" sz="2000" b="1" u="sng" dirty="0">
              <a:solidFill>
                <a:srgbClr val="002060"/>
              </a:solidFill>
              <a:latin typeface="Californian FB" panose="0207040306080B030204" pitchFamily="18" charset="0"/>
            </a:endParaRPr>
          </a:p>
          <a:p>
            <a:endParaRPr lang="en-GB" sz="2000" b="1" dirty="0">
              <a:latin typeface="Californian FB" panose="0207040306080B030204" pitchFamily="18" charset="0"/>
            </a:endParaRPr>
          </a:p>
          <a:p>
            <a:pPr marL="342900" indent="-342900">
              <a:buFontTx/>
              <a:buChar char="-"/>
            </a:pPr>
            <a:r>
              <a:rPr lang="en-GB" sz="2000" dirty="0"/>
              <a:t>AD 13/14</a:t>
            </a:r>
          </a:p>
          <a:p>
            <a:pPr marL="342900" indent="-342900">
              <a:buFontTx/>
              <a:buChar char="-"/>
            </a:pPr>
            <a:endParaRPr lang="en-GB" sz="2000" dirty="0"/>
          </a:p>
          <a:p>
            <a:pPr marL="342900" indent="-342900">
              <a:buFontTx/>
              <a:buChar char="-"/>
            </a:pPr>
            <a:r>
              <a:rPr lang="en-GB" sz="2000" dirty="0"/>
              <a:t>Augustus’ official account of his rule</a:t>
            </a:r>
          </a:p>
          <a:p>
            <a:pPr marL="342900" indent="-342900">
              <a:buFontTx/>
              <a:buChar char="-"/>
            </a:pPr>
            <a:r>
              <a:rPr lang="en-GB" sz="2000" dirty="0"/>
              <a:t>Very useful to understand what image Augustus wanted to project of himself and of the </a:t>
            </a:r>
            <a:r>
              <a:rPr lang="en-GB" sz="2000" dirty="0" err="1"/>
              <a:t>principate</a:t>
            </a:r>
            <a:r>
              <a:rPr lang="en-GB" sz="2000" dirty="0"/>
              <a:t> </a:t>
            </a:r>
          </a:p>
          <a:p>
            <a:pPr marL="342900" indent="-342900">
              <a:buFontTx/>
              <a:buChar char="-"/>
            </a:pPr>
            <a:r>
              <a:rPr lang="en-GB" sz="2000" dirty="0"/>
              <a:t>The source is, however, official propaganda, presenting Augustus’ actions in the best possible light and excluding unfavourable events altogether</a:t>
            </a:r>
          </a:p>
          <a:p>
            <a:pPr marL="342900" indent="-342900">
              <a:buFontTx/>
              <a:buChar char="-"/>
            </a:pPr>
            <a:r>
              <a:rPr lang="en-GB" sz="2000" dirty="0"/>
              <a:t>Augustus emphasises his restoration of the republic, his creation of the </a:t>
            </a:r>
            <a:r>
              <a:rPr lang="en-GB" sz="2000" dirty="0" err="1"/>
              <a:t>Pax</a:t>
            </a:r>
            <a:r>
              <a:rPr lang="en-GB" sz="2000" dirty="0"/>
              <a:t> Augusta, expansion of the empire, temple building, general building etc.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21774" y="4719421"/>
            <a:ext cx="3860550" cy="20621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b="1" u="sng" dirty="0">
                <a:latin typeface="Californian FB" panose="0207040306080B030204" pitchFamily="18" charset="0"/>
              </a:rPr>
              <a:t>Restoring the Republic</a:t>
            </a:r>
            <a:endParaRPr lang="en-GB" sz="1600" b="1" u="sng" dirty="0">
              <a:solidFill>
                <a:srgbClr val="002060"/>
              </a:solidFill>
              <a:latin typeface="Californian FB" panose="0207040306080B030204" pitchFamily="18" charset="0"/>
            </a:endParaRPr>
          </a:p>
          <a:p>
            <a:endParaRPr lang="en-GB" sz="1600" b="1" dirty="0">
              <a:latin typeface="Californian FB" panose="0207040306080B030204" pitchFamily="18" charset="0"/>
            </a:endParaRPr>
          </a:p>
          <a:p>
            <a:pPr marL="342900" indent="-342900">
              <a:buFontTx/>
              <a:buChar char="-"/>
            </a:pPr>
            <a:r>
              <a:rPr lang="en-GB" sz="1600" b="1" dirty="0">
                <a:latin typeface="Californian FB" panose="0207040306080B030204" pitchFamily="18" charset="0"/>
              </a:rPr>
              <a:t>“After I had put an end to civil wars, although by everyone’s agreement I had power over everything, I transferred the state from my power into the control of the Roman senate and people.”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93230" y="4719422"/>
            <a:ext cx="4420240" cy="20621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b="1" u="sng" dirty="0">
                <a:latin typeface="Californian FB" panose="0207040306080B030204" pitchFamily="18" charset="0"/>
              </a:rPr>
              <a:t>Restoring Roman Values</a:t>
            </a:r>
            <a:endParaRPr lang="en-GB" sz="1600" b="1" i="1" u="sng" dirty="0">
              <a:solidFill>
                <a:srgbClr val="002060"/>
              </a:solidFill>
              <a:latin typeface="Californian FB" panose="0207040306080B030204" pitchFamily="18" charset="0"/>
            </a:endParaRPr>
          </a:p>
          <a:p>
            <a:endParaRPr lang="en-GB" sz="1600" b="1" dirty="0">
              <a:latin typeface="Californian FB" panose="0207040306080B030204" pitchFamily="18" charset="0"/>
            </a:endParaRPr>
          </a:p>
          <a:p>
            <a:pPr marL="342900" indent="-342900">
              <a:buFontTx/>
              <a:buChar char="-"/>
            </a:pPr>
            <a:r>
              <a:rPr lang="en-GB" sz="1600" b="1" dirty="0">
                <a:latin typeface="Californian FB" panose="0207040306080B030204" pitchFamily="18" charset="0"/>
              </a:rPr>
              <a:t>“By means of new laws brought in under my sponsorship I revived many exemplary ancestral practices which were by then dying out in our generation, and I myself handed down to later generations exemplary practices for them to imitate.” </a:t>
            </a:r>
          </a:p>
        </p:txBody>
      </p:sp>
    </p:spTree>
    <p:extLst>
      <p:ext uri="{BB962C8B-B14F-4D97-AF65-F5344CB8AC3E}">
        <p14:creationId xmlns:p14="http://schemas.microsoft.com/office/powerpoint/2010/main" val="3118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1B0490B-117C-4209-9892-02D84B432BB7}"/>
              </a:ext>
            </a:extLst>
          </p:cNvPr>
          <p:cNvGrpSpPr/>
          <p:nvPr/>
        </p:nvGrpSpPr>
        <p:grpSpPr>
          <a:xfrm>
            <a:off x="858714" y="3598462"/>
            <a:ext cx="10811555" cy="3026623"/>
            <a:chOff x="858714" y="3598462"/>
            <a:chExt cx="10811555" cy="3026623"/>
          </a:xfrm>
        </p:grpSpPr>
        <p:sp>
          <p:nvSpPr>
            <p:cNvPr id="11" name="TextBox 10"/>
            <p:cNvSpPr txBox="1"/>
            <p:nvPr/>
          </p:nvSpPr>
          <p:spPr>
            <a:xfrm>
              <a:off x="3518167" y="3762763"/>
              <a:ext cx="8152102" cy="286232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sz="2000" b="1" u="sng" dirty="0">
                  <a:latin typeface="Californian FB" panose="0207040306080B030204" pitchFamily="18" charset="0"/>
                </a:rPr>
                <a:t>Ancient Source: </a:t>
              </a:r>
              <a:r>
                <a:rPr lang="en-GB" sz="2000" b="1" u="sng" dirty="0">
                  <a:solidFill>
                    <a:srgbClr val="002060"/>
                  </a:solidFill>
                  <a:latin typeface="Californian FB" panose="0207040306080B030204" pitchFamily="18" charset="0"/>
                </a:rPr>
                <a:t>Horace </a:t>
              </a:r>
              <a:r>
                <a:rPr lang="en-GB" sz="2000" b="1" i="1" u="sng" dirty="0">
                  <a:solidFill>
                    <a:srgbClr val="002060"/>
                  </a:solidFill>
                  <a:latin typeface="Californian FB" panose="0207040306080B030204" pitchFamily="18" charset="0"/>
                </a:rPr>
                <a:t>Odes</a:t>
              </a:r>
              <a:r>
                <a:rPr lang="en-GB" sz="2000" b="1" u="sng" dirty="0">
                  <a:solidFill>
                    <a:srgbClr val="002060"/>
                  </a:solidFill>
                  <a:latin typeface="Californian FB" panose="0207040306080B030204" pitchFamily="18" charset="0"/>
                </a:rPr>
                <a:t> </a:t>
              </a:r>
              <a:endParaRPr lang="en-GB" sz="2000" b="1" i="1" u="sng" dirty="0">
                <a:solidFill>
                  <a:srgbClr val="002060"/>
                </a:solidFill>
                <a:latin typeface="Californian FB" panose="0207040306080B030204" pitchFamily="18" charset="0"/>
              </a:endParaRPr>
            </a:p>
            <a:p>
              <a:pPr marL="342900" indent="-342900">
                <a:buFontTx/>
                <a:buChar char="-"/>
              </a:pPr>
              <a:r>
                <a:rPr lang="en-GB" sz="2000" dirty="0"/>
                <a:t>Written 23 BC</a:t>
              </a:r>
            </a:p>
            <a:p>
              <a:pPr marL="342900" indent="-342900">
                <a:buFontTx/>
                <a:buChar char="-"/>
              </a:pPr>
              <a:r>
                <a:rPr lang="en-GB" sz="2000" dirty="0"/>
                <a:t>Official poet under Augustus</a:t>
              </a:r>
            </a:p>
            <a:p>
              <a:pPr marL="342900" indent="-342900">
                <a:buFontTx/>
                <a:buChar char="-"/>
              </a:pPr>
              <a:r>
                <a:rPr lang="en-GB" sz="2000" dirty="0"/>
                <a:t>Maecenas was his patron who was in turn a close adviser of Augustus </a:t>
              </a:r>
            </a:p>
            <a:p>
              <a:pPr marL="342900" indent="-342900">
                <a:buFontTx/>
                <a:buChar char="-"/>
              </a:pPr>
              <a:r>
                <a:rPr lang="en-GB" sz="2000" dirty="0"/>
                <a:t>His work projects an official image of Augustus’ rule (in particular when referring to victory at Actium)</a:t>
              </a:r>
            </a:p>
            <a:p>
              <a:pPr marL="342900" indent="-342900">
                <a:buFontTx/>
                <a:buChar char="-"/>
              </a:pPr>
              <a:r>
                <a:rPr lang="en-GB" sz="2000" dirty="0"/>
                <a:t>Very supportive of Augustus’ moral reforms – Horace liked the idea of traditional Roman values and a return to traditional ways of life</a:t>
              </a:r>
            </a:p>
            <a:p>
              <a:pPr marL="342900" indent="-342900">
                <a:buFontTx/>
                <a:buChar char="-"/>
              </a:pPr>
              <a:endParaRPr lang="en-GB" sz="2000" dirty="0"/>
            </a:p>
          </p:txBody>
        </p:sp>
        <p:pic>
          <p:nvPicPr>
            <p:cNvPr id="3074" name="Picture 2" descr="https://upload.wikimedia.org/wikipedia/commons/9/95/Quintus_Horatius_Flaccu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714" y="3598462"/>
              <a:ext cx="1300691" cy="257536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4BCCBD5-DA7B-462A-981C-23D174AD9C62}"/>
              </a:ext>
            </a:extLst>
          </p:cNvPr>
          <p:cNvGrpSpPr/>
          <p:nvPr/>
        </p:nvGrpSpPr>
        <p:grpSpPr>
          <a:xfrm>
            <a:off x="558800" y="1010883"/>
            <a:ext cx="11111469" cy="2373983"/>
            <a:chOff x="558800" y="1010883"/>
            <a:chExt cx="11111469" cy="2373983"/>
          </a:xfrm>
        </p:grpSpPr>
        <p:sp>
          <p:nvSpPr>
            <p:cNvPr id="9" name="TextBox 8"/>
            <p:cNvSpPr txBox="1"/>
            <p:nvPr/>
          </p:nvSpPr>
          <p:spPr>
            <a:xfrm>
              <a:off x="3518167" y="1138097"/>
              <a:ext cx="8152102" cy="19389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sz="2000" b="1" u="sng" dirty="0">
                  <a:latin typeface="Californian FB" panose="0207040306080B030204" pitchFamily="18" charset="0"/>
                </a:rPr>
                <a:t>Ancient Source: </a:t>
              </a:r>
              <a:r>
                <a:rPr lang="en-GB" sz="2000" b="1" u="sng" dirty="0">
                  <a:solidFill>
                    <a:srgbClr val="002060"/>
                  </a:solidFill>
                  <a:latin typeface="Californian FB" panose="0207040306080B030204" pitchFamily="18" charset="0"/>
                </a:rPr>
                <a:t>Virgil </a:t>
              </a:r>
              <a:r>
                <a:rPr lang="en-GB" sz="2000" b="1" u="sng" dirty="0" err="1">
                  <a:solidFill>
                    <a:srgbClr val="002060"/>
                  </a:solidFill>
                  <a:latin typeface="Californian FB" panose="0207040306080B030204" pitchFamily="18" charset="0"/>
                </a:rPr>
                <a:t>Aneid</a:t>
              </a:r>
              <a:r>
                <a:rPr lang="en-GB" sz="2000" b="1" u="sng" dirty="0">
                  <a:solidFill>
                    <a:srgbClr val="002060"/>
                  </a:solidFill>
                  <a:latin typeface="Californian FB" panose="0207040306080B030204" pitchFamily="18" charset="0"/>
                </a:rPr>
                <a:t> </a:t>
              </a:r>
            </a:p>
            <a:p>
              <a:pPr marL="342900" indent="-342900">
                <a:buFontTx/>
                <a:buChar char="-"/>
              </a:pPr>
              <a:r>
                <a:rPr lang="en-GB" sz="2000" dirty="0"/>
                <a:t>Written c. 29-19 BC</a:t>
              </a:r>
            </a:p>
            <a:p>
              <a:pPr marL="342900" indent="-342900">
                <a:buFontTx/>
                <a:buChar char="-"/>
              </a:pPr>
              <a:r>
                <a:rPr lang="en-GB" sz="2000" dirty="0"/>
                <a:t>Official poet under Augustus</a:t>
              </a:r>
            </a:p>
            <a:p>
              <a:pPr marL="342900" indent="-342900">
                <a:buFontTx/>
                <a:buChar char="-"/>
              </a:pPr>
              <a:r>
                <a:rPr lang="en-GB" sz="2000" dirty="0"/>
                <a:t>Maecenas was his patron who was in turn a close adviser of Augustus </a:t>
              </a:r>
            </a:p>
            <a:p>
              <a:pPr marL="342900" indent="-342900">
                <a:buFontTx/>
                <a:buChar char="-"/>
              </a:pPr>
              <a:r>
                <a:rPr lang="en-GB" sz="2000" dirty="0"/>
                <a:t>His work projects an official image of Augustus’ rule (in particular when referring to victory at Actium)</a:t>
              </a:r>
            </a:p>
          </p:txBody>
        </p:sp>
        <p:pic>
          <p:nvPicPr>
            <p:cNvPr id="3076" name="Picture 4" descr="Image result for virgi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800" y="1010883"/>
              <a:ext cx="1900520" cy="237398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0730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546208" y="1013333"/>
            <a:ext cx="11099584" cy="2246769"/>
            <a:chOff x="448190" y="4725586"/>
            <a:chExt cx="11099584" cy="2246769"/>
          </a:xfrm>
        </p:grpSpPr>
        <p:sp>
          <p:nvSpPr>
            <p:cNvPr id="6" name="TextBox 5"/>
            <p:cNvSpPr txBox="1"/>
            <p:nvPr/>
          </p:nvSpPr>
          <p:spPr>
            <a:xfrm>
              <a:off x="3395672" y="4725586"/>
              <a:ext cx="8152102" cy="224676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sz="2000" b="1" u="sng" dirty="0">
                  <a:latin typeface="Californian FB" panose="0207040306080B030204" pitchFamily="18" charset="0"/>
                </a:rPr>
                <a:t>Ancient Source: </a:t>
              </a:r>
              <a:r>
                <a:rPr lang="en-GB" sz="2000" b="1" u="sng" dirty="0">
                  <a:solidFill>
                    <a:srgbClr val="002060"/>
                  </a:solidFill>
                  <a:latin typeface="Californian FB" panose="0207040306080B030204" pitchFamily="18" charset="0"/>
                </a:rPr>
                <a:t>Ovid, </a:t>
              </a:r>
              <a:r>
                <a:rPr lang="en-GB" sz="2000" b="1" i="1" u="sng" dirty="0" err="1">
                  <a:solidFill>
                    <a:srgbClr val="002060"/>
                  </a:solidFill>
                  <a:latin typeface="Californian FB" panose="0207040306080B030204" pitchFamily="18" charset="0"/>
                </a:rPr>
                <a:t>Fasti</a:t>
              </a:r>
              <a:endParaRPr lang="en-GB" sz="2000" b="1" i="1" u="sng" dirty="0">
                <a:solidFill>
                  <a:srgbClr val="002060"/>
                </a:solidFill>
                <a:latin typeface="Californian FB" panose="0207040306080B030204" pitchFamily="18" charset="0"/>
              </a:endParaRPr>
            </a:p>
            <a:p>
              <a:pPr marL="342900" indent="-342900">
                <a:buFontTx/>
                <a:buChar char="-"/>
              </a:pPr>
              <a:r>
                <a:rPr lang="en-GB" sz="2000" dirty="0"/>
                <a:t>Written c. AD 17 </a:t>
              </a:r>
            </a:p>
            <a:p>
              <a:pPr marL="342900" indent="-342900">
                <a:buFontTx/>
                <a:buChar char="-"/>
              </a:pPr>
              <a:r>
                <a:rPr lang="en-GB" sz="2000" dirty="0"/>
                <a:t>Poetry written during the rule of Augustus about the Roman religious calendar</a:t>
              </a:r>
            </a:p>
            <a:p>
              <a:pPr marL="342900" indent="-342900">
                <a:buFontTx/>
                <a:buChar char="-"/>
              </a:pPr>
              <a:r>
                <a:rPr lang="en-GB" sz="2000" dirty="0"/>
                <a:t>Ovid was banished by Augustus in AD 8 for an unknown offence. </a:t>
              </a:r>
              <a:r>
                <a:rPr lang="en-GB" sz="2000" i="1" dirty="0" err="1"/>
                <a:t>Fasti</a:t>
              </a:r>
              <a:r>
                <a:rPr lang="en-GB" sz="2000" i="1" dirty="0"/>
                <a:t> </a:t>
              </a:r>
              <a:r>
                <a:rPr lang="en-GB" sz="2000" dirty="0"/>
                <a:t>was patriotic and flattering to Augustus possibly to encourage him to let in return to Rome</a:t>
              </a:r>
            </a:p>
          </p:txBody>
        </p:sp>
        <p:pic>
          <p:nvPicPr>
            <p:cNvPr id="7" name="Picture 4" descr="https://www.poets.org/sites/default/files/styles/286x289/public/images/biographies/Ovid_NewBioImage.png?itok=3dMPfkS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190" y="4967635"/>
              <a:ext cx="1744371" cy="1762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DDCB49D-8195-447D-A7FF-C35FD939C458}"/>
              </a:ext>
            </a:extLst>
          </p:cNvPr>
          <p:cNvSpPr txBox="1"/>
          <p:nvPr/>
        </p:nvSpPr>
        <p:spPr>
          <a:xfrm>
            <a:off x="3600450" y="3571875"/>
            <a:ext cx="7848600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b="1" u="sng" dirty="0"/>
              <a:t>Other Sources: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Seneca the Younger</a:t>
            </a:r>
          </a:p>
          <a:p>
            <a:pPr marL="285750" indent="-285750">
              <a:buFontTx/>
              <a:buChar char="-"/>
            </a:pPr>
            <a:r>
              <a:rPr lang="en-GB" dirty="0"/>
              <a:t>Tiberius’ Letter to the people of </a:t>
            </a:r>
            <a:r>
              <a:rPr lang="en-GB" dirty="0" err="1"/>
              <a:t>Gytheion</a:t>
            </a:r>
            <a:r>
              <a:rPr lang="en-GB" dirty="0"/>
              <a:t>, AD 15</a:t>
            </a:r>
          </a:p>
          <a:p>
            <a:pPr marL="285750" indent="-285750">
              <a:buFontTx/>
              <a:buChar char="-"/>
            </a:pPr>
            <a:r>
              <a:rPr lang="en-GB" dirty="0"/>
              <a:t>Claudius’ Letter to the people of Alexandria, AD 41</a:t>
            </a:r>
          </a:p>
          <a:p>
            <a:pPr marL="285750" indent="-285750">
              <a:buFontTx/>
              <a:buChar char="-"/>
            </a:pPr>
            <a:r>
              <a:rPr lang="en-GB" dirty="0"/>
              <a:t>Strabo – the division of the empire under Augustus and creation of a fire service</a:t>
            </a:r>
          </a:p>
          <a:p>
            <a:pPr marL="285750" indent="-285750">
              <a:buFontTx/>
              <a:buChar char="-"/>
            </a:pPr>
            <a:r>
              <a:rPr lang="en-GB" dirty="0"/>
              <a:t>Edicts of Cyrene 7-6BC</a:t>
            </a:r>
          </a:p>
          <a:p>
            <a:pPr marL="285750" indent="-285750">
              <a:buFontTx/>
              <a:buChar char="-"/>
            </a:pPr>
            <a:r>
              <a:rPr lang="en-GB" dirty="0"/>
              <a:t>Altar to the Numen of Augustus in Narbonne (Gaul) AD 12-13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717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solidFill>
                  <a:schemeClr val="accent6"/>
                </a:solidFill>
              </a:rPr>
              <a:t>Prescribed Source - Suetonius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15676" y="685216"/>
            <a:ext cx="809925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solidFill>
                  <a:srgbClr val="002060"/>
                </a:solidFill>
              </a:rPr>
              <a:t>Suetonius </a:t>
            </a:r>
            <a:r>
              <a:rPr lang="en-GB" sz="2000" b="1" i="1" u="sng" dirty="0">
                <a:solidFill>
                  <a:srgbClr val="002060"/>
                </a:solidFill>
              </a:rPr>
              <a:t>Lives of the Caesars</a:t>
            </a:r>
            <a:r>
              <a:rPr lang="en-GB" sz="2000" dirty="0">
                <a:solidFill>
                  <a:srgbClr val="002060"/>
                </a:solidFill>
              </a:rPr>
              <a:t>  </a:t>
            </a:r>
            <a:r>
              <a:rPr lang="en-GB" sz="2000" dirty="0"/>
              <a:t>(AD 70-c.140)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Came from the equestrian rank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Worked in the imperial court under Emperors Trajan and Hadrian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Writing in the early second-century 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Most famous work – </a:t>
            </a:r>
            <a:r>
              <a:rPr lang="en-GB" sz="2200" i="1" dirty="0"/>
              <a:t>Lives of the Caesars</a:t>
            </a:r>
            <a:r>
              <a:rPr lang="en-GB" sz="2200" dirty="0"/>
              <a:t> which covered 12 emperors from Julius Caesar onwards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His works were biographies designed to satisfy general curiosity about the emperors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Included gossip, rumour and trivial details to make his subjects appear more human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Wanted to readers to make judgements about the moral character of the emperors and also for his accounts to be dramatic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Had access to the imperial archives as ‘director of the imperial libraries’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Along with </a:t>
            </a:r>
            <a:r>
              <a:rPr lang="en-GB" sz="2200" b="1" dirty="0"/>
              <a:t>Tacitus</a:t>
            </a:r>
            <a:r>
              <a:rPr lang="en-GB" sz="2200" dirty="0"/>
              <a:t>, the main source for our period</a:t>
            </a:r>
          </a:p>
        </p:txBody>
      </p:sp>
      <p:pic>
        <p:nvPicPr>
          <p:cNvPr id="2050" name="Picture 2" descr="http://octavianchronicles.com/wp-content/uploads/2013/03/Nuremberg_chronicles_f_111r_1rev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94" y="2423680"/>
            <a:ext cx="1709247" cy="1709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219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solidFill>
                  <a:schemeClr val="accent6"/>
                </a:solidFill>
              </a:rPr>
              <a:t>Prescribed Source - Suetonius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15676" y="685216"/>
            <a:ext cx="809925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solidFill>
                  <a:srgbClr val="002060"/>
                </a:solidFill>
              </a:rPr>
              <a:t>Suetonius </a:t>
            </a:r>
            <a:r>
              <a:rPr lang="en-GB" sz="2000" b="1" i="1" u="sng" dirty="0">
                <a:solidFill>
                  <a:srgbClr val="002060"/>
                </a:solidFill>
              </a:rPr>
              <a:t>Lives of the Caesars</a:t>
            </a:r>
            <a:r>
              <a:rPr lang="en-GB" sz="2000" dirty="0">
                <a:solidFill>
                  <a:srgbClr val="002060"/>
                </a:solidFill>
              </a:rPr>
              <a:t>  </a:t>
            </a:r>
            <a:r>
              <a:rPr lang="en-GB" sz="2000" dirty="0"/>
              <a:t>(SOME KEY SOURCES)</a:t>
            </a:r>
          </a:p>
          <a:p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Says that the gates to the temple of Janus </a:t>
            </a:r>
            <a:r>
              <a:rPr lang="en-GB" sz="2000" dirty="0" err="1"/>
              <a:t>Quirnus</a:t>
            </a:r>
            <a:r>
              <a:rPr lang="en-GB" sz="2000" dirty="0"/>
              <a:t> were closed three times during Augustus; rule – </a:t>
            </a:r>
            <a:r>
              <a:rPr lang="en-GB" sz="2000" dirty="0" err="1"/>
              <a:t>Pax</a:t>
            </a:r>
            <a:r>
              <a:rPr lang="en-GB" sz="2000" dirty="0"/>
              <a:t> Augusta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Gives detail on Augustus’ administrative reforms in Rome and reforms to the Senate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Recognised that Tiberius made a good start to his rule and gradually showed that he was </a:t>
            </a:r>
            <a:r>
              <a:rPr lang="en-GB" sz="2000" dirty="0" err="1"/>
              <a:t>princeps</a:t>
            </a:r>
            <a:r>
              <a:rPr lang="en-GB" sz="20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Tiberius vetoed all bills for the dedication of temples to himself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Romans shouted ‘To the Tiber with Tiberius’ on news of his death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Enthusiastic reception for Gaius – Chick, star, baby – also set aside Tiberius’ will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The people demanded Claudius be made emperor after the death of </a:t>
            </a:r>
            <a:r>
              <a:rPr lang="en-GB" sz="2000" dirty="0" smtClean="0"/>
              <a:t>Gaius</a:t>
            </a: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Claudius’ relationship with the plebs – calls everyone ‘My lords’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Gives detail on Nero’s golden five years and his love of music and Greek culture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Describes the assassination attempts of Agrippina the Younger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Account of the Great Fire and the building of the </a:t>
            </a:r>
            <a:r>
              <a:rPr lang="en-GB" sz="2000" dirty="0" err="1"/>
              <a:t>Domus</a:t>
            </a:r>
            <a:r>
              <a:rPr lang="en-GB" sz="2000" dirty="0"/>
              <a:t> Aureus </a:t>
            </a:r>
          </a:p>
        </p:txBody>
      </p:sp>
      <p:pic>
        <p:nvPicPr>
          <p:cNvPr id="2050" name="Picture 2" descr="http://octavianchronicles.com/wp-content/uploads/2013/03/Nuremberg_chronicles_f_111r_1rev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94" y="2423680"/>
            <a:ext cx="1709247" cy="1709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716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08624" y="929120"/>
            <a:ext cx="7753643" cy="440120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u="sng" dirty="0">
                <a:solidFill>
                  <a:srgbClr val="002060"/>
                </a:solidFill>
                <a:latin typeface="Californian FB" panose="0207040306080B030204" pitchFamily="18" charset="0"/>
              </a:rPr>
              <a:t>Velleius Paterculus, </a:t>
            </a:r>
            <a:r>
              <a:rPr lang="en-GB" sz="2000" b="1" i="1" u="sng" dirty="0">
                <a:solidFill>
                  <a:srgbClr val="002060"/>
                </a:solidFill>
                <a:latin typeface="Californian FB" panose="0207040306080B030204" pitchFamily="18" charset="0"/>
              </a:rPr>
              <a:t>History of Rome </a:t>
            </a:r>
            <a:endParaRPr lang="en-GB" sz="2000" b="1" u="sng" dirty="0">
              <a:solidFill>
                <a:srgbClr val="002060"/>
              </a:solidFill>
              <a:latin typeface="Californian FB" panose="0207040306080B030204" pitchFamily="18" charset="0"/>
            </a:endParaRPr>
          </a:p>
          <a:p>
            <a:endParaRPr lang="en-GB" sz="2000" b="1" dirty="0">
              <a:latin typeface="Californian FB" panose="0207040306080B030204" pitchFamily="18" charset="0"/>
            </a:endParaRPr>
          </a:p>
          <a:p>
            <a:pPr marL="342900" indent="-342900">
              <a:buFontTx/>
              <a:buChar char="-"/>
            </a:pPr>
            <a:r>
              <a:rPr lang="en-GB" sz="2000" dirty="0"/>
              <a:t>Written c. AD 30</a:t>
            </a:r>
          </a:p>
          <a:p>
            <a:pPr marL="342900" indent="-342900">
              <a:buFontTx/>
              <a:buChar char="-"/>
            </a:pPr>
            <a:r>
              <a:rPr lang="en-GB" sz="2000" dirty="0"/>
              <a:t>A history of Rome from the Trojan war to AD 29</a:t>
            </a:r>
          </a:p>
          <a:p>
            <a:pPr marL="342900" indent="-342900">
              <a:buFontTx/>
              <a:buChar char="-"/>
            </a:pPr>
            <a:r>
              <a:rPr lang="en-GB" sz="2000" dirty="0"/>
              <a:t>Paterculus was a military officer and then politician during the reigns of Augustus and Tiberius</a:t>
            </a:r>
          </a:p>
          <a:p>
            <a:pPr marL="342900" indent="-342900">
              <a:buFontTx/>
              <a:buChar char="-"/>
            </a:pPr>
            <a:r>
              <a:rPr lang="en-GB" sz="2000" dirty="0"/>
              <a:t>He offers a first-hand account and perspective on events</a:t>
            </a:r>
          </a:p>
          <a:p>
            <a:pPr marL="342900" indent="-342900">
              <a:buFontTx/>
              <a:buChar char="-"/>
            </a:pPr>
            <a:r>
              <a:rPr lang="en-GB" sz="2000" dirty="0"/>
              <a:t>He had particular insight into the emperors’ political decision as he was a senator</a:t>
            </a:r>
          </a:p>
          <a:p>
            <a:pPr marL="342900" indent="-342900">
              <a:buFontTx/>
              <a:buChar char="-"/>
            </a:pPr>
            <a:r>
              <a:rPr lang="en-GB" sz="2000" i="1" dirty="0"/>
              <a:t>HOWEVER</a:t>
            </a:r>
            <a:r>
              <a:rPr lang="en-GB" sz="2000" dirty="0"/>
              <a:t> – Paterculus owed his position to Augustus and Tiberius so is very supportive</a:t>
            </a:r>
          </a:p>
          <a:p>
            <a:pPr marL="342900" indent="-342900">
              <a:buFontTx/>
              <a:buChar char="-"/>
            </a:pPr>
            <a:r>
              <a:rPr lang="en-GB" sz="2000" dirty="0"/>
              <a:t>He was writing during the reign of Tiberius whom he singles out for praise (Tiberius restored ‘treason trials’ meaning that it was dangerous to criticise him)</a:t>
            </a:r>
          </a:p>
        </p:txBody>
      </p:sp>
      <p:pic>
        <p:nvPicPr>
          <p:cNvPr id="1026" name="Picture 2" descr="Image result for velleius patercu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27" y="1392899"/>
            <a:ext cx="2472424" cy="377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916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08624" y="929120"/>
            <a:ext cx="7753643" cy="34778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GB" sz="2000" b="1" u="sng" dirty="0">
                <a:solidFill>
                  <a:srgbClr val="002060"/>
                </a:solidFill>
                <a:latin typeface="Californian FB" panose="0207040306080B030204" pitchFamily="18" charset="0"/>
              </a:rPr>
              <a:t>Velleius Paterculus, </a:t>
            </a:r>
            <a:r>
              <a:rPr lang="en-GB" sz="2000" b="1" i="1" u="sng" dirty="0">
                <a:solidFill>
                  <a:srgbClr val="002060"/>
                </a:solidFill>
                <a:latin typeface="Californian FB" panose="0207040306080B030204" pitchFamily="18" charset="0"/>
              </a:rPr>
              <a:t>History of Rome </a:t>
            </a:r>
            <a:endParaRPr lang="en-GB" sz="2000" b="1" u="sng" dirty="0">
              <a:solidFill>
                <a:srgbClr val="002060"/>
              </a:solidFill>
              <a:latin typeface="Californian FB" panose="0207040306080B030204" pitchFamily="18" charset="0"/>
            </a:endParaRPr>
          </a:p>
          <a:p>
            <a:endParaRPr lang="en-GB" sz="2000" b="1" dirty="0">
              <a:latin typeface="Californian FB" panose="0207040306080B030204" pitchFamily="18" charset="0"/>
            </a:endParaRPr>
          </a:p>
          <a:p>
            <a:pPr marL="457200" indent="-457200">
              <a:buAutoNum type="arabicPeriod"/>
            </a:pPr>
            <a:r>
              <a:rPr lang="en-GB" sz="2000" dirty="0"/>
              <a:t>Claimed that Augustus restored the traditional forms of government of the republic</a:t>
            </a:r>
          </a:p>
          <a:p>
            <a:pPr marL="457200" indent="-457200">
              <a:buAutoNum type="arabicPeriod"/>
            </a:pPr>
            <a:endParaRPr lang="en-GB" sz="2000" dirty="0"/>
          </a:p>
          <a:p>
            <a:pPr marL="457200" indent="-457200">
              <a:buAutoNum type="arabicPeriod"/>
            </a:pPr>
            <a:r>
              <a:rPr lang="en-GB" sz="2000" dirty="0"/>
              <a:t>Detail on Augustus' successors and the rise of Tiberius </a:t>
            </a:r>
          </a:p>
          <a:p>
            <a:pPr marL="457200" indent="-457200">
              <a:buAutoNum type="arabicPeriod"/>
            </a:pPr>
            <a:endParaRPr lang="en-GB" sz="2000" dirty="0"/>
          </a:p>
          <a:p>
            <a:pPr marL="457200" indent="-457200">
              <a:buAutoNum type="arabicPeriod"/>
            </a:pPr>
            <a:r>
              <a:rPr lang="en-GB" sz="2000" dirty="0"/>
              <a:t>Highlights of Tiberius' reign e.g. building programme </a:t>
            </a:r>
          </a:p>
          <a:p>
            <a:pPr marL="457200" indent="-457200">
              <a:buAutoNum type="arabicPeriod"/>
            </a:pPr>
            <a:endParaRPr lang="en-GB" sz="2000" dirty="0"/>
          </a:p>
          <a:p>
            <a:pPr marL="457200" indent="-457200">
              <a:buAutoNum type="arabicPeriod"/>
            </a:pPr>
            <a:r>
              <a:rPr lang="en-GB" sz="2000" dirty="0"/>
              <a:t>Positive accounts of Tiberius' handling of the German mutinies and of Sejanus' role </a:t>
            </a:r>
          </a:p>
        </p:txBody>
      </p:sp>
      <p:pic>
        <p:nvPicPr>
          <p:cNvPr id="1026" name="Picture 2" descr="Image result for velleius patercu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27" y="1392899"/>
            <a:ext cx="2472424" cy="377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129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14032" y="716213"/>
            <a:ext cx="10595280" cy="5718454"/>
            <a:chOff x="896980" y="2014579"/>
            <a:chExt cx="10595280" cy="5718454"/>
          </a:xfrm>
        </p:grpSpPr>
        <p:sp>
          <p:nvSpPr>
            <p:cNvPr id="10" name="TextBox 9"/>
            <p:cNvSpPr txBox="1"/>
            <p:nvPr/>
          </p:nvSpPr>
          <p:spPr>
            <a:xfrm>
              <a:off x="3984482" y="2014579"/>
              <a:ext cx="7507778" cy="571845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sz="2000" b="1" u="sng" dirty="0">
                  <a:latin typeface="Californian FB" panose="0207040306080B030204" pitchFamily="18" charset="0"/>
                </a:rPr>
                <a:t>Ancient Source: </a:t>
              </a:r>
              <a:r>
                <a:rPr lang="en-GB" sz="2000" b="1" u="sng" dirty="0">
                  <a:solidFill>
                    <a:srgbClr val="002060"/>
                  </a:solidFill>
                  <a:latin typeface="Californian FB" panose="0207040306080B030204" pitchFamily="18" charset="0"/>
                </a:rPr>
                <a:t>Tacitus, </a:t>
              </a:r>
              <a:r>
                <a:rPr lang="en-GB" sz="2000" b="1" i="1" u="sng" dirty="0">
                  <a:solidFill>
                    <a:srgbClr val="002060"/>
                  </a:solidFill>
                  <a:latin typeface="Californian FB" panose="0207040306080B030204" pitchFamily="18" charset="0"/>
                </a:rPr>
                <a:t>Annals</a:t>
              </a:r>
              <a:endParaRPr lang="en-GB" sz="2000" b="1" u="sng" dirty="0">
                <a:solidFill>
                  <a:srgbClr val="002060"/>
                </a:solidFill>
                <a:latin typeface="Californian FB" panose="0207040306080B030204" pitchFamily="18" charset="0"/>
              </a:endParaRPr>
            </a:p>
            <a:p>
              <a:endParaRPr lang="en-GB" sz="2000" b="1" dirty="0">
                <a:latin typeface="Californian FB" panose="0207040306080B030204" pitchFamily="18" charset="0"/>
              </a:endParaRPr>
            </a:p>
            <a:p>
              <a:pPr marL="342900" indent="-342900">
                <a:buFontTx/>
                <a:buChar char="-"/>
              </a:pPr>
              <a:r>
                <a:rPr lang="en-GB" sz="2000" dirty="0"/>
                <a:t>AD 56/7-c.117</a:t>
              </a:r>
            </a:p>
            <a:p>
              <a:pPr marL="342900" indent="-342900">
                <a:buFontTx/>
                <a:buChar char="-"/>
              </a:pPr>
              <a:endParaRPr lang="en-GB" sz="2000" dirty="0"/>
            </a:p>
            <a:p>
              <a:pPr marL="342900" indent="-342900">
                <a:buFontTx/>
                <a:buChar char="-"/>
              </a:pPr>
              <a:r>
                <a:rPr lang="en-GB" sz="2000" dirty="0"/>
                <a:t>Held political office and was in the Senate. Would achieve the rank of Consul</a:t>
              </a:r>
            </a:p>
            <a:p>
              <a:pPr marL="342900" indent="-342900">
                <a:buFontTx/>
                <a:buChar char="-"/>
              </a:pPr>
              <a:r>
                <a:rPr lang="en-GB" sz="2000" dirty="0"/>
                <a:t>Two main works are </a:t>
              </a:r>
              <a:r>
                <a:rPr lang="en-GB" sz="2000" i="1" dirty="0"/>
                <a:t>The Histories </a:t>
              </a:r>
              <a:r>
                <a:rPr lang="en-GB" sz="2000" dirty="0"/>
                <a:t>and  </a:t>
              </a:r>
              <a:r>
                <a:rPr lang="en-GB" sz="2000" i="1" dirty="0"/>
                <a:t>The Annals</a:t>
              </a:r>
              <a:endParaRPr lang="en-GB" sz="2000" dirty="0"/>
            </a:p>
            <a:p>
              <a:pPr marL="342900" indent="-342900">
                <a:buFontTx/>
                <a:buChar char="-"/>
              </a:pPr>
              <a:r>
                <a:rPr lang="en-GB" sz="2000" i="1" dirty="0"/>
                <a:t>The Annals </a:t>
              </a:r>
              <a:r>
                <a:rPr lang="en-GB" sz="2000" dirty="0"/>
                <a:t>is a year-by-year narrative written Early 2</a:t>
              </a:r>
              <a:r>
                <a:rPr lang="en-GB" sz="2000" baseline="30000" dirty="0"/>
                <a:t>nd</a:t>
              </a:r>
              <a:r>
                <a:rPr lang="en-GB" sz="2000" dirty="0"/>
                <a:t> Century AD and covering the period AD 14-68</a:t>
              </a:r>
            </a:p>
            <a:p>
              <a:pPr marL="342900" indent="-342900">
                <a:buFontTx/>
                <a:buChar char="-"/>
              </a:pPr>
              <a:r>
                <a:rPr lang="en-GB" sz="2000" dirty="0"/>
                <a:t>Not a contemporary account</a:t>
              </a:r>
            </a:p>
            <a:p>
              <a:pPr marL="342900" indent="-342900">
                <a:buFontTx/>
                <a:buChar char="-"/>
              </a:pPr>
              <a:r>
                <a:rPr lang="en-GB" sz="2000" dirty="0"/>
                <a:t>Very little detail on Augustus and his </a:t>
              </a:r>
              <a:r>
                <a:rPr lang="en-GB" sz="2000" dirty="0" err="1"/>
                <a:t>principate</a:t>
              </a:r>
              <a:endParaRPr lang="en-GB" sz="2000" dirty="0"/>
            </a:p>
            <a:p>
              <a:pPr marL="342900" indent="-342900">
                <a:buFontTx/>
                <a:buChar char="-"/>
              </a:pPr>
              <a:r>
                <a:rPr lang="en-GB" sz="2000" dirty="0"/>
                <a:t>Critical of absolute power i.e. one person holding all the power of the state</a:t>
              </a:r>
            </a:p>
            <a:p>
              <a:pPr marL="342900" indent="-342900">
                <a:buFontTx/>
                <a:buChar char="-"/>
              </a:pPr>
              <a:r>
                <a:rPr lang="en-GB" sz="2000" dirty="0"/>
                <a:t>He admired traditional values of the Roman Republic (although he had never experienced this)</a:t>
              </a:r>
            </a:p>
            <a:p>
              <a:pPr marL="342900" indent="-342900">
                <a:buFontTx/>
                <a:buChar char="-"/>
              </a:pPr>
              <a:r>
                <a:rPr lang="en-GB" sz="2000" dirty="0"/>
                <a:t>A supporter of the Senate and its position in society but critical of how passive and obedient it had become under the emperors</a:t>
              </a:r>
            </a:p>
            <a:p>
              <a:pPr marL="342900" indent="-342900">
                <a:buFontTx/>
                <a:buChar char="-"/>
              </a:pPr>
              <a:endParaRPr lang="en-GB" sz="2000" b="1" dirty="0">
                <a:latin typeface="Californian FB" panose="0207040306080B030204" pitchFamily="18" charset="0"/>
              </a:endParaRPr>
            </a:p>
          </p:txBody>
        </p:sp>
        <p:pic>
          <p:nvPicPr>
            <p:cNvPr id="2050" name="Picture 2" descr="https://upload.wikimedia.org/wikipedia/commons/thumb/2/23/CiceroBust.jpg/170px-CiceroBust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980" y="3300768"/>
              <a:ext cx="1724369" cy="2545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2693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14032" y="716213"/>
            <a:ext cx="11106666" cy="5139869"/>
            <a:chOff x="896980" y="2014579"/>
            <a:chExt cx="11106666" cy="5139869"/>
          </a:xfrm>
        </p:grpSpPr>
        <p:sp>
          <p:nvSpPr>
            <p:cNvPr id="10" name="TextBox 9"/>
            <p:cNvSpPr txBox="1"/>
            <p:nvPr/>
          </p:nvSpPr>
          <p:spPr>
            <a:xfrm>
              <a:off x="3732483" y="2014579"/>
              <a:ext cx="8271163" cy="513986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sz="2000" b="1" u="sng" dirty="0">
                  <a:latin typeface="Californian FB" panose="0207040306080B030204" pitchFamily="18" charset="0"/>
                </a:rPr>
                <a:t>Ancient Source: </a:t>
              </a:r>
              <a:r>
                <a:rPr lang="en-GB" sz="2000" b="1" u="sng" dirty="0">
                  <a:solidFill>
                    <a:srgbClr val="002060"/>
                  </a:solidFill>
                  <a:latin typeface="Californian FB" panose="0207040306080B030204" pitchFamily="18" charset="0"/>
                </a:rPr>
                <a:t>Tacitus, </a:t>
              </a:r>
              <a:r>
                <a:rPr lang="en-GB" sz="2000" b="1" i="1" u="sng" dirty="0">
                  <a:solidFill>
                    <a:srgbClr val="002060"/>
                  </a:solidFill>
                  <a:latin typeface="Californian FB" panose="0207040306080B030204" pitchFamily="18" charset="0"/>
                </a:rPr>
                <a:t>Annals</a:t>
              </a:r>
              <a:endParaRPr lang="en-GB" sz="2000" b="1" u="sng" dirty="0">
                <a:solidFill>
                  <a:srgbClr val="002060"/>
                </a:solidFill>
                <a:latin typeface="Californian FB" panose="0207040306080B030204" pitchFamily="18" charset="0"/>
              </a:endParaRPr>
            </a:p>
            <a:p>
              <a:endParaRPr lang="en-GB" sz="2000" b="1" dirty="0">
                <a:latin typeface="Californian FB" panose="0207040306080B030204" pitchFamily="18" charset="0"/>
              </a:endParaRPr>
            </a:p>
            <a:p>
              <a:pPr marL="457200" indent="-457200">
                <a:buFont typeface="+mj-lt"/>
                <a:buAutoNum type="arabicPeriod"/>
              </a:pPr>
              <a:r>
                <a:rPr lang="en-GB" dirty="0"/>
                <a:t>Augustus seduced the soldiery with gifts and arrogated (collected) all the powers of the state 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en-GB" dirty="0"/>
                <a:t>No one was left alive who remembered the true republic 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en-GB" dirty="0"/>
                <a:t>Detailed accounts of the German mutinies and the </a:t>
              </a:r>
              <a:r>
                <a:rPr lang="en-GB" dirty="0" err="1"/>
                <a:t>Tacfarinas</a:t>
              </a:r>
              <a:r>
                <a:rPr lang="en-GB" dirty="0"/>
                <a:t> revolt under Tiberius 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en-GB" dirty="0"/>
                <a:t>Claims Tiberius pretended to rule through the Senate but assumed full control whilst the Senate ‘rushed to servitude’. 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en-GB" dirty="0"/>
                <a:t>Criticises Agrippina’s role under Claudius and Nero claiming that she engineered the succession of her son.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en-GB" dirty="0"/>
                <a:t>Claudius’ senatorial reforms – </a:t>
              </a:r>
              <a:r>
                <a:rPr lang="en-GB" dirty="0" err="1"/>
                <a:t>Gauls</a:t>
              </a:r>
              <a:r>
                <a:rPr lang="en-GB" dirty="0"/>
                <a:t> 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en-GB" dirty="0"/>
                <a:t>Describes Nero’s love of Greek culture – his competitions in Greece ad then Rome, involvement of equestrians and senators. Argues that Nero was infecting Roman morals 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en-GB" dirty="0"/>
                <a:t>Account of the Fire of Rome – Doesn’t claim explicitly that Nero started it but that he profited from the fire. 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en-GB" dirty="0"/>
                <a:t>Account of Nero’s reign ends in AD 66</a:t>
              </a:r>
            </a:p>
          </p:txBody>
        </p:sp>
        <p:pic>
          <p:nvPicPr>
            <p:cNvPr id="2050" name="Picture 2" descr="https://upload.wikimedia.org/wikipedia/commons/thumb/2/23/CiceroBust.jpg/170px-CiceroBust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980" y="3300768"/>
              <a:ext cx="1724369" cy="2545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7145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531169" y="804948"/>
            <a:ext cx="74924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latin typeface="Californian FB" panose="0207040306080B030204" pitchFamily="18" charset="0"/>
              </a:rPr>
              <a:t>Ancient Source: </a:t>
            </a:r>
            <a:r>
              <a:rPr lang="en-GB" sz="2400" b="1" u="sng" dirty="0">
                <a:solidFill>
                  <a:srgbClr val="002060"/>
                </a:solidFill>
                <a:latin typeface="Californian FB" panose="0207040306080B030204" pitchFamily="18" charset="0"/>
              </a:rPr>
              <a:t>Cassius </a:t>
            </a:r>
            <a:r>
              <a:rPr lang="en-GB" sz="2400" b="1" u="sng" dirty="0" err="1">
                <a:solidFill>
                  <a:srgbClr val="002060"/>
                </a:solidFill>
                <a:latin typeface="Californian FB" panose="0207040306080B030204" pitchFamily="18" charset="0"/>
              </a:rPr>
              <a:t>Dio</a:t>
            </a:r>
            <a:r>
              <a:rPr lang="en-GB" sz="2400" b="1" u="sng" dirty="0">
                <a:solidFill>
                  <a:srgbClr val="002060"/>
                </a:solidFill>
                <a:latin typeface="Californian FB" panose="0207040306080B030204" pitchFamily="18" charset="0"/>
              </a:rPr>
              <a:t> </a:t>
            </a:r>
            <a:r>
              <a:rPr lang="en-GB" sz="2400" b="1" i="1" u="sng" dirty="0">
                <a:solidFill>
                  <a:srgbClr val="002060"/>
                </a:solidFill>
                <a:latin typeface="Californian FB" panose="0207040306080B030204" pitchFamily="18" charset="0"/>
              </a:rPr>
              <a:t>The Roman History </a:t>
            </a:r>
          </a:p>
          <a:p>
            <a:endParaRPr lang="en-GB" sz="2400" b="1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 c. AD 155 to c. 235 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 senator from a Greek/Roman background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His work attempted to tell the full history of Rome from its mythological founding onwards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Lived during a period of instability in the Roman empire and his views comments on the Julio-Claudians were often designed to make comments on his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Only part of his work survives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7" name="Picture 2" descr="https://i.ebayimg.com/images/g/LxAAAOSw0A9aIysc/s-l1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" y="1220447"/>
            <a:ext cx="2884792" cy="440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811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531169" y="804948"/>
            <a:ext cx="749243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latin typeface="Californian FB" panose="0207040306080B030204" pitchFamily="18" charset="0"/>
              </a:rPr>
              <a:t>Ancient Source: </a:t>
            </a:r>
            <a:r>
              <a:rPr lang="en-GB" sz="2400" b="1" u="sng" dirty="0">
                <a:solidFill>
                  <a:srgbClr val="002060"/>
                </a:solidFill>
                <a:latin typeface="Californian FB" panose="0207040306080B030204" pitchFamily="18" charset="0"/>
              </a:rPr>
              <a:t>Cassius </a:t>
            </a:r>
            <a:r>
              <a:rPr lang="en-GB" sz="2400" b="1" u="sng" dirty="0" err="1">
                <a:solidFill>
                  <a:srgbClr val="002060"/>
                </a:solidFill>
                <a:latin typeface="Californian FB" panose="0207040306080B030204" pitchFamily="18" charset="0"/>
              </a:rPr>
              <a:t>Dio</a:t>
            </a:r>
            <a:r>
              <a:rPr lang="en-GB" sz="2400" b="1" u="sng" dirty="0">
                <a:solidFill>
                  <a:srgbClr val="002060"/>
                </a:solidFill>
                <a:latin typeface="Californian FB" panose="0207040306080B030204" pitchFamily="18" charset="0"/>
              </a:rPr>
              <a:t> </a:t>
            </a:r>
            <a:r>
              <a:rPr lang="en-GB" sz="2400" b="1" i="1" u="sng" dirty="0">
                <a:solidFill>
                  <a:srgbClr val="002060"/>
                </a:solidFill>
                <a:latin typeface="Californian FB" panose="0207040306080B030204" pitchFamily="18" charset="0"/>
              </a:rPr>
              <a:t>The Roman History </a:t>
            </a:r>
          </a:p>
          <a:p>
            <a:endParaRPr lang="en-GB" sz="2400" b="1" u="sng" dirty="0">
              <a:solidFill>
                <a:srgbClr val="002060"/>
              </a:solidFill>
              <a:latin typeface="Californian FB" panose="0207040306080B0302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Argued that Augustus became a king in all but name – gives lots of detail on the First Constitutional Settlement in 27 BC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Detailed account of Sejanus’ downfall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 Gaius’ attitude towards the Senate – Gaius acting as Tiberius reintroducing the treason trials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Criticism of Gaius’ behaviour and attitude towards the imperial cult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Criticism of Messalina’s sexual behaviour under Claudius and of the role of his freedmen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One of two detailed accounts of Nero’s downfall</a:t>
            </a:r>
            <a:endParaRPr lang="en-GB" sz="2400" dirty="0"/>
          </a:p>
          <a:p>
            <a:endParaRPr lang="en-GB" sz="2400" dirty="0"/>
          </a:p>
        </p:txBody>
      </p:sp>
      <p:pic>
        <p:nvPicPr>
          <p:cNvPr id="7" name="Picture 2" descr="https://i.ebayimg.com/images/g/LxAAAOSw0A9aIysc/s-l1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" y="1220447"/>
            <a:ext cx="2884792" cy="440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805995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18A1B607-7BAE-46D6-8090-545AC7BDD73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101</TotalTime>
  <Words>1436</Words>
  <Application>Microsoft Office PowerPoint</Application>
  <PresentationFormat>Custom</PresentationFormat>
  <Paragraphs>153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Frame</vt:lpstr>
      <vt:lpstr>Roman Period Study  Key Source Summary </vt:lpstr>
      <vt:lpstr>Prescribed Source - Suetonius</vt:lpstr>
      <vt:lpstr>Prescribed Source - Suetonius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Augustus</vt:lpstr>
      <vt:lpstr>PowerPoint Presentation</vt:lpstr>
      <vt:lpstr>PowerPoint Presentation</vt:lpstr>
      <vt:lpstr>PowerPoint Presentation</vt:lpstr>
    </vt:vector>
  </TitlesOfParts>
  <Company>Godalming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 Period Study  Key Source Summary</dc:title>
  <dc:creator>Jonathan Sparshott</dc:creator>
  <cp:lastModifiedBy>Andrew Nixon</cp:lastModifiedBy>
  <cp:revision>52</cp:revision>
  <dcterms:created xsi:type="dcterms:W3CDTF">2019-05-21T13:49:54Z</dcterms:created>
  <dcterms:modified xsi:type="dcterms:W3CDTF">2020-05-01T02:26:11Z</dcterms:modified>
</cp:coreProperties>
</file>