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4" r:id="rId3"/>
    <p:sldId id="258" r:id="rId4"/>
    <p:sldId id="259" r:id="rId5"/>
    <p:sldId id="271" r:id="rId6"/>
    <p:sldId id="260" r:id="rId7"/>
    <p:sldId id="272" r:id="rId8"/>
    <p:sldId id="264" r:id="rId9"/>
    <p:sldId id="261" r:id="rId10"/>
    <p:sldId id="265" r:id="rId11"/>
    <p:sldId id="262" r:id="rId12"/>
    <p:sldId id="263" r:id="rId13"/>
    <p:sldId id="273" r:id="rId14"/>
    <p:sldId id="266" r:id="rId15"/>
    <p:sldId id="267" r:id="rId16"/>
    <p:sldId id="269" r:id="rId17"/>
    <p:sldId id="270"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660066"/>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AF762A-FE2D-4773-BA2C-DC69DC5BFB99}" v="17" dt="2019-06-13T20:22:37.133"/>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81" d="100"/>
          <a:sy n="81" d="100"/>
        </p:scale>
        <p:origin x="-258"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Sparshott" userId="be90ed414e241e3d" providerId="LiveId" clId="{FDAF762A-FE2D-4773-BA2C-DC69DC5BFB99}"/>
    <pc:docChg chg="custSel addSld delSld modSld">
      <pc:chgData name="Jonathan Sparshott" userId="be90ed414e241e3d" providerId="LiveId" clId="{FDAF762A-FE2D-4773-BA2C-DC69DC5BFB99}" dt="2019-06-13T20:23:30.574" v="5281" actId="5793"/>
      <pc:docMkLst>
        <pc:docMk/>
      </pc:docMkLst>
      <pc:sldChg chg="setBg">
        <pc:chgData name="Jonathan Sparshott" userId="be90ed414e241e3d" providerId="LiveId" clId="{FDAF762A-FE2D-4773-BA2C-DC69DC5BFB99}" dt="2019-06-13T19:49:20.053" v="1881"/>
        <pc:sldMkLst>
          <pc:docMk/>
          <pc:sldMk cId="2472619451" sldId="257"/>
        </pc:sldMkLst>
      </pc:sldChg>
      <pc:sldChg chg="setBg">
        <pc:chgData name="Jonathan Sparshott" userId="be90ed414e241e3d" providerId="LiveId" clId="{FDAF762A-FE2D-4773-BA2C-DC69DC5BFB99}" dt="2019-06-13T19:49:20.053" v="1881"/>
        <pc:sldMkLst>
          <pc:docMk/>
          <pc:sldMk cId="3208511576" sldId="258"/>
        </pc:sldMkLst>
      </pc:sldChg>
      <pc:sldChg chg="setBg">
        <pc:chgData name="Jonathan Sparshott" userId="be90ed414e241e3d" providerId="LiveId" clId="{FDAF762A-FE2D-4773-BA2C-DC69DC5BFB99}" dt="2019-06-13T19:49:20.053" v="1881"/>
        <pc:sldMkLst>
          <pc:docMk/>
          <pc:sldMk cId="3726168208" sldId="259"/>
        </pc:sldMkLst>
      </pc:sldChg>
      <pc:sldChg chg="setBg">
        <pc:chgData name="Jonathan Sparshott" userId="be90ed414e241e3d" providerId="LiveId" clId="{FDAF762A-FE2D-4773-BA2C-DC69DC5BFB99}" dt="2019-06-13T19:49:20.053" v="1881"/>
        <pc:sldMkLst>
          <pc:docMk/>
          <pc:sldMk cId="1320769530" sldId="260"/>
        </pc:sldMkLst>
      </pc:sldChg>
      <pc:sldChg chg="modSp setBg">
        <pc:chgData name="Jonathan Sparshott" userId="be90ed414e241e3d" providerId="LiveId" clId="{FDAF762A-FE2D-4773-BA2C-DC69DC5BFB99}" dt="2019-06-13T19:49:20.053" v="1881"/>
        <pc:sldMkLst>
          <pc:docMk/>
          <pc:sldMk cId="1773830872" sldId="261"/>
        </pc:sldMkLst>
        <pc:spChg chg="mod">
          <ac:chgData name="Jonathan Sparshott" userId="be90ed414e241e3d" providerId="LiveId" clId="{FDAF762A-FE2D-4773-BA2C-DC69DC5BFB99}" dt="2019-06-13T19:33:42.166" v="784" actId="20577"/>
          <ac:spMkLst>
            <pc:docMk/>
            <pc:sldMk cId="1773830872" sldId="261"/>
            <ac:spMk id="3" creationId="{00000000-0000-0000-0000-000000000000}"/>
          </ac:spMkLst>
        </pc:spChg>
      </pc:sldChg>
      <pc:sldChg chg="addSp delSp modSp setBg">
        <pc:chgData name="Jonathan Sparshott" userId="be90ed414e241e3d" providerId="LiveId" clId="{FDAF762A-FE2D-4773-BA2C-DC69DC5BFB99}" dt="2019-06-13T19:49:55.773" v="1883" actId="403"/>
        <pc:sldMkLst>
          <pc:docMk/>
          <pc:sldMk cId="2090139856" sldId="262"/>
        </pc:sldMkLst>
        <pc:spChg chg="del">
          <ac:chgData name="Jonathan Sparshott" userId="be90ed414e241e3d" providerId="LiveId" clId="{FDAF762A-FE2D-4773-BA2C-DC69DC5BFB99}" dt="2019-06-13T19:41:48.981" v="1325" actId="478"/>
          <ac:spMkLst>
            <pc:docMk/>
            <pc:sldMk cId="2090139856" sldId="262"/>
            <ac:spMk id="3" creationId="{00000000-0000-0000-0000-000000000000}"/>
          </ac:spMkLst>
        </pc:spChg>
        <pc:spChg chg="add mod">
          <ac:chgData name="Jonathan Sparshott" userId="be90ed414e241e3d" providerId="LiveId" clId="{FDAF762A-FE2D-4773-BA2C-DC69DC5BFB99}" dt="2019-06-13T19:49:55.773" v="1883" actId="403"/>
          <ac:spMkLst>
            <pc:docMk/>
            <pc:sldMk cId="2090139856" sldId="262"/>
            <ac:spMk id="4" creationId="{CD3E3A55-9B6A-4BB4-AEDB-E67111B8AC44}"/>
          </ac:spMkLst>
        </pc:spChg>
      </pc:sldChg>
      <pc:sldChg chg="modSp setBg">
        <pc:chgData name="Jonathan Sparshott" userId="be90ed414e241e3d" providerId="LiveId" clId="{FDAF762A-FE2D-4773-BA2C-DC69DC5BFB99}" dt="2019-06-13T19:50:02.811" v="1884" actId="403"/>
        <pc:sldMkLst>
          <pc:docMk/>
          <pc:sldMk cId="1477988400" sldId="263"/>
        </pc:sldMkLst>
        <pc:spChg chg="mod">
          <ac:chgData name="Jonathan Sparshott" userId="be90ed414e241e3d" providerId="LiveId" clId="{FDAF762A-FE2D-4773-BA2C-DC69DC5BFB99}" dt="2019-06-13T19:46:44.044" v="1875" actId="207"/>
          <ac:spMkLst>
            <pc:docMk/>
            <pc:sldMk cId="1477988400" sldId="263"/>
            <ac:spMk id="2" creationId="{00000000-0000-0000-0000-000000000000}"/>
          </ac:spMkLst>
        </pc:spChg>
        <pc:spChg chg="mod">
          <ac:chgData name="Jonathan Sparshott" userId="be90ed414e241e3d" providerId="LiveId" clId="{FDAF762A-FE2D-4773-BA2C-DC69DC5BFB99}" dt="2019-06-13T19:50:02.811" v="1884" actId="403"/>
          <ac:spMkLst>
            <pc:docMk/>
            <pc:sldMk cId="1477988400" sldId="263"/>
            <ac:spMk id="3" creationId="{00000000-0000-0000-0000-000000000000}"/>
          </ac:spMkLst>
        </pc:spChg>
      </pc:sldChg>
      <pc:sldChg chg="setBg">
        <pc:chgData name="Jonathan Sparshott" userId="be90ed414e241e3d" providerId="LiveId" clId="{FDAF762A-FE2D-4773-BA2C-DC69DC5BFB99}" dt="2019-06-13T19:49:20.053" v="1881"/>
        <pc:sldMkLst>
          <pc:docMk/>
          <pc:sldMk cId="3037991018" sldId="264"/>
        </pc:sldMkLst>
      </pc:sldChg>
      <pc:sldChg chg="modSp setBg">
        <pc:chgData name="Jonathan Sparshott" userId="be90ed414e241e3d" providerId="LiveId" clId="{FDAF762A-FE2D-4773-BA2C-DC69DC5BFB99}" dt="2019-06-13T19:50:07.428" v="1885" actId="403"/>
        <pc:sldMkLst>
          <pc:docMk/>
          <pc:sldMk cId="761300456" sldId="265"/>
        </pc:sldMkLst>
        <pc:spChg chg="mod">
          <ac:chgData name="Jonathan Sparshott" userId="be90ed414e241e3d" providerId="LiveId" clId="{FDAF762A-FE2D-4773-BA2C-DC69DC5BFB99}" dt="2019-06-13T19:50:07.428" v="1885" actId="403"/>
          <ac:spMkLst>
            <pc:docMk/>
            <pc:sldMk cId="761300456" sldId="265"/>
            <ac:spMk id="3" creationId="{00000000-0000-0000-0000-000000000000}"/>
          </ac:spMkLst>
        </pc:spChg>
      </pc:sldChg>
      <pc:sldChg chg="modSp setBg">
        <pc:chgData name="Jonathan Sparshott" userId="be90ed414e241e3d" providerId="LiveId" clId="{FDAF762A-FE2D-4773-BA2C-DC69DC5BFB99}" dt="2019-06-13T20:06:40.429" v="3719" actId="20577"/>
        <pc:sldMkLst>
          <pc:docMk/>
          <pc:sldMk cId="1333784256" sldId="266"/>
        </pc:sldMkLst>
        <pc:spChg chg="mod">
          <ac:chgData name="Jonathan Sparshott" userId="be90ed414e241e3d" providerId="LiveId" clId="{FDAF762A-FE2D-4773-BA2C-DC69DC5BFB99}" dt="2019-06-13T20:06:40.429" v="3719" actId="20577"/>
          <ac:spMkLst>
            <pc:docMk/>
            <pc:sldMk cId="1333784256" sldId="266"/>
            <ac:spMk id="3" creationId="{00000000-0000-0000-0000-000000000000}"/>
          </ac:spMkLst>
        </pc:spChg>
      </pc:sldChg>
      <pc:sldChg chg="addSp delSp modSp setBg">
        <pc:chgData name="Jonathan Sparshott" userId="be90ed414e241e3d" providerId="LiveId" clId="{FDAF762A-FE2D-4773-BA2C-DC69DC5BFB99}" dt="2019-06-13T20:21:08.286" v="5107" actId="20577"/>
        <pc:sldMkLst>
          <pc:docMk/>
          <pc:sldMk cId="4014743830" sldId="267"/>
        </pc:sldMkLst>
        <pc:spChg chg="del">
          <ac:chgData name="Jonathan Sparshott" userId="be90ed414e241e3d" providerId="LiveId" clId="{FDAF762A-FE2D-4773-BA2C-DC69DC5BFB99}" dt="2019-06-13T20:10:57.547" v="3720" actId="478"/>
          <ac:spMkLst>
            <pc:docMk/>
            <pc:sldMk cId="4014743830" sldId="267"/>
            <ac:spMk id="3" creationId="{00000000-0000-0000-0000-000000000000}"/>
          </ac:spMkLst>
        </pc:spChg>
        <pc:spChg chg="add mod">
          <ac:chgData name="Jonathan Sparshott" userId="be90ed414e241e3d" providerId="LiveId" clId="{FDAF762A-FE2D-4773-BA2C-DC69DC5BFB99}" dt="2019-06-13T20:21:08.286" v="5107" actId="20577"/>
          <ac:spMkLst>
            <pc:docMk/>
            <pc:sldMk cId="4014743830" sldId="267"/>
            <ac:spMk id="4" creationId="{D7FAF2A5-07C0-4AC1-83EE-1579EC08BA74}"/>
          </ac:spMkLst>
        </pc:spChg>
      </pc:sldChg>
      <pc:sldChg chg="del setBg">
        <pc:chgData name="Jonathan Sparshott" userId="be90ed414e241e3d" providerId="LiveId" clId="{FDAF762A-FE2D-4773-BA2C-DC69DC5BFB99}" dt="2019-06-13T20:22:06.235" v="5108" actId="2696"/>
        <pc:sldMkLst>
          <pc:docMk/>
          <pc:sldMk cId="2074857505" sldId="268"/>
        </pc:sldMkLst>
      </pc:sldChg>
      <pc:sldChg chg="addSp delSp modSp setBg">
        <pc:chgData name="Jonathan Sparshott" userId="be90ed414e241e3d" providerId="LiveId" clId="{FDAF762A-FE2D-4773-BA2C-DC69DC5BFB99}" dt="2019-06-13T20:23:30.574" v="5281" actId="5793"/>
        <pc:sldMkLst>
          <pc:docMk/>
          <pc:sldMk cId="3032022516" sldId="269"/>
        </pc:sldMkLst>
        <pc:spChg chg="del">
          <ac:chgData name="Jonathan Sparshott" userId="be90ed414e241e3d" providerId="LiveId" clId="{FDAF762A-FE2D-4773-BA2C-DC69DC5BFB99}" dt="2019-06-13T20:22:30.582" v="5109" actId="478"/>
          <ac:spMkLst>
            <pc:docMk/>
            <pc:sldMk cId="3032022516" sldId="269"/>
            <ac:spMk id="3" creationId="{00000000-0000-0000-0000-000000000000}"/>
          </ac:spMkLst>
        </pc:spChg>
        <pc:spChg chg="add mod">
          <ac:chgData name="Jonathan Sparshott" userId="be90ed414e241e3d" providerId="LiveId" clId="{FDAF762A-FE2D-4773-BA2C-DC69DC5BFB99}" dt="2019-06-13T20:23:30.574" v="5281" actId="5793"/>
          <ac:spMkLst>
            <pc:docMk/>
            <pc:sldMk cId="3032022516" sldId="269"/>
            <ac:spMk id="4" creationId="{F60124AB-8D1A-4B64-A663-37B4870D533D}"/>
          </ac:spMkLst>
        </pc:spChg>
      </pc:sldChg>
      <pc:sldChg chg="setBg">
        <pc:chgData name="Jonathan Sparshott" userId="be90ed414e241e3d" providerId="LiveId" clId="{FDAF762A-FE2D-4773-BA2C-DC69DC5BFB99}" dt="2019-06-13T19:49:20.053" v="1881"/>
        <pc:sldMkLst>
          <pc:docMk/>
          <pc:sldMk cId="4285612292" sldId="270"/>
        </pc:sldMkLst>
      </pc:sldChg>
      <pc:sldChg chg="setBg">
        <pc:chgData name="Jonathan Sparshott" userId="be90ed414e241e3d" providerId="LiveId" clId="{FDAF762A-FE2D-4773-BA2C-DC69DC5BFB99}" dt="2019-06-13T19:49:20.053" v="1881"/>
        <pc:sldMkLst>
          <pc:docMk/>
          <pc:sldMk cId="2786400073" sldId="271"/>
        </pc:sldMkLst>
      </pc:sldChg>
      <pc:sldChg chg="setBg">
        <pc:chgData name="Jonathan Sparshott" userId="be90ed414e241e3d" providerId="LiveId" clId="{FDAF762A-FE2D-4773-BA2C-DC69DC5BFB99}" dt="2019-06-13T19:49:20.053" v="1881"/>
        <pc:sldMkLst>
          <pc:docMk/>
          <pc:sldMk cId="2086844699" sldId="272"/>
        </pc:sldMkLst>
      </pc:sldChg>
      <pc:sldChg chg="modSp add">
        <pc:chgData name="Jonathan Sparshott" userId="be90ed414e241e3d" providerId="LiveId" clId="{FDAF762A-FE2D-4773-BA2C-DC69DC5BFB99}" dt="2019-06-13T19:56:24.084" v="2605" actId="20577"/>
        <pc:sldMkLst>
          <pc:docMk/>
          <pc:sldMk cId="2014111905" sldId="273"/>
        </pc:sldMkLst>
        <pc:spChg chg="mod">
          <ac:chgData name="Jonathan Sparshott" userId="be90ed414e241e3d" providerId="LiveId" clId="{FDAF762A-FE2D-4773-BA2C-DC69DC5BFB99}" dt="2019-06-13T19:51:20.862" v="1930" actId="404"/>
          <ac:spMkLst>
            <pc:docMk/>
            <pc:sldMk cId="2014111905" sldId="273"/>
            <ac:spMk id="2" creationId="{00000000-0000-0000-0000-000000000000}"/>
          </ac:spMkLst>
        </pc:spChg>
        <pc:spChg chg="mod">
          <ac:chgData name="Jonathan Sparshott" userId="be90ed414e241e3d" providerId="LiveId" clId="{FDAF762A-FE2D-4773-BA2C-DC69DC5BFB99}" dt="2019-06-13T19:56:24.084" v="2605" actId="20577"/>
          <ac:spMkLst>
            <pc:docMk/>
            <pc:sldMk cId="2014111905" sldId="273"/>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1577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75976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2149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723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5865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43212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3/3/2020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20580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3/3/2020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91451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3/3/2020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4423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13288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9225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0298CD5-6C1E-4009-B41F-6DF62E31D3BE}" type="datetimeFigureOut">
              <a:rPr lang="en-US" smtClean="0"/>
              <a:pPr/>
              <a:t>3/3/2020</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075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4567" y="5001701"/>
            <a:ext cx="7772400" cy="1463040"/>
          </a:xfrm>
        </p:spPr>
        <p:txBody>
          <a:bodyPr/>
          <a:lstStyle/>
          <a:p>
            <a:pPr algn="ctr"/>
            <a:r>
              <a:rPr lang="en-GB" dirty="0"/>
              <a:t>Roman Britain Impact Session</a:t>
            </a:r>
          </a:p>
        </p:txBody>
      </p:sp>
      <p:sp>
        <p:nvSpPr>
          <p:cNvPr id="3" name="Subtitle 2"/>
          <p:cNvSpPr>
            <a:spLocks noGrp="1"/>
          </p:cNvSpPr>
          <p:nvPr>
            <p:ph type="subTitle" idx="1"/>
          </p:nvPr>
        </p:nvSpPr>
        <p:spPr>
          <a:xfrm>
            <a:off x="5919537" y="497581"/>
            <a:ext cx="6059103" cy="3502025"/>
          </a:xfrm>
        </p:spPr>
        <p:txBody>
          <a:bodyPr>
            <a:noAutofit/>
          </a:bodyPr>
          <a:lstStyle/>
          <a:p>
            <a:r>
              <a:rPr lang="en-GB" sz="2000" b="1" u="sng" dirty="0">
                <a:solidFill>
                  <a:schemeClr val="bg1"/>
                </a:solidFill>
              </a:rPr>
              <a:t>Topic 1: </a:t>
            </a:r>
            <a:r>
              <a:rPr lang="en-GB" sz="2000" b="1" dirty="0">
                <a:solidFill>
                  <a:schemeClr val="bg1"/>
                </a:solidFill>
              </a:rPr>
              <a:t>Conquest and Expansion, AD 43-84</a:t>
            </a:r>
          </a:p>
          <a:p>
            <a:endParaRPr lang="en-GB" sz="2000" b="1" dirty="0">
              <a:solidFill>
                <a:schemeClr val="bg1"/>
              </a:solidFill>
            </a:endParaRPr>
          </a:p>
          <a:p>
            <a:r>
              <a:rPr lang="en-GB" sz="2000" b="1" u="sng" dirty="0">
                <a:solidFill>
                  <a:schemeClr val="bg1"/>
                </a:solidFill>
              </a:rPr>
              <a:t>Topic 2: </a:t>
            </a:r>
            <a:r>
              <a:rPr lang="en-GB" sz="2000" b="1" dirty="0">
                <a:solidFill>
                  <a:schemeClr val="bg1"/>
                </a:solidFill>
              </a:rPr>
              <a:t>Consolidation and Retrenchment, AD 85-128</a:t>
            </a:r>
          </a:p>
          <a:p>
            <a:endParaRPr lang="en-GB" sz="2000" b="1" dirty="0">
              <a:solidFill>
                <a:schemeClr val="bg1"/>
              </a:solidFill>
            </a:endParaRPr>
          </a:p>
          <a:p>
            <a:r>
              <a:rPr lang="en-GB" sz="2000" b="1" u="sng" dirty="0">
                <a:solidFill>
                  <a:schemeClr val="bg1"/>
                </a:solidFill>
              </a:rPr>
              <a:t>Topic 3: </a:t>
            </a:r>
            <a:r>
              <a:rPr lang="en-GB" sz="2000" b="1" dirty="0">
                <a:solidFill>
                  <a:schemeClr val="bg1"/>
                </a:solidFill>
              </a:rPr>
              <a:t>Resistance to Roman Rule</a:t>
            </a:r>
          </a:p>
          <a:p>
            <a:endParaRPr lang="en-GB" sz="2000" b="1" dirty="0">
              <a:solidFill>
                <a:schemeClr val="bg1"/>
              </a:solidFill>
            </a:endParaRPr>
          </a:p>
          <a:p>
            <a:r>
              <a:rPr lang="en-GB" sz="2000" b="1" u="sng" dirty="0">
                <a:solidFill>
                  <a:schemeClr val="bg1"/>
                </a:solidFill>
              </a:rPr>
              <a:t>Topic 4: </a:t>
            </a:r>
            <a:r>
              <a:rPr lang="en-GB" sz="2000" b="1" dirty="0">
                <a:solidFill>
                  <a:schemeClr val="bg1"/>
                </a:solidFill>
              </a:rPr>
              <a:t>Roman Control</a:t>
            </a:r>
          </a:p>
          <a:p>
            <a:endParaRPr lang="en-GB" sz="2000" b="1" dirty="0">
              <a:solidFill>
                <a:schemeClr val="bg1"/>
              </a:solidFill>
            </a:endParaRPr>
          </a:p>
          <a:p>
            <a:r>
              <a:rPr lang="en-GB" sz="2000" b="1" u="sng" dirty="0">
                <a:solidFill>
                  <a:schemeClr val="bg1"/>
                </a:solidFill>
              </a:rPr>
              <a:t>Topic 5: </a:t>
            </a:r>
            <a:r>
              <a:rPr lang="en-GB" sz="2000" b="1" dirty="0">
                <a:solidFill>
                  <a:schemeClr val="bg1"/>
                </a:solidFill>
              </a:rPr>
              <a:t>The Effects of Roman Rule</a:t>
            </a:r>
          </a:p>
        </p:txBody>
      </p:sp>
      <p:pic>
        <p:nvPicPr>
          <p:cNvPr id="4" name="Picture 3" descr="Image result for roman invasion of britain"/>
          <p:cNvPicPr/>
          <p:nvPr/>
        </p:nvPicPr>
        <p:blipFill>
          <a:blip r:embed="rId2">
            <a:extLst>
              <a:ext uri="{28A0092B-C50C-407E-A947-70E740481C1C}">
                <a14:useLocalDpi xmlns:a14="http://schemas.microsoft.com/office/drawing/2010/main" val="0"/>
              </a:ext>
            </a:extLst>
          </a:blip>
          <a:srcRect/>
          <a:stretch>
            <a:fillRect/>
          </a:stretch>
        </p:blipFill>
        <p:spPr bwMode="auto">
          <a:xfrm>
            <a:off x="304655" y="497581"/>
            <a:ext cx="5414645" cy="35020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472619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a:t>
            </a:r>
            <a:r>
              <a:rPr lang="en-GB" dirty="0">
                <a:solidFill>
                  <a:srgbClr val="FF66FF"/>
                </a:solidFill>
              </a:rPr>
              <a:t>Josephus</a:t>
            </a:r>
          </a:p>
        </p:txBody>
      </p:sp>
      <p:sp>
        <p:nvSpPr>
          <p:cNvPr id="3" name="Content Placeholder 2"/>
          <p:cNvSpPr>
            <a:spLocks noGrp="1"/>
          </p:cNvSpPr>
          <p:nvPr>
            <p:ph idx="1"/>
          </p:nvPr>
        </p:nvSpPr>
        <p:spPr>
          <a:xfrm>
            <a:off x="900303" y="2084832"/>
            <a:ext cx="9720071" cy="4023360"/>
          </a:xfrm>
        </p:spPr>
        <p:txBody>
          <a:bodyPr>
            <a:normAutofit/>
          </a:bodyPr>
          <a:lstStyle/>
          <a:p>
            <a:pPr>
              <a:buFont typeface="Arial" panose="020B0604020202020204" pitchFamily="34" charset="0"/>
              <a:buChar char="•"/>
            </a:pPr>
            <a:r>
              <a:rPr lang="en-GB" sz="2400" dirty="0"/>
              <a:t>Credits Vespasian with ‘adding Britain’ to the Roman empire in AD 43 – remember that Josephus was working for Flavian dynasty of emperors </a:t>
            </a:r>
          </a:p>
          <a:p>
            <a:pPr>
              <a:buFont typeface="Arial" panose="020B0604020202020204" pitchFamily="34" charset="0"/>
              <a:buChar char="•"/>
            </a:pPr>
            <a:endParaRPr lang="en-GB" sz="2400" dirty="0"/>
          </a:p>
          <a:p>
            <a:pPr>
              <a:buFont typeface="Arial" panose="020B0604020202020204" pitchFamily="34" charset="0"/>
              <a:buChar char="•"/>
            </a:pPr>
            <a:r>
              <a:rPr lang="en-GB" sz="2400" dirty="0"/>
              <a:t>Is impressed by Vespasian’s decision to conquer all of Britain from AD 71 onwards – “Yet the Romans sailed across and reduced them to slavery, and now four legions guard that enormous island”.</a:t>
            </a:r>
          </a:p>
        </p:txBody>
      </p:sp>
    </p:spTree>
    <p:extLst>
      <p:ext uri="{BB962C8B-B14F-4D97-AF65-F5344CB8AC3E}">
        <p14:creationId xmlns:p14="http://schemas.microsoft.com/office/powerpoint/2010/main" val="761300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a:t>
            </a:r>
            <a:r>
              <a:rPr lang="en-GB" dirty="0">
                <a:solidFill>
                  <a:srgbClr val="660066"/>
                </a:solidFill>
              </a:rPr>
              <a:t>Strabo</a:t>
            </a:r>
          </a:p>
        </p:txBody>
      </p:sp>
      <p:sp>
        <p:nvSpPr>
          <p:cNvPr id="4" name="Content Placeholder 2">
            <a:extLst>
              <a:ext uri="{FF2B5EF4-FFF2-40B4-BE49-F238E27FC236}">
                <a16:creationId xmlns:a16="http://schemas.microsoft.com/office/drawing/2014/main" xmlns="" id="{CD3E3A55-9B6A-4BB4-AEDB-E67111B8AC44}"/>
              </a:ext>
            </a:extLst>
          </p:cNvPr>
          <p:cNvSpPr>
            <a:spLocks noGrp="1"/>
          </p:cNvSpPr>
          <p:nvPr>
            <p:ph idx="1"/>
          </p:nvPr>
        </p:nvSpPr>
        <p:spPr>
          <a:xfrm>
            <a:off x="1024129" y="1753985"/>
            <a:ext cx="9720071" cy="4023360"/>
          </a:xfrm>
          <a:noFill/>
        </p:spPr>
        <p:txBody>
          <a:bodyPr>
            <a:normAutofit/>
          </a:bodyPr>
          <a:lstStyle/>
          <a:p>
            <a:pPr marL="0" indent="0" algn="ctr">
              <a:buNone/>
            </a:pPr>
            <a:r>
              <a:rPr lang="en-GB" sz="2400" i="1" dirty="0"/>
              <a:t>(Greek geographer writing during the reign of Augustus)</a:t>
            </a:r>
          </a:p>
          <a:p>
            <a:pPr>
              <a:buFont typeface="Arial" panose="020B0604020202020204" pitchFamily="34" charset="0"/>
              <a:buChar char="•"/>
            </a:pPr>
            <a:r>
              <a:rPr lang="en-GB" sz="2400" dirty="0"/>
              <a:t>Recognised the economic potential of Britain saying that it produced corn, cattle, gold, silver and iron, but that this was not developed because the Britons were uncivilised – “they know nothing of planting crops or of farming in general”</a:t>
            </a:r>
          </a:p>
          <a:p>
            <a:pPr>
              <a:buFont typeface="Arial" panose="020B0604020202020204" pitchFamily="34" charset="0"/>
              <a:buChar char="•"/>
            </a:pPr>
            <a:r>
              <a:rPr lang="en-GB" sz="2400" dirty="0"/>
              <a:t>Shows that Celtic Britain had trade links with the Roman empire before the invasion as it’s resources were already exported</a:t>
            </a:r>
          </a:p>
          <a:p>
            <a:pPr>
              <a:buFont typeface="Arial" panose="020B0604020202020204" pitchFamily="34" charset="0"/>
              <a:buChar char="•"/>
            </a:pPr>
            <a:r>
              <a:rPr lang="en-GB" sz="2400" dirty="0"/>
              <a:t>Like Mela, Strabo also comments on the Britons’ use of chariots in warfare which the Romans found exotic</a:t>
            </a:r>
          </a:p>
        </p:txBody>
      </p:sp>
    </p:spTree>
    <p:extLst>
      <p:ext uri="{BB962C8B-B14F-4D97-AF65-F5344CB8AC3E}">
        <p14:creationId xmlns:p14="http://schemas.microsoft.com/office/powerpoint/2010/main" val="2090139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a:t>
            </a:r>
            <a:r>
              <a:rPr lang="en-GB" dirty="0">
                <a:solidFill>
                  <a:srgbClr val="0099FF"/>
                </a:solidFill>
              </a:rPr>
              <a:t>Mela</a:t>
            </a:r>
          </a:p>
        </p:txBody>
      </p:sp>
      <p:sp>
        <p:nvSpPr>
          <p:cNvPr id="3" name="Content Placeholder 2"/>
          <p:cNvSpPr>
            <a:spLocks noGrp="1"/>
          </p:cNvSpPr>
          <p:nvPr>
            <p:ph idx="1"/>
          </p:nvPr>
        </p:nvSpPr>
        <p:spPr>
          <a:xfrm>
            <a:off x="1024129" y="1753985"/>
            <a:ext cx="9720071" cy="4023360"/>
          </a:xfrm>
        </p:spPr>
        <p:txBody>
          <a:bodyPr>
            <a:normAutofit/>
          </a:bodyPr>
          <a:lstStyle/>
          <a:p>
            <a:pPr marL="0" indent="0" algn="ctr">
              <a:buNone/>
            </a:pPr>
            <a:r>
              <a:rPr lang="en-GB" sz="2400" i="1" dirty="0"/>
              <a:t>(Wrote a short work of geography during the reign of Claudius)</a:t>
            </a:r>
          </a:p>
          <a:p>
            <a:pPr>
              <a:buFont typeface="Arial" panose="020B0604020202020204" pitchFamily="34" charset="0"/>
              <a:buChar char="•"/>
            </a:pPr>
            <a:r>
              <a:rPr lang="en-GB" sz="2400" dirty="0"/>
              <a:t>Gave a summary of Roman understanding of Britain at the time of Claudius’ invasion</a:t>
            </a:r>
          </a:p>
          <a:p>
            <a:pPr>
              <a:buFont typeface="Arial" panose="020B0604020202020204" pitchFamily="34" charset="0"/>
              <a:buChar char="•"/>
            </a:pPr>
            <a:r>
              <a:rPr lang="en-GB" sz="2400" dirty="0"/>
              <a:t>“Britannia is flat, large and fertile” – Evidence of economic motives for invasion and of the impact on Britain’s economy. Goes on to say that the Britain’s are ‘uncivilised’</a:t>
            </a:r>
          </a:p>
          <a:p>
            <a:pPr>
              <a:buFont typeface="Arial" panose="020B0604020202020204" pitchFamily="34" charset="0"/>
              <a:buChar char="•"/>
            </a:pPr>
            <a:r>
              <a:rPr lang="en-GB" sz="2400" dirty="0"/>
              <a:t>Refers to “gemstones and pearls” – could be used as evidence of the economic motives for the Claudian invasion. </a:t>
            </a:r>
          </a:p>
          <a:p>
            <a:pPr marL="0" indent="0">
              <a:buNone/>
            </a:pPr>
            <a:endParaRPr lang="en-GB" sz="2400" dirty="0"/>
          </a:p>
        </p:txBody>
      </p:sp>
    </p:spTree>
    <p:extLst>
      <p:ext uri="{BB962C8B-B14F-4D97-AF65-F5344CB8AC3E}">
        <p14:creationId xmlns:p14="http://schemas.microsoft.com/office/powerpoint/2010/main" val="1477988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520172" cy="1499616"/>
          </a:xfrm>
        </p:spPr>
        <p:txBody>
          <a:bodyPr/>
          <a:lstStyle/>
          <a:p>
            <a:r>
              <a:rPr lang="en-GB" dirty="0"/>
              <a:t>Key Source – </a:t>
            </a:r>
            <a:r>
              <a:rPr lang="en-GB" dirty="0">
                <a:solidFill>
                  <a:schemeClr val="accent3">
                    <a:lumMod val="75000"/>
                  </a:schemeClr>
                </a:solidFill>
              </a:rPr>
              <a:t>SHA </a:t>
            </a:r>
            <a:r>
              <a:rPr lang="en-GB" sz="3600" dirty="0">
                <a:solidFill>
                  <a:schemeClr val="accent3">
                    <a:lumMod val="75000"/>
                  </a:schemeClr>
                </a:solidFill>
              </a:rPr>
              <a:t>(</a:t>
            </a:r>
            <a:r>
              <a:rPr lang="en-GB" sz="3600" dirty="0" err="1">
                <a:solidFill>
                  <a:schemeClr val="accent3">
                    <a:lumMod val="75000"/>
                  </a:schemeClr>
                </a:solidFill>
              </a:rPr>
              <a:t>Scriptore</a:t>
            </a:r>
            <a:r>
              <a:rPr lang="en-GB" sz="3600" dirty="0">
                <a:solidFill>
                  <a:schemeClr val="accent3">
                    <a:lumMod val="75000"/>
                  </a:schemeClr>
                </a:solidFill>
              </a:rPr>
              <a:t> </a:t>
            </a:r>
            <a:r>
              <a:rPr lang="en-GB" sz="3600" dirty="0" err="1">
                <a:solidFill>
                  <a:schemeClr val="accent3">
                    <a:lumMod val="75000"/>
                  </a:schemeClr>
                </a:solidFill>
              </a:rPr>
              <a:t>Historiae</a:t>
            </a:r>
            <a:r>
              <a:rPr lang="en-GB" sz="3600" dirty="0">
                <a:solidFill>
                  <a:schemeClr val="accent3">
                    <a:lumMod val="75000"/>
                  </a:schemeClr>
                </a:solidFill>
              </a:rPr>
              <a:t> </a:t>
            </a:r>
            <a:r>
              <a:rPr lang="en-GB" sz="3600" dirty="0" err="1">
                <a:solidFill>
                  <a:schemeClr val="accent3">
                    <a:lumMod val="75000"/>
                  </a:schemeClr>
                </a:solidFill>
              </a:rPr>
              <a:t>Augustae</a:t>
            </a:r>
            <a:r>
              <a:rPr lang="en-GB" sz="3600" dirty="0">
                <a:solidFill>
                  <a:schemeClr val="accent3">
                    <a:lumMod val="75000"/>
                  </a:schemeClr>
                </a:solidFill>
              </a:rPr>
              <a:t>)</a:t>
            </a:r>
            <a:endParaRPr lang="en-GB" dirty="0">
              <a:solidFill>
                <a:schemeClr val="accent3">
                  <a:lumMod val="75000"/>
                </a:schemeClr>
              </a:solidFill>
            </a:endParaRPr>
          </a:p>
        </p:txBody>
      </p:sp>
      <p:sp>
        <p:nvSpPr>
          <p:cNvPr id="3" name="Content Placeholder 2"/>
          <p:cNvSpPr>
            <a:spLocks noGrp="1"/>
          </p:cNvSpPr>
          <p:nvPr>
            <p:ph idx="1"/>
          </p:nvPr>
        </p:nvSpPr>
        <p:spPr>
          <a:xfrm>
            <a:off x="1024129" y="1753985"/>
            <a:ext cx="9720071" cy="4023360"/>
          </a:xfrm>
        </p:spPr>
        <p:txBody>
          <a:bodyPr>
            <a:normAutofit/>
          </a:bodyPr>
          <a:lstStyle/>
          <a:p>
            <a:pPr marL="0" indent="0" algn="ctr">
              <a:buNone/>
            </a:pPr>
            <a:r>
              <a:rPr lang="en-GB" sz="2400" i="1" dirty="0"/>
              <a:t>(Late 4</a:t>
            </a:r>
            <a:r>
              <a:rPr lang="en-GB" sz="2400" i="1" baseline="30000" dirty="0"/>
              <a:t>th</a:t>
            </a:r>
            <a:r>
              <a:rPr lang="en-GB" sz="2400" i="1" dirty="0"/>
              <a:t>-Century, account of Hadrian based on earlier sources and one of the more reliable parts of the work)</a:t>
            </a:r>
          </a:p>
          <a:p>
            <a:pPr>
              <a:buFont typeface="Arial" panose="020B0604020202020204" pitchFamily="34" charset="0"/>
              <a:buChar char="•"/>
            </a:pPr>
            <a:r>
              <a:rPr lang="en-GB" sz="2400" dirty="0"/>
              <a:t>Describes Hadrian as wanting to maintain peace in the Roman world (consolidation and retrenchment) also implies that there was renewed resistance in Britain around AD 117 – “Britain could not be kept under Roman control”</a:t>
            </a:r>
          </a:p>
          <a:p>
            <a:pPr>
              <a:buFont typeface="Arial" panose="020B0604020202020204" pitchFamily="34" charset="0"/>
              <a:buChar char="•"/>
            </a:pPr>
            <a:r>
              <a:rPr lang="en-GB" sz="2400" dirty="0"/>
              <a:t>Tells us that Hadrian went to Britain (AD 121/22) and began to build a wall “to separate the barbarians and the Romans – key evidence to suggest Hadrian’s wall was meant to mark the civilised edge of the Roman empire</a:t>
            </a:r>
          </a:p>
        </p:txBody>
      </p:sp>
    </p:spTree>
    <p:extLst>
      <p:ext uri="{BB962C8B-B14F-4D97-AF65-F5344CB8AC3E}">
        <p14:creationId xmlns:p14="http://schemas.microsoft.com/office/powerpoint/2010/main" val="201411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 1 Archaeological</a:t>
            </a:r>
          </a:p>
        </p:txBody>
      </p:sp>
      <p:sp>
        <p:nvSpPr>
          <p:cNvPr id="3" name="Content Placeholder 2"/>
          <p:cNvSpPr>
            <a:spLocks noGrp="1"/>
          </p:cNvSpPr>
          <p:nvPr>
            <p:ph idx="1"/>
          </p:nvPr>
        </p:nvSpPr>
        <p:spPr>
          <a:xfrm>
            <a:off x="681228" y="1924049"/>
            <a:ext cx="10967847" cy="4581525"/>
          </a:xfrm>
        </p:spPr>
        <p:txBody>
          <a:bodyPr>
            <a:normAutofit/>
          </a:bodyPr>
          <a:lstStyle/>
          <a:p>
            <a:pPr>
              <a:buFont typeface="Wingdings" panose="05000000000000000000" pitchFamily="2" charset="2"/>
              <a:buChar char="v"/>
            </a:pPr>
            <a:r>
              <a:rPr lang="en-GB" sz="2000" dirty="0"/>
              <a:t>Coins – </a:t>
            </a:r>
            <a:r>
              <a:rPr lang="en-GB" sz="2000" b="1" dirty="0"/>
              <a:t>Bronze coin of </a:t>
            </a:r>
            <a:r>
              <a:rPr lang="en-GB" sz="2000" b="1" dirty="0" err="1"/>
              <a:t>Cunobelinus</a:t>
            </a:r>
            <a:r>
              <a:rPr lang="en-GB" sz="2000" dirty="0"/>
              <a:t> (AD 10-40) – evidence of the growing power of the </a:t>
            </a:r>
            <a:r>
              <a:rPr lang="en-GB" sz="2000" dirty="0" err="1"/>
              <a:t>Catuvellauni</a:t>
            </a:r>
            <a:r>
              <a:rPr lang="en-GB" sz="2000" dirty="0"/>
              <a:t> before the Claudian invasion</a:t>
            </a:r>
          </a:p>
          <a:p>
            <a:pPr>
              <a:buFont typeface="Wingdings" panose="05000000000000000000" pitchFamily="2" charset="2"/>
              <a:buChar char="v"/>
            </a:pPr>
            <a:r>
              <a:rPr lang="en-GB" sz="2000" dirty="0"/>
              <a:t>Coins – </a:t>
            </a:r>
            <a:r>
              <a:rPr lang="en-GB" sz="2000" b="1" dirty="0"/>
              <a:t>Gold </a:t>
            </a:r>
            <a:r>
              <a:rPr lang="en-GB" sz="2000" b="1" dirty="0" err="1"/>
              <a:t>stater</a:t>
            </a:r>
            <a:r>
              <a:rPr lang="en-GB" sz="2000" b="1" dirty="0"/>
              <a:t> of Verica </a:t>
            </a:r>
            <a:r>
              <a:rPr lang="en-GB" sz="2000" dirty="0"/>
              <a:t>(AD 15-40) – Roman-style coin showing the existence of client rulers before the invasion</a:t>
            </a:r>
          </a:p>
          <a:p>
            <a:pPr>
              <a:buFont typeface="Wingdings" panose="05000000000000000000" pitchFamily="2" charset="2"/>
              <a:buChar char="v"/>
            </a:pPr>
            <a:r>
              <a:rPr lang="en-GB" sz="2000" b="1" dirty="0"/>
              <a:t>Letter from Claudius to a travelling group of Athletes</a:t>
            </a:r>
            <a:r>
              <a:rPr lang="en-GB" sz="2000" dirty="0"/>
              <a:t> (AD 46) – those wanting to gain favour with Claudius referenced his victory in Britain (suggests it was politically motivated)</a:t>
            </a:r>
          </a:p>
          <a:p>
            <a:pPr>
              <a:buFont typeface="Wingdings" panose="05000000000000000000" pitchFamily="2" charset="2"/>
              <a:buChar char="v"/>
            </a:pPr>
            <a:r>
              <a:rPr lang="en-GB" sz="2000" dirty="0"/>
              <a:t>Coins - </a:t>
            </a:r>
            <a:r>
              <a:rPr lang="en-GB" sz="2000" b="1" dirty="0"/>
              <a:t>Aureus of Claudius </a:t>
            </a:r>
            <a:r>
              <a:rPr lang="en-GB" sz="2000" dirty="0"/>
              <a:t>(AD 46-7) – shows the triumphal arch commemorating the victory in Britain</a:t>
            </a:r>
          </a:p>
          <a:p>
            <a:pPr>
              <a:buFont typeface="Wingdings" panose="05000000000000000000" pitchFamily="2" charset="2"/>
              <a:buChar char="v"/>
            </a:pPr>
            <a:r>
              <a:rPr lang="en-GB" sz="2000" b="1" dirty="0"/>
              <a:t>Inscription on the Arch of Claudius</a:t>
            </a:r>
            <a:r>
              <a:rPr lang="en-GB" sz="2000" dirty="0"/>
              <a:t> – celebrates victory and claims Britain was conquered “without any loss”</a:t>
            </a:r>
          </a:p>
          <a:p>
            <a:pPr>
              <a:buFont typeface="Wingdings" panose="05000000000000000000" pitchFamily="2" charset="2"/>
              <a:buChar char="v"/>
            </a:pPr>
            <a:r>
              <a:rPr lang="en-GB" sz="2000" b="1" dirty="0"/>
              <a:t>Tombstones – </a:t>
            </a:r>
            <a:r>
              <a:rPr lang="en-GB" sz="2000" dirty="0"/>
              <a:t>show you the movement of the legions and the expansion of Roman power (e.g. up to the Fosse Way by 47). Also further evidence of the important role played by auxiliaries e.g. tombstone of Rufus Sita, cavalryman from Thrace, buried at Gloucester</a:t>
            </a:r>
          </a:p>
          <a:p>
            <a:pPr>
              <a:buFont typeface="Wingdings" panose="05000000000000000000" pitchFamily="2" charset="2"/>
              <a:buChar char="v"/>
            </a:pPr>
            <a:endParaRPr lang="en-GB" sz="2000" dirty="0"/>
          </a:p>
        </p:txBody>
      </p:sp>
    </p:spTree>
    <p:extLst>
      <p:ext uri="{BB962C8B-B14F-4D97-AF65-F5344CB8AC3E}">
        <p14:creationId xmlns:p14="http://schemas.microsoft.com/office/powerpoint/2010/main" val="1333784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 2 Archaeological</a:t>
            </a:r>
          </a:p>
        </p:txBody>
      </p:sp>
      <p:sp>
        <p:nvSpPr>
          <p:cNvPr id="4" name="Content Placeholder 2">
            <a:extLst>
              <a:ext uri="{FF2B5EF4-FFF2-40B4-BE49-F238E27FC236}">
                <a16:creationId xmlns:a16="http://schemas.microsoft.com/office/drawing/2014/main" xmlns="" id="{D7FAF2A5-07C0-4AC1-83EE-1579EC08BA74}"/>
              </a:ext>
            </a:extLst>
          </p:cNvPr>
          <p:cNvSpPr>
            <a:spLocks noGrp="1"/>
          </p:cNvSpPr>
          <p:nvPr>
            <p:ph idx="1"/>
          </p:nvPr>
        </p:nvSpPr>
        <p:spPr>
          <a:xfrm>
            <a:off x="681228" y="1924049"/>
            <a:ext cx="10967847" cy="4581525"/>
          </a:xfrm>
        </p:spPr>
        <p:txBody>
          <a:bodyPr>
            <a:normAutofit lnSpcReduction="10000"/>
          </a:bodyPr>
          <a:lstStyle/>
          <a:p>
            <a:pPr>
              <a:buFont typeface="Wingdings" panose="05000000000000000000" pitchFamily="2" charset="2"/>
              <a:buChar char="v"/>
            </a:pPr>
            <a:r>
              <a:rPr lang="en-GB" sz="2000" b="1" dirty="0"/>
              <a:t>Plan of </a:t>
            </a:r>
            <a:r>
              <a:rPr lang="en-GB" sz="2000" b="1" dirty="0" err="1"/>
              <a:t>Inchtuthil</a:t>
            </a:r>
            <a:r>
              <a:rPr lang="en-GB" sz="2000" b="1" dirty="0"/>
              <a:t> </a:t>
            </a:r>
            <a:r>
              <a:rPr lang="en-GB" sz="2000" dirty="0"/>
              <a:t>(AD 82) – evidence of serious Roman intention to control Caledonia</a:t>
            </a:r>
          </a:p>
          <a:p>
            <a:pPr>
              <a:buFont typeface="Wingdings" panose="05000000000000000000" pitchFamily="2" charset="2"/>
              <a:buChar char="v"/>
            </a:pPr>
            <a:r>
              <a:rPr lang="en-GB" sz="2000" b="1" dirty="0"/>
              <a:t>Caerleon Slab (100) Commemorative Tablet from York (107-8)</a:t>
            </a:r>
            <a:r>
              <a:rPr lang="en-GB" sz="2000" dirty="0"/>
              <a:t> – evidence of Emperor Trajan building permanent stone fortresses in northern England and Wales as he withdrew to the Tyne-Solway Line</a:t>
            </a:r>
          </a:p>
          <a:p>
            <a:pPr>
              <a:buFont typeface="Wingdings" panose="05000000000000000000" pitchFamily="2" charset="2"/>
              <a:buChar char="v"/>
            </a:pPr>
            <a:r>
              <a:rPr lang="en-GB" sz="2000" b="1" dirty="0" err="1"/>
              <a:t>Vindolanda</a:t>
            </a:r>
            <a:r>
              <a:rPr lang="en-GB" sz="2000" b="1" dirty="0"/>
              <a:t> Tablet ‘Birthday invitation’ </a:t>
            </a:r>
            <a:r>
              <a:rPr lang="en-GB" sz="2000" dirty="0"/>
              <a:t>(c.100) – evidence of a peaceful frontier at that time and that Roman withdrawal was not due to pressure from the Caledonians also shown by </a:t>
            </a:r>
            <a:r>
              <a:rPr lang="en-GB" sz="2000" b="1" dirty="0" err="1"/>
              <a:t>Vindolanda</a:t>
            </a:r>
            <a:r>
              <a:rPr lang="en-GB" sz="2000" b="1" dirty="0"/>
              <a:t> Tablet ‘military strength report’ </a:t>
            </a:r>
            <a:r>
              <a:rPr lang="en-GB" sz="2000" dirty="0"/>
              <a:t>(90s) when only 265 soldiers out of a possible 800 were at </a:t>
            </a:r>
            <a:r>
              <a:rPr lang="en-GB" sz="2000" dirty="0" err="1"/>
              <a:t>Vindolanda</a:t>
            </a:r>
            <a:r>
              <a:rPr lang="en-GB" sz="2000" dirty="0"/>
              <a:t> </a:t>
            </a:r>
          </a:p>
          <a:p>
            <a:pPr>
              <a:buFont typeface="Wingdings" panose="05000000000000000000" pitchFamily="2" charset="2"/>
              <a:buChar char="v"/>
            </a:pPr>
            <a:r>
              <a:rPr lang="en-GB" sz="2000" b="1" dirty="0"/>
              <a:t>Plan of </a:t>
            </a:r>
            <a:r>
              <a:rPr lang="en-GB" sz="2000" b="1" dirty="0" err="1"/>
              <a:t>Vindolanda</a:t>
            </a:r>
            <a:r>
              <a:rPr lang="en-GB" sz="2000" b="1" dirty="0"/>
              <a:t> fort </a:t>
            </a:r>
          </a:p>
          <a:p>
            <a:pPr>
              <a:buFont typeface="Wingdings" panose="05000000000000000000" pitchFamily="2" charset="2"/>
              <a:buChar char="v"/>
            </a:pPr>
            <a:r>
              <a:rPr lang="en-GB" sz="2000" b="1" dirty="0"/>
              <a:t>Altars to Neptune and </a:t>
            </a:r>
            <a:r>
              <a:rPr lang="en-GB" sz="2000" b="1" dirty="0" err="1"/>
              <a:t>Oceanus</a:t>
            </a:r>
            <a:r>
              <a:rPr lang="en-GB" sz="2000" b="1" dirty="0"/>
              <a:t> </a:t>
            </a:r>
            <a:r>
              <a:rPr lang="en-GB" sz="2000" dirty="0"/>
              <a:t>(120s) – prove the arrival of the Sixth Legion and that it was sent north, most likely to build the wall</a:t>
            </a:r>
          </a:p>
          <a:p>
            <a:pPr>
              <a:buFont typeface="Wingdings" panose="05000000000000000000" pitchFamily="2" charset="2"/>
              <a:buChar char="v"/>
            </a:pPr>
            <a:r>
              <a:rPr lang="en-GB" sz="2000" b="1" dirty="0"/>
              <a:t>Tombstone of </a:t>
            </a:r>
            <a:r>
              <a:rPr lang="en-GB" sz="2000" b="1" dirty="0" err="1"/>
              <a:t>Sabinus</a:t>
            </a:r>
            <a:r>
              <a:rPr lang="en-GB" sz="2000" b="1" dirty="0"/>
              <a:t> </a:t>
            </a:r>
            <a:r>
              <a:rPr lang="en-GB" sz="2000" dirty="0"/>
              <a:t>(119) &amp; </a:t>
            </a:r>
            <a:r>
              <a:rPr lang="en-GB" sz="2000" b="1" dirty="0"/>
              <a:t>As (coin) of Hadrian</a:t>
            </a:r>
            <a:r>
              <a:rPr lang="en-GB" sz="2000" dirty="0"/>
              <a:t> (119) – both suggest that there was renewed fighting along the northern frontier before the construction of the wall began properly </a:t>
            </a:r>
          </a:p>
          <a:p>
            <a:pPr>
              <a:buFont typeface="Wingdings" panose="05000000000000000000" pitchFamily="2" charset="2"/>
              <a:buChar char="v"/>
            </a:pPr>
            <a:r>
              <a:rPr lang="en-GB" sz="2000" b="1" dirty="0"/>
              <a:t>Milecastle 38 inscription </a:t>
            </a:r>
            <a:r>
              <a:rPr lang="en-GB" sz="2000" dirty="0"/>
              <a:t>(122-6) – left by members of the Second Legion and refers to Hadrian proving he ordered the construction of the wall. Forts would be added later as shown by the </a:t>
            </a:r>
            <a:r>
              <a:rPr lang="en-GB" sz="2000" b="1" dirty="0" err="1"/>
              <a:t>Chesters</a:t>
            </a:r>
            <a:r>
              <a:rPr lang="en-GB" sz="2000" b="1" dirty="0"/>
              <a:t> Dedication </a:t>
            </a:r>
            <a:r>
              <a:rPr lang="en-GB" sz="2000" dirty="0"/>
              <a:t>(122-25)</a:t>
            </a:r>
            <a:endParaRPr lang="en-GB" sz="2000" b="1" dirty="0"/>
          </a:p>
        </p:txBody>
      </p:sp>
    </p:spTree>
    <p:extLst>
      <p:ext uri="{BB962C8B-B14F-4D97-AF65-F5344CB8AC3E}">
        <p14:creationId xmlns:p14="http://schemas.microsoft.com/office/powerpoint/2010/main" val="4014743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 4 Archaeological</a:t>
            </a:r>
          </a:p>
        </p:txBody>
      </p:sp>
      <p:sp>
        <p:nvSpPr>
          <p:cNvPr id="4" name="Content Placeholder 2">
            <a:extLst>
              <a:ext uri="{FF2B5EF4-FFF2-40B4-BE49-F238E27FC236}">
                <a16:creationId xmlns:a16="http://schemas.microsoft.com/office/drawing/2014/main" xmlns="" id="{F60124AB-8D1A-4B64-A663-37B4870D533D}"/>
              </a:ext>
            </a:extLst>
          </p:cNvPr>
          <p:cNvSpPr>
            <a:spLocks noGrp="1"/>
          </p:cNvSpPr>
          <p:nvPr>
            <p:ph idx="1"/>
          </p:nvPr>
        </p:nvSpPr>
        <p:spPr>
          <a:xfrm>
            <a:off x="681228" y="1924049"/>
            <a:ext cx="10967847" cy="4581525"/>
          </a:xfrm>
        </p:spPr>
        <p:txBody>
          <a:bodyPr>
            <a:normAutofit/>
          </a:bodyPr>
          <a:lstStyle/>
          <a:p>
            <a:pPr>
              <a:buFont typeface="Wingdings" panose="05000000000000000000" pitchFamily="2" charset="2"/>
              <a:buChar char="v"/>
            </a:pPr>
            <a:r>
              <a:rPr lang="en-GB" sz="2000" b="1" dirty="0"/>
              <a:t>Statue Inscription to </a:t>
            </a:r>
            <a:r>
              <a:rPr lang="en-GB" sz="2000" b="1" dirty="0" err="1"/>
              <a:t>Platorius</a:t>
            </a:r>
            <a:r>
              <a:rPr lang="en-GB" sz="2000" b="1" dirty="0"/>
              <a:t> Nepos </a:t>
            </a:r>
            <a:r>
              <a:rPr lang="en-GB" sz="2000" dirty="0"/>
              <a:t>(125) – illustrates the range of political and military qualities needed to be an effective governor of Britain </a:t>
            </a:r>
            <a:endParaRPr lang="en-GB" sz="2000" dirty="0" smtClean="0"/>
          </a:p>
          <a:p>
            <a:pPr>
              <a:buFont typeface="Wingdings" panose="05000000000000000000" pitchFamily="2" charset="2"/>
              <a:buChar char="v"/>
            </a:pPr>
            <a:r>
              <a:rPr lang="en-GB" sz="2000" dirty="0" smtClean="0"/>
              <a:t>Evidence of other Roman officials – </a:t>
            </a:r>
            <a:r>
              <a:rPr lang="en-GB" sz="2000" b="1" dirty="0" smtClean="0"/>
              <a:t>Tombstone of Julius </a:t>
            </a:r>
            <a:r>
              <a:rPr lang="en-GB" sz="2000" b="1" dirty="0" err="1" smtClean="0"/>
              <a:t>Classicianus</a:t>
            </a:r>
            <a:r>
              <a:rPr lang="en-GB" sz="2000" b="1" dirty="0" smtClean="0"/>
              <a:t> (Procurator), speculator and </a:t>
            </a:r>
            <a:r>
              <a:rPr lang="en-GB" sz="2000" b="1" dirty="0" err="1" smtClean="0"/>
              <a:t>beneficiarii</a:t>
            </a:r>
            <a:endParaRPr lang="en-GB" sz="2000" b="1" dirty="0" smtClean="0"/>
          </a:p>
          <a:p>
            <a:pPr>
              <a:buFont typeface="Wingdings" panose="05000000000000000000" pitchFamily="2" charset="2"/>
              <a:buChar char="v"/>
            </a:pPr>
            <a:r>
              <a:rPr lang="en-GB" sz="2000" dirty="0" smtClean="0"/>
              <a:t>Evidence of presence and role of the Roman army – </a:t>
            </a:r>
            <a:r>
              <a:rPr lang="en-GB" sz="2000" b="1" dirty="0" err="1" smtClean="0"/>
              <a:t>Vindolanda</a:t>
            </a:r>
            <a:r>
              <a:rPr lang="en-GB" sz="2000" b="1" dirty="0" smtClean="0"/>
              <a:t> tablet about British cavalry </a:t>
            </a:r>
            <a:r>
              <a:rPr lang="en-GB" sz="2000" dirty="0" smtClean="0"/>
              <a:t>(AD 97-103), </a:t>
            </a:r>
            <a:r>
              <a:rPr lang="en-GB" sz="2000" b="1" dirty="0" smtClean="0"/>
              <a:t>Cavalry tombstones</a:t>
            </a:r>
            <a:r>
              <a:rPr lang="en-GB" sz="2000" dirty="0" smtClean="0"/>
              <a:t>, </a:t>
            </a:r>
            <a:r>
              <a:rPr lang="en-GB" sz="2000" b="1" dirty="0" err="1" smtClean="0"/>
              <a:t>Benwell</a:t>
            </a:r>
            <a:r>
              <a:rPr lang="en-GB" sz="2000" b="1" dirty="0"/>
              <a:t> </a:t>
            </a:r>
            <a:r>
              <a:rPr lang="en-GB" sz="2000" b="1" dirty="0" smtClean="0"/>
              <a:t>Inscription on </a:t>
            </a:r>
            <a:r>
              <a:rPr lang="en-GB" sz="2000" b="1" i="1" dirty="0" smtClean="0"/>
              <a:t>Classis Britannica </a:t>
            </a:r>
            <a:r>
              <a:rPr lang="en-GB" sz="2000" dirty="0" smtClean="0"/>
              <a:t>(AD 122-25) (also good evidence of the economic impact of Roman rule as the navy were building a granary)</a:t>
            </a:r>
          </a:p>
          <a:p>
            <a:pPr>
              <a:buFont typeface="Wingdings" panose="05000000000000000000" pitchFamily="2" charset="2"/>
              <a:buChar char="v"/>
            </a:pPr>
            <a:r>
              <a:rPr lang="en-GB" sz="2000" b="1" dirty="0" smtClean="0"/>
              <a:t>Chichester Dedication Slab</a:t>
            </a:r>
            <a:r>
              <a:rPr lang="en-GB" sz="2000" dirty="0" smtClean="0"/>
              <a:t> – The client ruler </a:t>
            </a:r>
            <a:r>
              <a:rPr lang="en-GB" sz="2000" dirty="0" err="1" smtClean="0"/>
              <a:t>Cogidubnus</a:t>
            </a:r>
            <a:r>
              <a:rPr lang="en-GB" sz="2000" dirty="0" smtClean="0"/>
              <a:t> founded a Roman temple in Chichester (supports Tacitus’ claim that he was rewarded for his ‘unswerving loyalty’</a:t>
            </a:r>
          </a:p>
          <a:p>
            <a:pPr>
              <a:buFont typeface="Wingdings" panose="05000000000000000000" pitchFamily="2" charset="2"/>
              <a:buChar char="v"/>
            </a:pPr>
            <a:endParaRPr lang="en-GB" sz="2000" b="1" dirty="0"/>
          </a:p>
        </p:txBody>
      </p:sp>
    </p:spTree>
    <p:extLst>
      <p:ext uri="{BB962C8B-B14F-4D97-AF65-F5344CB8AC3E}">
        <p14:creationId xmlns:p14="http://schemas.microsoft.com/office/powerpoint/2010/main" val="3032022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Topic 5 Archaeological</a:t>
            </a:r>
          </a:p>
        </p:txBody>
      </p:sp>
      <p:sp>
        <p:nvSpPr>
          <p:cNvPr id="4" name="Content Placeholder 2">
            <a:extLst>
              <a:ext uri="{FF2B5EF4-FFF2-40B4-BE49-F238E27FC236}">
                <a16:creationId xmlns:a16="http://schemas.microsoft.com/office/drawing/2014/main" xmlns="" id="{F60124AB-8D1A-4B64-A663-37B4870D533D}"/>
              </a:ext>
            </a:extLst>
          </p:cNvPr>
          <p:cNvSpPr>
            <a:spLocks noGrp="1"/>
          </p:cNvSpPr>
          <p:nvPr>
            <p:ph idx="1"/>
          </p:nvPr>
        </p:nvSpPr>
        <p:spPr>
          <a:xfrm>
            <a:off x="681228" y="1924049"/>
            <a:ext cx="10967847" cy="4581525"/>
          </a:xfrm>
        </p:spPr>
        <p:txBody>
          <a:bodyPr>
            <a:normAutofit/>
          </a:bodyPr>
          <a:lstStyle/>
          <a:p>
            <a:pPr>
              <a:buFont typeface="Wingdings" panose="05000000000000000000" pitchFamily="2" charset="2"/>
              <a:buChar char="v"/>
            </a:pPr>
            <a:r>
              <a:rPr lang="en-GB" sz="2000" b="1" dirty="0" smtClean="0"/>
              <a:t>Mendip Lead Pig </a:t>
            </a:r>
            <a:r>
              <a:rPr lang="en-GB" sz="2000" dirty="0" smtClean="0"/>
              <a:t>(AD 9) – evidence of rapid exploitation of British economic resources by the Romans and suggest that the Romans were aware of these before they invaded</a:t>
            </a:r>
          </a:p>
          <a:p>
            <a:pPr>
              <a:buFont typeface="Wingdings" panose="05000000000000000000" pitchFamily="2" charset="2"/>
              <a:buChar char="v"/>
            </a:pPr>
            <a:r>
              <a:rPr lang="en-GB" sz="2000" dirty="0" smtClean="0"/>
              <a:t>Forum Inscriptions – </a:t>
            </a:r>
            <a:r>
              <a:rPr lang="en-GB" sz="2000" b="1" dirty="0" smtClean="0"/>
              <a:t>Verulamium (</a:t>
            </a:r>
            <a:r>
              <a:rPr lang="en-GB" sz="2000" dirty="0" smtClean="0"/>
              <a:t>AD 78 or 81), </a:t>
            </a:r>
            <a:r>
              <a:rPr lang="en-GB" sz="2000" b="1" dirty="0" err="1" smtClean="0"/>
              <a:t>Wroxeter</a:t>
            </a:r>
            <a:r>
              <a:rPr lang="en-GB" sz="2000" dirty="0" smtClean="0"/>
              <a:t> (AD129-30) – evidence of urban development under Roman control and the importance of the forum as a central space. The Verulamium inscription also mentions Agricola suggesting that he did have a more deliberate plan of Romanisation</a:t>
            </a:r>
          </a:p>
          <a:p>
            <a:pPr>
              <a:buFont typeface="Wingdings" panose="05000000000000000000" pitchFamily="2" charset="2"/>
              <a:buChar char="v"/>
            </a:pPr>
            <a:r>
              <a:rPr lang="en-GB" sz="2000" b="1" dirty="0" err="1" smtClean="0"/>
              <a:t>Vindolanda</a:t>
            </a:r>
            <a:r>
              <a:rPr lang="en-GB" sz="2000" b="1" dirty="0" smtClean="0"/>
              <a:t> tablet, record of journey from </a:t>
            </a:r>
            <a:r>
              <a:rPr lang="en-GB" sz="2000" b="1" dirty="0" err="1" smtClean="0"/>
              <a:t>Vindolanda</a:t>
            </a:r>
            <a:r>
              <a:rPr lang="en-GB" sz="2000" b="1" dirty="0" smtClean="0"/>
              <a:t> to York </a:t>
            </a:r>
            <a:r>
              <a:rPr lang="en-GB" sz="2000" dirty="0" smtClean="0"/>
              <a:t>(end of the 1</a:t>
            </a:r>
            <a:r>
              <a:rPr lang="en-GB" sz="2000" baseline="30000" dirty="0" smtClean="0"/>
              <a:t>st</a:t>
            </a:r>
            <a:r>
              <a:rPr lang="en-GB" sz="2000" dirty="0" smtClean="0"/>
              <a:t> century) – evidence of the impact of the road network on travel, trade and communication </a:t>
            </a:r>
          </a:p>
          <a:p>
            <a:pPr>
              <a:buFont typeface="Wingdings" panose="05000000000000000000" pitchFamily="2" charset="2"/>
              <a:buChar char="v"/>
            </a:pPr>
            <a:r>
              <a:rPr lang="en-GB" sz="2000" b="1" dirty="0" smtClean="0"/>
              <a:t>Plan of Colchester </a:t>
            </a:r>
            <a:r>
              <a:rPr lang="en-GB" sz="2000" dirty="0" smtClean="0"/>
              <a:t>(AD 49-60) – evidence of urbanisation and how Roman forts were often the starting point for civilian settlements</a:t>
            </a:r>
          </a:p>
          <a:p>
            <a:pPr>
              <a:buFont typeface="Wingdings" panose="05000000000000000000" pitchFamily="2" charset="2"/>
              <a:buChar char="v"/>
            </a:pPr>
            <a:r>
              <a:rPr lang="en-GB" sz="2000" b="1" dirty="0" smtClean="0"/>
              <a:t>Site of </a:t>
            </a:r>
            <a:r>
              <a:rPr lang="en-GB" sz="2000" b="1" dirty="0" err="1" smtClean="0"/>
              <a:t>Fishbourne</a:t>
            </a:r>
            <a:r>
              <a:rPr lang="en-GB" sz="2000" b="1" dirty="0" smtClean="0"/>
              <a:t> </a:t>
            </a:r>
            <a:r>
              <a:rPr lang="en-GB" sz="2000" dirty="0" smtClean="0"/>
              <a:t>(1</a:t>
            </a:r>
            <a:r>
              <a:rPr lang="en-GB" sz="2000" baseline="30000" dirty="0" smtClean="0"/>
              <a:t>st</a:t>
            </a:r>
            <a:r>
              <a:rPr lang="en-GB" sz="2000" dirty="0" smtClean="0"/>
              <a:t> Century) – example of the villa system and the impact on British agriculture </a:t>
            </a:r>
          </a:p>
          <a:p>
            <a:pPr>
              <a:buFont typeface="Wingdings" panose="05000000000000000000" pitchFamily="2" charset="2"/>
              <a:buChar char="v"/>
            </a:pPr>
            <a:r>
              <a:rPr lang="en-GB" sz="2000" b="1" dirty="0" smtClean="0"/>
              <a:t>Chichester Dedication to Nero </a:t>
            </a:r>
            <a:r>
              <a:rPr lang="en-GB" sz="2000" dirty="0" smtClean="0"/>
              <a:t>(AD 59) – possible evidence of the loyalty of </a:t>
            </a:r>
            <a:r>
              <a:rPr lang="en-GB" sz="2000" dirty="0" err="1" smtClean="0"/>
              <a:t>Cogidubnus</a:t>
            </a:r>
            <a:r>
              <a:rPr lang="en-GB" sz="2000" dirty="0" smtClean="0"/>
              <a:t> for which he may have been given </a:t>
            </a:r>
            <a:r>
              <a:rPr lang="en-GB" sz="2000" dirty="0" err="1" smtClean="0"/>
              <a:t>Fishbourne</a:t>
            </a:r>
            <a:endParaRPr lang="en-GB" sz="2000" b="1" dirty="0"/>
          </a:p>
        </p:txBody>
      </p:sp>
    </p:spTree>
    <p:extLst>
      <p:ext uri="{BB962C8B-B14F-4D97-AF65-F5344CB8AC3E}">
        <p14:creationId xmlns:p14="http://schemas.microsoft.com/office/powerpoint/2010/main" val="4285612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479" y="248331"/>
            <a:ext cx="11574510" cy="1067122"/>
          </a:xfrm>
        </p:spPr>
        <p:txBody>
          <a:bodyPr>
            <a:noAutofit/>
          </a:bodyPr>
          <a:lstStyle/>
          <a:p>
            <a:pPr algn="ctr"/>
            <a:r>
              <a:rPr lang="en-GB" sz="3200" dirty="0" smtClean="0"/>
              <a:t>To what extent did Roman Governors rely on the cooperation of local people for the smooth running of their provinces during this period?</a:t>
            </a:r>
            <a:endParaRPr lang="en-GB"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1975063"/>
              </p:ext>
            </p:extLst>
          </p:nvPr>
        </p:nvGraphicFramePr>
        <p:xfrm>
          <a:off x="232479" y="1315453"/>
          <a:ext cx="11714076" cy="5136796"/>
        </p:xfrm>
        <a:graphic>
          <a:graphicData uri="http://schemas.openxmlformats.org/drawingml/2006/table">
            <a:tbl>
              <a:tblPr firstRow="1" bandRow="1">
                <a:tableStyleId>{5C22544A-7EE6-4342-B048-85BDC9FD1C3A}</a:tableStyleId>
              </a:tblPr>
              <a:tblGrid>
                <a:gridCol w="5857038">
                  <a:extLst>
                    <a:ext uri="{9D8B030D-6E8A-4147-A177-3AD203B41FA5}">
                      <a16:colId xmlns:a16="http://schemas.microsoft.com/office/drawing/2014/main" xmlns="" val="3265599197"/>
                    </a:ext>
                  </a:extLst>
                </a:gridCol>
                <a:gridCol w="5857038">
                  <a:extLst>
                    <a:ext uri="{9D8B030D-6E8A-4147-A177-3AD203B41FA5}">
                      <a16:colId xmlns:a16="http://schemas.microsoft.com/office/drawing/2014/main" xmlns="" val="679618147"/>
                    </a:ext>
                  </a:extLst>
                </a:gridCol>
              </a:tblGrid>
              <a:tr h="412396">
                <a:tc>
                  <a:txBody>
                    <a:bodyPr/>
                    <a:lstStyle/>
                    <a:p>
                      <a:pPr algn="ctr"/>
                      <a:r>
                        <a:rPr lang="en-GB" sz="2000" i="1" dirty="0" smtClean="0"/>
                        <a:t>They did rely on the cooperation of local people</a:t>
                      </a:r>
                      <a:endParaRPr lang="en-GB" sz="2000" i="1"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i="1" dirty="0" smtClean="0"/>
                        <a:t>They</a:t>
                      </a:r>
                      <a:r>
                        <a:rPr lang="en-GB" sz="2000" i="1" baseline="0" dirty="0" smtClean="0"/>
                        <a:t> did not rely on the cooperation of local people</a:t>
                      </a:r>
                      <a:endParaRPr lang="en-GB" sz="2000" i="1" dirty="0" smtClean="0"/>
                    </a:p>
                  </a:txBody>
                  <a:tcPr anchor="ctr"/>
                </a:tc>
                <a:extLst>
                  <a:ext uri="{0D108BD9-81ED-4DB2-BD59-A6C34878D82A}">
                    <a16:rowId xmlns:a16="http://schemas.microsoft.com/office/drawing/2014/main" xmlns="" val="332408516"/>
                  </a:ext>
                </a:extLst>
              </a:tr>
              <a:tr h="4619197">
                <a:tc>
                  <a:txBody>
                    <a:bodyPr/>
                    <a:lstStyle/>
                    <a:p>
                      <a:pPr marL="285750" indent="-285750">
                        <a:buFont typeface="Arial" panose="020B0604020202020204" pitchFamily="34" charset="0"/>
                        <a:buChar char="•"/>
                      </a:pPr>
                      <a:r>
                        <a:rPr lang="en-GB" sz="1600" b="0" i="0" dirty="0" smtClean="0"/>
                        <a:t>Governors</a:t>
                      </a:r>
                      <a:r>
                        <a:rPr lang="en-GB" sz="1600" b="0" i="0" baseline="0" dirty="0" smtClean="0"/>
                        <a:t> used client rulers to control parts of the province e.g. </a:t>
                      </a:r>
                      <a:r>
                        <a:rPr lang="en-GB" sz="1600" b="0" i="0" baseline="0" dirty="0" err="1" smtClean="0"/>
                        <a:t>Prasutagus</a:t>
                      </a:r>
                      <a:r>
                        <a:rPr lang="en-GB" sz="1600" b="0" i="0" baseline="0" dirty="0" smtClean="0"/>
                        <a:t>, </a:t>
                      </a:r>
                      <a:r>
                        <a:rPr lang="en-GB" sz="1600" b="0" i="0" baseline="0" dirty="0" err="1" smtClean="0"/>
                        <a:t>Cartimandua</a:t>
                      </a:r>
                      <a:r>
                        <a:rPr lang="en-GB" sz="1600" b="0" i="0" baseline="0" dirty="0" smtClean="0"/>
                        <a:t> and </a:t>
                      </a:r>
                      <a:r>
                        <a:rPr lang="en-GB" sz="1600" b="0" i="0" baseline="0" dirty="0" err="1" smtClean="0"/>
                        <a:t>Cogidubnus</a:t>
                      </a:r>
                      <a:endParaRPr lang="en-GB" sz="1600" b="0" i="0" baseline="0" dirty="0" smtClean="0"/>
                    </a:p>
                    <a:p>
                      <a:pPr marL="285750" indent="-285750">
                        <a:buFont typeface="Arial" panose="020B0604020202020204" pitchFamily="34" charset="0"/>
                        <a:buChar char="•"/>
                      </a:pPr>
                      <a:r>
                        <a:rPr lang="en-GB" sz="1600" b="0" i="0" baseline="0" dirty="0" smtClean="0"/>
                        <a:t>These rulers reduced the need for direct and expensive Roman intervention and acted as buffer zones with yet unconquered parts of Britain e.g. the </a:t>
                      </a:r>
                      <a:r>
                        <a:rPr lang="en-GB" sz="1600" b="0" i="0" baseline="0" dirty="0" err="1" smtClean="0"/>
                        <a:t>Brigantes</a:t>
                      </a:r>
                      <a:r>
                        <a:rPr lang="en-GB" sz="1600" b="0" i="0" baseline="0" dirty="0" smtClean="0"/>
                        <a:t> in the north</a:t>
                      </a:r>
                    </a:p>
                    <a:p>
                      <a:pPr marL="285750" indent="-285750">
                        <a:buFont typeface="Arial" panose="020B0604020202020204" pitchFamily="34" charset="0"/>
                        <a:buChar char="•"/>
                      </a:pPr>
                      <a:r>
                        <a:rPr lang="en-GB" sz="1600" b="0" i="0" baseline="0" dirty="0" smtClean="0"/>
                        <a:t>Roman power after the invasion in AD 43 was particularly reliant on client-rulers as their power was not yet fully established and Legions needed to be used to suppress the most dangerous tribes</a:t>
                      </a:r>
                    </a:p>
                    <a:p>
                      <a:pPr marL="285750" indent="-285750">
                        <a:buFont typeface="Arial" panose="020B0604020202020204" pitchFamily="34" charset="0"/>
                        <a:buChar char="•"/>
                      </a:pPr>
                      <a:r>
                        <a:rPr lang="en-GB" sz="1600" b="0" i="0" baseline="0" dirty="0" smtClean="0"/>
                        <a:t>Clear evidence of loyalty from client rulers suggesting e.g. </a:t>
                      </a:r>
                      <a:r>
                        <a:rPr lang="en-GB" sz="1600" b="0" i="0" baseline="0" dirty="0" err="1" smtClean="0"/>
                        <a:t>Cogidubnus</a:t>
                      </a:r>
                      <a:r>
                        <a:rPr lang="en-GB" sz="1600" b="0" i="0" baseline="0" dirty="0" smtClean="0"/>
                        <a:t> dedication inscriptions in Chichester</a:t>
                      </a:r>
                    </a:p>
                    <a:p>
                      <a:pPr marL="285750" indent="-285750">
                        <a:buFont typeface="Arial" panose="020B0604020202020204" pitchFamily="34" charset="0"/>
                        <a:buChar char="•"/>
                      </a:pPr>
                      <a:r>
                        <a:rPr lang="en-GB" sz="1600" b="0" i="0" baseline="0" dirty="0" smtClean="0"/>
                        <a:t>One of the most important forms of Romanisation was the involvement of Britons in local government. Agricola (Tacitus) had a policy of educating the sons of tribal leaders to then use them in local government – this was particularly important in </a:t>
                      </a:r>
                      <a:r>
                        <a:rPr lang="en-GB" sz="1600" b="0" i="1" baseline="0" dirty="0" err="1" smtClean="0"/>
                        <a:t>municipia</a:t>
                      </a:r>
                      <a:endParaRPr lang="en-GB" sz="1600" b="0" i="1" baseline="0" dirty="0" smtClean="0"/>
                    </a:p>
                    <a:p>
                      <a:pPr marL="285750" indent="-285750">
                        <a:buFont typeface="Arial" panose="020B0604020202020204" pitchFamily="34" charset="0"/>
                        <a:buChar char="•"/>
                      </a:pPr>
                      <a:r>
                        <a:rPr lang="en-GB" sz="1600" b="0" i="0" baseline="0" dirty="0" smtClean="0"/>
                        <a:t>Evidence that the local population became part of the Roman military machine – </a:t>
                      </a:r>
                      <a:r>
                        <a:rPr lang="en-GB" sz="1600" b="0" i="0" baseline="0" dirty="0" err="1" smtClean="0"/>
                        <a:t>Vindolanda</a:t>
                      </a:r>
                      <a:r>
                        <a:rPr lang="en-GB" sz="1600" b="0" i="0" baseline="0" dirty="0" smtClean="0"/>
                        <a:t> Tablet commenting on the quality of Britons in the cavalry</a:t>
                      </a:r>
                      <a:endParaRPr lang="en-GB" sz="1600" b="0" i="1" baseline="0" dirty="0" smtClean="0"/>
                    </a:p>
                    <a:p>
                      <a:pPr marL="0" indent="0">
                        <a:buFont typeface="Arial" panose="020B0604020202020204" pitchFamily="34" charset="0"/>
                        <a:buNone/>
                      </a:pPr>
                      <a:endParaRPr lang="en-GB" sz="1600" b="0" i="0" baseline="0" dirty="0" smtClean="0"/>
                    </a:p>
                    <a:p>
                      <a:pPr marL="285750" indent="-285750">
                        <a:buFont typeface="Arial" panose="020B0604020202020204" pitchFamily="34" charset="0"/>
                        <a:buChar char="•"/>
                      </a:pPr>
                      <a:endParaRPr lang="en-GB" sz="1600" b="0" i="0" dirty="0"/>
                    </a:p>
                  </a:txBody>
                  <a:tcPr/>
                </a:tc>
                <a:tc>
                  <a:txBody>
                    <a:bodyPr/>
                    <a:lstStyle/>
                    <a:p>
                      <a:pPr marL="285750" indent="-285750">
                        <a:buFont typeface="Arial" panose="020B0604020202020204" pitchFamily="34" charset="0"/>
                        <a:buChar char="•"/>
                      </a:pPr>
                      <a:r>
                        <a:rPr lang="en-GB" sz="1600" dirty="0" smtClean="0"/>
                        <a:t>Client</a:t>
                      </a:r>
                      <a:r>
                        <a:rPr lang="en-GB" sz="1600" baseline="0" dirty="0" smtClean="0"/>
                        <a:t> rulers could be unreliable and unstable – at times they prevented the smooth running of the province</a:t>
                      </a:r>
                    </a:p>
                    <a:p>
                      <a:pPr marL="285750" indent="-285750">
                        <a:buFont typeface="Arial" panose="020B0604020202020204" pitchFamily="34" charset="0"/>
                        <a:buChar char="•"/>
                      </a:pPr>
                      <a:r>
                        <a:rPr lang="en-GB" sz="1600" baseline="0" dirty="0" smtClean="0"/>
                        <a:t>This was shown through rebellions of the Iceni and </a:t>
                      </a:r>
                      <a:r>
                        <a:rPr lang="en-GB" sz="1600" baseline="0" dirty="0" err="1" smtClean="0"/>
                        <a:t>Brigantes</a:t>
                      </a:r>
                      <a:r>
                        <a:rPr lang="en-GB" sz="1600" baseline="0" dirty="0" smtClean="0"/>
                        <a:t> in the AD 40s, the </a:t>
                      </a:r>
                      <a:r>
                        <a:rPr lang="en-GB" sz="1600" baseline="0" dirty="0" err="1" smtClean="0"/>
                        <a:t>Boudiccan</a:t>
                      </a:r>
                      <a:r>
                        <a:rPr lang="en-GB" sz="1600" baseline="0" dirty="0" smtClean="0"/>
                        <a:t> revolt and the instability created when </a:t>
                      </a:r>
                      <a:r>
                        <a:rPr lang="en-GB" sz="1600" baseline="0" dirty="0" err="1" smtClean="0"/>
                        <a:t>Venutius</a:t>
                      </a:r>
                      <a:r>
                        <a:rPr lang="en-GB" sz="1600" baseline="0" dirty="0" smtClean="0"/>
                        <a:t> challenged </a:t>
                      </a:r>
                      <a:r>
                        <a:rPr lang="en-GB" sz="1600" baseline="0" dirty="0" err="1" smtClean="0"/>
                        <a:t>Cartimandua</a:t>
                      </a:r>
                      <a:r>
                        <a:rPr lang="en-GB" sz="1600" baseline="0" dirty="0" smtClean="0"/>
                        <a:t> </a:t>
                      </a:r>
                    </a:p>
                    <a:p>
                      <a:pPr marL="285750" indent="-285750">
                        <a:buFont typeface="Arial" panose="020B0604020202020204" pitchFamily="34" charset="0"/>
                        <a:buChar char="•"/>
                      </a:pPr>
                      <a:r>
                        <a:rPr lang="en-GB" sz="1600" baseline="0" dirty="0" smtClean="0"/>
                        <a:t>Lots of evidence generally that local people did not cooperate with Roman authorities e.g. rebellions throughout the period</a:t>
                      </a:r>
                    </a:p>
                    <a:p>
                      <a:pPr marL="285750" indent="-285750">
                        <a:buFont typeface="Arial" panose="020B0604020202020204" pitchFamily="34" charset="0"/>
                        <a:buChar char="•"/>
                      </a:pPr>
                      <a:r>
                        <a:rPr lang="en-GB" sz="1600" baseline="0" dirty="0" smtClean="0"/>
                        <a:t>After the </a:t>
                      </a:r>
                      <a:endParaRPr lang="en-GB" sz="1600" dirty="0"/>
                    </a:p>
                  </a:txBody>
                  <a:tcPr/>
                </a:tc>
                <a:extLst>
                  <a:ext uri="{0D108BD9-81ED-4DB2-BD59-A6C34878D82A}">
                    <a16:rowId xmlns:a16="http://schemas.microsoft.com/office/drawing/2014/main" xmlns="" val="1689515354"/>
                  </a:ext>
                </a:extLst>
              </a:tr>
            </a:tbl>
          </a:graphicData>
        </a:graphic>
      </p:graphicFrame>
    </p:spTree>
    <p:extLst>
      <p:ext uri="{BB962C8B-B14F-4D97-AF65-F5344CB8AC3E}">
        <p14:creationId xmlns:p14="http://schemas.microsoft.com/office/powerpoint/2010/main" val="17542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Basic Points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This is the unit in which there are the fewest written sources. Answers, therefore, will have to make use of a combination of sources, written and archaeological, when answering questions</a:t>
            </a:r>
          </a:p>
          <a:p>
            <a:pPr>
              <a:buFont typeface="Arial" panose="020B0604020202020204" pitchFamily="34" charset="0"/>
              <a:buChar char="•"/>
            </a:pPr>
            <a:r>
              <a:rPr lang="en-GB" dirty="0" smtClean="0"/>
              <a:t>All written sources come from Roman authors or perspectives meaning that it is very difficult to get an accurate sense of Celtic Britain. This is important for any question on the impact of Roman rule as our sources only tell us so much (a valid point to make for AO3 marks)</a:t>
            </a:r>
          </a:p>
          <a:p>
            <a:pPr>
              <a:buFont typeface="Arial" panose="020B0604020202020204" pitchFamily="34" charset="0"/>
              <a:buChar char="•"/>
            </a:pPr>
            <a:endParaRPr lang="en-GB" dirty="0"/>
          </a:p>
        </p:txBody>
      </p:sp>
    </p:spTree>
    <p:extLst>
      <p:ext uri="{BB962C8B-B14F-4D97-AF65-F5344CB8AC3E}">
        <p14:creationId xmlns:p14="http://schemas.microsoft.com/office/powerpoint/2010/main" val="752617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Tacitus </a:t>
            </a:r>
            <a:r>
              <a:rPr lang="en-GB" i="1" dirty="0">
                <a:solidFill>
                  <a:srgbClr val="C00000"/>
                </a:solidFill>
              </a:rPr>
              <a:t>Agricola</a:t>
            </a:r>
            <a:endParaRPr lang="en-GB" dirty="0">
              <a:solidFill>
                <a:srgbClr val="C00000"/>
              </a:solidFill>
            </a:endParaRPr>
          </a:p>
        </p:txBody>
      </p:sp>
      <p:sp>
        <p:nvSpPr>
          <p:cNvPr id="3" name="Content Placeholder 2"/>
          <p:cNvSpPr>
            <a:spLocks noGrp="1"/>
          </p:cNvSpPr>
          <p:nvPr>
            <p:ph idx="1"/>
          </p:nvPr>
        </p:nvSpPr>
        <p:spPr>
          <a:xfrm>
            <a:off x="445168" y="1988579"/>
            <a:ext cx="11430000" cy="4616757"/>
          </a:xfrm>
        </p:spPr>
        <p:txBody>
          <a:bodyPr>
            <a:normAutofit lnSpcReduction="10000"/>
          </a:bodyPr>
          <a:lstStyle/>
          <a:p>
            <a:pPr>
              <a:buFont typeface="Arial" panose="020B0604020202020204" pitchFamily="34" charset="0"/>
              <a:buChar char="•"/>
            </a:pPr>
            <a:r>
              <a:rPr lang="en-GB" sz="2000" dirty="0"/>
              <a:t>The work was produced around AD 98</a:t>
            </a:r>
          </a:p>
          <a:p>
            <a:pPr>
              <a:buFont typeface="Arial" panose="020B0604020202020204" pitchFamily="34" charset="0"/>
              <a:buChar char="•"/>
            </a:pPr>
            <a:r>
              <a:rPr lang="en-GB" sz="2000" dirty="0"/>
              <a:t>It is a eulogy to Tacitus’s father-in-law Agricola who was governor of Britain AD 78-84</a:t>
            </a:r>
          </a:p>
          <a:p>
            <a:pPr>
              <a:buFont typeface="Arial" panose="020B0604020202020204" pitchFamily="34" charset="0"/>
              <a:buChar char="•"/>
            </a:pPr>
            <a:r>
              <a:rPr lang="en-GB" dirty="0"/>
              <a:t>Tacitus gives an extremely positive account of his father-in-law that may be an exaggeration due to their personal relationship or the nature of the source as a eulogy</a:t>
            </a:r>
          </a:p>
          <a:p>
            <a:pPr>
              <a:buFont typeface="Arial" panose="020B0604020202020204" pitchFamily="34" charset="0"/>
              <a:buChar char="•"/>
            </a:pPr>
            <a:r>
              <a:rPr lang="en-GB" dirty="0"/>
              <a:t>The importance of Agricola to Tacitus’ account effects the way he describes other Governors of Britain. One way to enhance the achievements of Agricola is to make the other governors look less successful. Tacitus either portrays other governors in a  very negative way or simply goes into very little detail</a:t>
            </a:r>
          </a:p>
          <a:p>
            <a:pPr>
              <a:buFont typeface="Arial" panose="020B0604020202020204" pitchFamily="34" charset="0"/>
              <a:buChar char="•"/>
            </a:pPr>
            <a:r>
              <a:rPr lang="en-GB" dirty="0"/>
              <a:t>Tacitus does not try in </a:t>
            </a:r>
            <a:r>
              <a:rPr lang="en-GB" i="1" dirty="0"/>
              <a:t>Agricola</a:t>
            </a:r>
            <a:r>
              <a:rPr lang="en-GB" dirty="0"/>
              <a:t> to seriously evaluate Agricola’s time in charge or to understand the causes and effects of Roman expansion. It is an account of Agricola’s personality</a:t>
            </a:r>
          </a:p>
          <a:p>
            <a:pPr>
              <a:buFont typeface="Arial" panose="020B0604020202020204" pitchFamily="34" charset="0"/>
              <a:buChar char="•"/>
            </a:pPr>
            <a:r>
              <a:rPr lang="en-GB" dirty="0"/>
              <a:t>However, </a:t>
            </a:r>
            <a:r>
              <a:rPr lang="en-GB" i="1" dirty="0"/>
              <a:t>Agricola</a:t>
            </a:r>
            <a:r>
              <a:rPr lang="en-GB" dirty="0"/>
              <a:t> is not automatically unreliable. Tacitus has direct access to Agricola and therefore knew first-hand about his decisions, successes and failures. </a:t>
            </a:r>
            <a:r>
              <a:rPr lang="en-GB" i="1" dirty="0"/>
              <a:t>Agricola</a:t>
            </a:r>
            <a:r>
              <a:rPr lang="en-GB" dirty="0"/>
              <a:t>, offers a unique perspective on the rule of a Roman Governor much of which is probably very accurate</a:t>
            </a:r>
          </a:p>
          <a:p>
            <a:pPr>
              <a:buFont typeface="Arial" panose="020B0604020202020204" pitchFamily="34" charset="0"/>
              <a:buChar char="•"/>
            </a:pPr>
            <a:endParaRPr lang="en-GB" sz="2000" dirty="0"/>
          </a:p>
        </p:txBody>
      </p:sp>
    </p:spTree>
    <p:extLst>
      <p:ext uri="{BB962C8B-B14F-4D97-AF65-F5344CB8AC3E}">
        <p14:creationId xmlns:p14="http://schemas.microsoft.com/office/powerpoint/2010/main" val="3208511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947293" cy="557784"/>
          </a:xfrm>
        </p:spPr>
        <p:txBody>
          <a:bodyPr>
            <a:noAutofit/>
          </a:bodyPr>
          <a:lstStyle/>
          <a:p>
            <a:r>
              <a:rPr lang="en-GB" sz="3200" dirty="0"/>
              <a:t>Key Source – Tacitus </a:t>
            </a:r>
            <a:r>
              <a:rPr lang="en-GB" sz="3200" i="1" dirty="0">
                <a:solidFill>
                  <a:srgbClr val="C00000"/>
                </a:solidFill>
              </a:rPr>
              <a:t>Agricola</a:t>
            </a:r>
            <a:r>
              <a:rPr lang="en-GB" sz="3200" i="1" dirty="0"/>
              <a:t> </a:t>
            </a:r>
            <a:r>
              <a:rPr lang="en-GB" sz="3200" b="1" i="1" u="sng" dirty="0"/>
              <a:t>The summaries of other governors:</a:t>
            </a:r>
            <a:br>
              <a:rPr lang="en-GB" sz="3200" b="1" i="1" u="sng" dirty="0"/>
            </a:br>
            <a:endParaRPr lang="en-GB" sz="3200" dirty="0"/>
          </a:p>
        </p:txBody>
      </p:sp>
      <p:graphicFrame>
        <p:nvGraphicFramePr>
          <p:cNvPr id="4" name="Table 3"/>
          <p:cNvGraphicFramePr>
            <a:graphicFrameLocks noGrp="1"/>
          </p:cNvGraphicFramePr>
          <p:nvPr>
            <p:extLst>
              <p:ext uri="{D42A27DB-BD31-4B8C-83A1-F6EECF244321}">
                <p14:modId xmlns:p14="http://schemas.microsoft.com/office/powerpoint/2010/main" val="424976955"/>
              </p:ext>
            </p:extLst>
          </p:nvPr>
        </p:nvGraphicFramePr>
        <p:xfrm>
          <a:off x="308250" y="1143000"/>
          <a:ext cx="11423297" cy="5357330"/>
        </p:xfrm>
        <a:graphic>
          <a:graphicData uri="http://schemas.openxmlformats.org/drawingml/2006/table">
            <a:tbl>
              <a:tblPr firstRow="1" firstCol="1" bandRow="1">
                <a:tableStyleId>{5940675A-B579-460E-94D1-54222C63F5DA}</a:tableStyleId>
              </a:tblPr>
              <a:tblGrid>
                <a:gridCol w="2578140">
                  <a:extLst>
                    <a:ext uri="{9D8B030D-6E8A-4147-A177-3AD203B41FA5}">
                      <a16:colId xmlns:a16="http://schemas.microsoft.com/office/drawing/2014/main" xmlns="" val="1958927830"/>
                    </a:ext>
                  </a:extLst>
                </a:gridCol>
                <a:gridCol w="1177157">
                  <a:extLst>
                    <a:ext uri="{9D8B030D-6E8A-4147-A177-3AD203B41FA5}">
                      <a16:colId xmlns:a16="http://schemas.microsoft.com/office/drawing/2014/main" xmlns="" val="505946394"/>
                    </a:ext>
                  </a:extLst>
                </a:gridCol>
                <a:gridCol w="7668000">
                  <a:extLst>
                    <a:ext uri="{9D8B030D-6E8A-4147-A177-3AD203B41FA5}">
                      <a16:colId xmlns:a16="http://schemas.microsoft.com/office/drawing/2014/main" xmlns="" val="1059811678"/>
                    </a:ext>
                  </a:extLst>
                </a:gridCol>
              </a:tblGrid>
              <a:tr h="535733">
                <a:tc>
                  <a:txBody>
                    <a:bodyPr/>
                    <a:lstStyle/>
                    <a:p>
                      <a:pPr algn="l">
                        <a:lnSpc>
                          <a:spcPct val="106000"/>
                        </a:lnSpc>
                        <a:spcAft>
                          <a:spcPts val="0"/>
                        </a:spcAft>
                      </a:pPr>
                      <a:r>
                        <a:rPr lang="en-GB" sz="1600" dirty="0" err="1">
                          <a:effectLst/>
                        </a:rPr>
                        <a:t>Aulus</a:t>
                      </a:r>
                      <a:r>
                        <a:rPr lang="en-GB" sz="1600" dirty="0">
                          <a:effectLst/>
                        </a:rPr>
                        <a:t> </a:t>
                      </a:r>
                      <a:r>
                        <a:rPr lang="en-GB" sz="1600" dirty="0" err="1">
                          <a:effectLst/>
                        </a:rPr>
                        <a:t>Plautius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AD 43-47</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xmlns="" val="179589623"/>
                  </a:ext>
                </a:extLst>
              </a:tr>
              <a:tr h="535733">
                <a:tc>
                  <a:txBody>
                    <a:bodyPr/>
                    <a:lstStyle/>
                    <a:p>
                      <a:pPr algn="l">
                        <a:lnSpc>
                          <a:spcPct val="106000"/>
                        </a:lnSpc>
                        <a:spcAft>
                          <a:spcPts val="0"/>
                        </a:spcAft>
                      </a:pPr>
                      <a:r>
                        <a:rPr lang="en-GB" sz="1600">
                          <a:effectLst/>
                        </a:rPr>
                        <a:t>Publius Ostorius Scapula</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47-52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xmlns="" val="1098197456"/>
                  </a:ext>
                </a:extLst>
              </a:tr>
              <a:tr h="535733">
                <a:tc>
                  <a:txBody>
                    <a:bodyPr/>
                    <a:lstStyle/>
                    <a:p>
                      <a:pPr algn="l">
                        <a:lnSpc>
                          <a:spcPct val="106000"/>
                        </a:lnSpc>
                        <a:spcAft>
                          <a:spcPts val="0"/>
                        </a:spcAft>
                      </a:pPr>
                      <a:r>
                        <a:rPr lang="en-GB" sz="1600">
                          <a:effectLst/>
                        </a:rPr>
                        <a:t>Aulus Didius Gallus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52-57</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xmlns="" val="641148359"/>
                  </a:ext>
                </a:extLst>
              </a:tr>
              <a:tr h="535733">
                <a:tc>
                  <a:txBody>
                    <a:bodyPr/>
                    <a:lstStyle/>
                    <a:p>
                      <a:pPr algn="l">
                        <a:lnSpc>
                          <a:spcPct val="106000"/>
                        </a:lnSpc>
                        <a:spcAft>
                          <a:spcPts val="0"/>
                        </a:spcAft>
                      </a:pPr>
                      <a:r>
                        <a:rPr lang="en-GB" sz="1600">
                          <a:effectLst/>
                        </a:rPr>
                        <a:t>Quintus Veranius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57-57</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xmlns="" val="909460641"/>
                  </a:ext>
                </a:extLst>
              </a:tr>
              <a:tr h="535733">
                <a:tc>
                  <a:txBody>
                    <a:bodyPr/>
                    <a:lstStyle/>
                    <a:p>
                      <a:pPr algn="l">
                        <a:lnSpc>
                          <a:spcPct val="106000"/>
                        </a:lnSpc>
                        <a:spcAft>
                          <a:spcPts val="0"/>
                        </a:spcAft>
                      </a:pPr>
                      <a:r>
                        <a:rPr lang="en-GB" sz="1600">
                          <a:effectLst/>
                        </a:rPr>
                        <a:t>Gaius Suetonius Paulinus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58-62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xmlns="" val="1478326658"/>
                  </a:ext>
                </a:extLst>
              </a:tr>
              <a:tr h="535733">
                <a:tc>
                  <a:txBody>
                    <a:bodyPr/>
                    <a:lstStyle/>
                    <a:p>
                      <a:pPr algn="l">
                        <a:lnSpc>
                          <a:spcPct val="106000"/>
                        </a:lnSpc>
                        <a:spcAft>
                          <a:spcPts val="0"/>
                        </a:spcAft>
                      </a:pPr>
                      <a:r>
                        <a:rPr lang="en-GB" sz="1600">
                          <a:effectLst/>
                        </a:rPr>
                        <a:t>Publius Petronius Turpilianus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62-63</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xmlns="" val="48433886"/>
                  </a:ext>
                </a:extLst>
              </a:tr>
              <a:tr h="535733">
                <a:tc>
                  <a:txBody>
                    <a:bodyPr/>
                    <a:lstStyle/>
                    <a:p>
                      <a:pPr algn="l">
                        <a:lnSpc>
                          <a:spcPct val="106000"/>
                        </a:lnSpc>
                        <a:spcAft>
                          <a:spcPts val="0"/>
                        </a:spcAft>
                      </a:pPr>
                      <a:r>
                        <a:rPr lang="en-GB" sz="1600">
                          <a:effectLst/>
                        </a:rPr>
                        <a:t>Marcus Trebellius Maximus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63-69</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xmlns="" val="3708052769"/>
                  </a:ext>
                </a:extLst>
              </a:tr>
              <a:tr h="535733">
                <a:tc>
                  <a:txBody>
                    <a:bodyPr/>
                    <a:lstStyle/>
                    <a:p>
                      <a:pPr algn="l">
                        <a:lnSpc>
                          <a:spcPct val="106000"/>
                        </a:lnSpc>
                        <a:spcAft>
                          <a:spcPts val="0"/>
                        </a:spcAft>
                      </a:pPr>
                      <a:r>
                        <a:rPr lang="en-GB" sz="1600">
                          <a:effectLst/>
                        </a:rPr>
                        <a:t>Marcus Vettius Bolanus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69-71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xmlns="" val="2227762237"/>
                  </a:ext>
                </a:extLst>
              </a:tr>
              <a:tr h="535733">
                <a:tc>
                  <a:txBody>
                    <a:bodyPr/>
                    <a:lstStyle/>
                    <a:p>
                      <a:pPr algn="l">
                        <a:lnSpc>
                          <a:spcPct val="106000"/>
                        </a:lnSpc>
                        <a:spcAft>
                          <a:spcPts val="0"/>
                        </a:spcAft>
                      </a:pPr>
                      <a:r>
                        <a:rPr lang="en-GB" sz="1600">
                          <a:effectLst/>
                        </a:rPr>
                        <a:t>Quintus Petillius Cerialis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71-74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xmlns="" val="3182514026"/>
                  </a:ext>
                </a:extLst>
              </a:tr>
              <a:tr h="535733">
                <a:tc>
                  <a:txBody>
                    <a:bodyPr/>
                    <a:lstStyle/>
                    <a:p>
                      <a:pPr algn="l">
                        <a:lnSpc>
                          <a:spcPct val="106000"/>
                        </a:lnSpc>
                        <a:spcAft>
                          <a:spcPts val="0"/>
                        </a:spcAft>
                      </a:pPr>
                      <a:r>
                        <a:rPr lang="en-GB" sz="1600">
                          <a:effectLst/>
                        </a:rPr>
                        <a:t>Sextus Julius Frontinus</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ctr">
                        <a:lnSpc>
                          <a:spcPct val="106000"/>
                        </a:lnSpc>
                        <a:spcAft>
                          <a:spcPts val="0"/>
                        </a:spcAft>
                      </a:pPr>
                      <a:r>
                        <a:rPr lang="en-GB" sz="1400" dirty="0">
                          <a:effectLst/>
                        </a:rPr>
                        <a:t>74-78</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tc>
                  <a:txBody>
                    <a:bodyPr/>
                    <a:lstStyle/>
                    <a:p>
                      <a:pPr algn="l">
                        <a:lnSpc>
                          <a:spcPct val="106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xmlns="" val="792596321"/>
                  </a:ext>
                </a:extLst>
              </a:tr>
            </a:tbl>
          </a:graphicData>
        </a:graphic>
      </p:graphicFrame>
    </p:spTree>
    <p:extLst>
      <p:ext uri="{BB962C8B-B14F-4D97-AF65-F5344CB8AC3E}">
        <p14:creationId xmlns:p14="http://schemas.microsoft.com/office/powerpoint/2010/main" val="3726168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Tacitus </a:t>
            </a:r>
            <a:r>
              <a:rPr lang="en-GB" i="1" dirty="0">
                <a:solidFill>
                  <a:srgbClr val="C00000"/>
                </a:solidFill>
              </a:rPr>
              <a:t>Agricola</a:t>
            </a:r>
            <a:endParaRPr lang="en-GB" dirty="0">
              <a:solidFill>
                <a:srgbClr val="C00000"/>
              </a:solidFill>
            </a:endParaRPr>
          </a:p>
        </p:txBody>
      </p:sp>
      <p:sp>
        <p:nvSpPr>
          <p:cNvPr id="3" name="Content Placeholder 2"/>
          <p:cNvSpPr>
            <a:spLocks noGrp="1"/>
          </p:cNvSpPr>
          <p:nvPr>
            <p:ph idx="1"/>
          </p:nvPr>
        </p:nvSpPr>
        <p:spPr>
          <a:xfrm>
            <a:off x="356376" y="1925052"/>
            <a:ext cx="11530825" cy="4439653"/>
          </a:xfrm>
        </p:spPr>
        <p:txBody>
          <a:bodyPr>
            <a:normAutofit fontScale="92500" lnSpcReduction="10000"/>
          </a:bodyPr>
          <a:lstStyle/>
          <a:p>
            <a:r>
              <a:rPr lang="en-GB" b="1" i="1" u="sng" dirty="0"/>
              <a:t>Key points from source:</a:t>
            </a:r>
          </a:p>
          <a:p>
            <a:pPr>
              <a:buFont typeface="Wingdings" panose="05000000000000000000" pitchFamily="2" charset="2"/>
              <a:buChar char="Ø"/>
            </a:pPr>
            <a:r>
              <a:rPr lang="en-GB" sz="2000" dirty="0"/>
              <a:t> He began his governorship by improving the standards of the governor’s household and removing corruption</a:t>
            </a:r>
          </a:p>
          <a:p>
            <a:pPr>
              <a:buFont typeface="Wingdings" panose="05000000000000000000" pitchFamily="2" charset="2"/>
              <a:buChar char="Ø"/>
            </a:pPr>
            <a:r>
              <a:rPr lang="en-GB" sz="2000" dirty="0"/>
              <a:t> Agricola then consolidated Roman power in northern Wales after the campaign of his predecessor </a:t>
            </a:r>
            <a:r>
              <a:rPr lang="en-GB" sz="2000" dirty="0" err="1"/>
              <a:t>Frontinius</a:t>
            </a:r>
            <a:r>
              <a:rPr lang="en-GB" sz="2000" dirty="0"/>
              <a:t> </a:t>
            </a:r>
          </a:p>
          <a:p>
            <a:pPr>
              <a:buFont typeface="Wingdings" panose="05000000000000000000" pitchFamily="2" charset="2"/>
              <a:buChar char="Ø"/>
            </a:pPr>
            <a:r>
              <a:rPr lang="en-GB" sz="2000" dirty="0"/>
              <a:t> Agricola followed a more deliberate policy of Romanisation – Tacitus lists the methods he used</a:t>
            </a:r>
          </a:p>
          <a:p>
            <a:pPr>
              <a:buFont typeface="Wingdings" panose="05000000000000000000" pitchFamily="2" charset="2"/>
              <a:buChar char="Ø"/>
            </a:pPr>
            <a:r>
              <a:rPr lang="en-GB" sz="2000" dirty="0"/>
              <a:t> After a period of consolidation Agricola launched a campaign into Caledonia with a land army supported and supplied from the sea. This led to the decisive battle of Mons </a:t>
            </a:r>
            <a:r>
              <a:rPr lang="en-GB" sz="2000" dirty="0" err="1"/>
              <a:t>Graupius</a:t>
            </a:r>
            <a:endParaRPr lang="en-GB" sz="2000" dirty="0"/>
          </a:p>
          <a:p>
            <a:pPr>
              <a:buFont typeface="Wingdings" panose="05000000000000000000" pitchFamily="2" charset="2"/>
              <a:buChar char="Ø"/>
            </a:pPr>
            <a:r>
              <a:rPr lang="en-GB" sz="2000" dirty="0"/>
              <a:t> Tacitus credits Agricola as ‘being everywhere’ during the battle and being responsible for the tactics of the Roman auxiliaries </a:t>
            </a:r>
          </a:p>
          <a:p>
            <a:pPr>
              <a:buFont typeface="Wingdings" panose="05000000000000000000" pitchFamily="2" charset="2"/>
              <a:buChar char="Ø"/>
            </a:pPr>
            <a:r>
              <a:rPr lang="en-GB" sz="2000" dirty="0"/>
              <a:t> The account includes the speech of </a:t>
            </a:r>
            <a:r>
              <a:rPr lang="en-GB" sz="2000" dirty="0" err="1"/>
              <a:t>Calgacus</a:t>
            </a:r>
            <a:r>
              <a:rPr lang="en-GB" sz="2000" dirty="0"/>
              <a:t> in which he states that the Britons are treated the worst of all Rome’s subjects and that Rome’s military reputation was no deserved (very important for a topic 3 question and thee idea of the ‘noble savage’)</a:t>
            </a:r>
          </a:p>
          <a:p>
            <a:pPr>
              <a:buFont typeface="Wingdings" panose="05000000000000000000" pitchFamily="2" charset="2"/>
              <a:buChar char="Ø"/>
            </a:pPr>
            <a:r>
              <a:rPr lang="en-GB" sz="2000" dirty="0"/>
              <a:t> According to Tacitus, Agricola was recalled to Rome and given a different governorship due to the jealously of the emperor Domitian </a:t>
            </a:r>
          </a:p>
          <a:p>
            <a:pPr>
              <a:buFont typeface="Wingdings" panose="05000000000000000000" pitchFamily="2" charset="2"/>
              <a:buChar char="Ø"/>
            </a:pPr>
            <a:endParaRPr lang="en-GB" dirty="0"/>
          </a:p>
          <a:p>
            <a:endParaRPr lang="en-GB" dirty="0"/>
          </a:p>
        </p:txBody>
      </p:sp>
    </p:spTree>
    <p:extLst>
      <p:ext uri="{BB962C8B-B14F-4D97-AF65-F5344CB8AC3E}">
        <p14:creationId xmlns:p14="http://schemas.microsoft.com/office/powerpoint/2010/main" val="2786400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Tacitus </a:t>
            </a:r>
            <a:r>
              <a:rPr lang="en-GB" i="1" dirty="0">
                <a:solidFill>
                  <a:srgbClr val="0070C0"/>
                </a:solidFill>
              </a:rPr>
              <a:t>Annals</a:t>
            </a:r>
            <a:endParaRPr lang="en-GB" dirty="0">
              <a:solidFill>
                <a:srgbClr val="0070C0"/>
              </a:solidFill>
            </a:endParaRPr>
          </a:p>
        </p:txBody>
      </p:sp>
      <p:sp>
        <p:nvSpPr>
          <p:cNvPr id="3" name="Content Placeholder 2"/>
          <p:cNvSpPr>
            <a:spLocks noGrp="1"/>
          </p:cNvSpPr>
          <p:nvPr>
            <p:ph idx="1"/>
          </p:nvPr>
        </p:nvSpPr>
        <p:spPr>
          <a:xfrm>
            <a:off x="771465" y="4268562"/>
            <a:ext cx="11043546" cy="2382253"/>
          </a:xfrm>
        </p:spPr>
        <p:txBody>
          <a:bodyPr>
            <a:normAutofit fontScale="92500" lnSpcReduction="20000"/>
          </a:bodyPr>
          <a:lstStyle/>
          <a:p>
            <a:pPr>
              <a:buFont typeface="Arial" panose="020B0604020202020204" pitchFamily="34" charset="0"/>
              <a:buChar char="•"/>
            </a:pPr>
            <a:r>
              <a:rPr lang="en-GB" dirty="0"/>
              <a:t>Scapula – indecisive when attacking </a:t>
            </a:r>
            <a:r>
              <a:rPr lang="en-GB" dirty="0" err="1"/>
              <a:t>Caratacus</a:t>
            </a:r>
            <a:r>
              <a:rPr lang="en-GB" dirty="0"/>
              <a:t>; “his soldiers demanded battle”</a:t>
            </a:r>
          </a:p>
          <a:p>
            <a:pPr>
              <a:buFont typeface="Arial" panose="020B0604020202020204" pitchFamily="34" charset="0"/>
              <a:buChar char="•"/>
            </a:pPr>
            <a:r>
              <a:rPr lang="en-GB" dirty="0"/>
              <a:t>Gallus – “only held on to our existing conquests”</a:t>
            </a:r>
          </a:p>
          <a:p>
            <a:pPr>
              <a:buFont typeface="Arial" panose="020B0604020202020204" pitchFamily="34" charset="0"/>
              <a:buChar char="•"/>
            </a:pPr>
            <a:r>
              <a:rPr lang="en-GB" dirty="0" err="1"/>
              <a:t>Varanius</a:t>
            </a:r>
            <a:r>
              <a:rPr lang="en-GB" dirty="0"/>
              <a:t> – died within a year so only limited campaign in Wales</a:t>
            </a:r>
          </a:p>
          <a:p>
            <a:pPr>
              <a:buFont typeface="Arial" panose="020B0604020202020204" pitchFamily="34" charset="0"/>
              <a:buChar char="•"/>
            </a:pPr>
            <a:r>
              <a:rPr lang="en-GB" dirty="0" err="1"/>
              <a:t>Paulinus</a:t>
            </a:r>
            <a:r>
              <a:rPr lang="en-GB" dirty="0"/>
              <a:t> – skilled military leader ambitious to prove himself </a:t>
            </a:r>
          </a:p>
          <a:p>
            <a:pPr>
              <a:buFont typeface="Arial" panose="020B0604020202020204" pitchFamily="34" charset="0"/>
              <a:buChar char="•"/>
            </a:pPr>
            <a:r>
              <a:rPr lang="en-GB" dirty="0" err="1"/>
              <a:t>Turpilianus</a:t>
            </a:r>
            <a:r>
              <a:rPr lang="en-GB" dirty="0"/>
              <a:t> – “lazy </a:t>
            </a:r>
            <a:r>
              <a:rPr lang="en-GB" dirty="0" err="1"/>
              <a:t>inactivit</a:t>
            </a:r>
            <a:r>
              <a:rPr lang="en-GB" dirty="0"/>
              <a:t>” and called it peace</a:t>
            </a:r>
          </a:p>
          <a:p>
            <a:pPr>
              <a:buFont typeface="Arial" panose="020B0604020202020204" pitchFamily="34" charset="0"/>
              <a:buChar char="•"/>
            </a:pPr>
            <a:r>
              <a:rPr lang="en-GB" dirty="0"/>
              <a:t>Maximus – hated by the legions and forced to flee Britain </a:t>
            </a:r>
          </a:p>
          <a:p>
            <a:pPr>
              <a:buFont typeface="Arial" panose="020B0604020202020204" pitchFamily="34" charset="0"/>
              <a:buChar char="•"/>
            </a:pPr>
            <a:endParaRPr lang="en-GB" dirty="0"/>
          </a:p>
        </p:txBody>
      </p:sp>
      <p:sp>
        <p:nvSpPr>
          <p:cNvPr id="4" name="Content Placeholder 2"/>
          <p:cNvSpPr txBox="1">
            <a:spLocks/>
          </p:cNvSpPr>
          <p:nvPr/>
        </p:nvSpPr>
        <p:spPr>
          <a:xfrm>
            <a:off x="771465" y="1852861"/>
            <a:ext cx="11043546" cy="2415701"/>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a:buFont typeface="Arial" panose="020B0604020202020204" pitchFamily="34" charset="0"/>
              <a:buChar char="•"/>
            </a:pPr>
            <a:r>
              <a:rPr lang="en-GB" sz="2000" dirty="0"/>
              <a:t>Account of </a:t>
            </a:r>
            <a:r>
              <a:rPr lang="en-GB" sz="2000" dirty="0" err="1"/>
              <a:t>Caratacus</a:t>
            </a:r>
            <a:r>
              <a:rPr lang="en-GB" sz="2000" dirty="0"/>
              <a:t>’ opposition and the final battle against him in AD 51 </a:t>
            </a:r>
          </a:p>
          <a:p>
            <a:pPr>
              <a:buFont typeface="Arial" panose="020B0604020202020204" pitchFamily="34" charset="0"/>
              <a:buChar char="•"/>
            </a:pPr>
            <a:r>
              <a:rPr lang="en-GB" sz="2000" dirty="0" err="1"/>
              <a:t>Caratacus</a:t>
            </a:r>
            <a:r>
              <a:rPr lang="en-GB" sz="2000" dirty="0"/>
              <a:t>’ ‘speech’ to Claudius in Rome – important when looking at the portrayal of British resistance </a:t>
            </a:r>
          </a:p>
          <a:p>
            <a:pPr>
              <a:buFont typeface="Arial" panose="020B0604020202020204" pitchFamily="34" charset="0"/>
              <a:buChar char="•"/>
            </a:pPr>
            <a:r>
              <a:rPr lang="en-GB" sz="2000" dirty="0"/>
              <a:t>Gives very brief detail on the early revolt of the Iceni (47) and the </a:t>
            </a:r>
            <a:r>
              <a:rPr lang="en-GB" sz="2000" dirty="0" err="1"/>
              <a:t>Brigantes</a:t>
            </a:r>
            <a:r>
              <a:rPr lang="en-GB" sz="2000" dirty="0"/>
              <a:t> (49) </a:t>
            </a:r>
          </a:p>
          <a:p>
            <a:pPr>
              <a:buFont typeface="Arial" panose="020B0604020202020204" pitchFamily="34" charset="0"/>
              <a:buChar char="•"/>
            </a:pPr>
            <a:r>
              <a:rPr lang="en-GB" sz="2000" dirty="0"/>
              <a:t>Account of the </a:t>
            </a:r>
            <a:r>
              <a:rPr lang="en-GB" sz="2000" dirty="0" err="1"/>
              <a:t>Boudiccan</a:t>
            </a:r>
            <a:r>
              <a:rPr lang="en-GB" sz="2000" dirty="0"/>
              <a:t> revolt and the Roman response – key difference to </a:t>
            </a:r>
            <a:r>
              <a:rPr lang="en-GB" sz="2000" dirty="0" err="1"/>
              <a:t>Dio</a:t>
            </a:r>
            <a:r>
              <a:rPr lang="en-GB" sz="2000" dirty="0"/>
              <a:t> is that Tacitus credits the cause as bad Roman government </a:t>
            </a:r>
          </a:p>
          <a:p>
            <a:pPr>
              <a:buFont typeface="Arial" panose="020B0604020202020204" pitchFamily="34" charset="0"/>
              <a:buChar char="•"/>
            </a:pPr>
            <a:endParaRPr lang="en-GB" sz="2000" dirty="0"/>
          </a:p>
        </p:txBody>
      </p:sp>
    </p:spTree>
    <p:extLst>
      <p:ext uri="{BB962C8B-B14F-4D97-AF65-F5344CB8AC3E}">
        <p14:creationId xmlns:p14="http://schemas.microsoft.com/office/powerpoint/2010/main" val="132076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Tacitus </a:t>
            </a:r>
            <a:r>
              <a:rPr lang="en-GB" i="1" dirty="0">
                <a:solidFill>
                  <a:srgbClr val="FFC000"/>
                </a:solidFill>
              </a:rPr>
              <a:t>Histories</a:t>
            </a:r>
            <a:endParaRPr lang="en-GB" dirty="0">
              <a:solidFill>
                <a:srgbClr val="FFC000"/>
              </a:solidFill>
            </a:endParaRPr>
          </a:p>
        </p:txBody>
      </p:sp>
      <p:sp>
        <p:nvSpPr>
          <p:cNvPr id="4" name="Content Placeholder 2"/>
          <p:cNvSpPr txBox="1">
            <a:spLocks/>
          </p:cNvSpPr>
          <p:nvPr/>
        </p:nvSpPr>
        <p:spPr>
          <a:xfrm>
            <a:off x="723339" y="1916390"/>
            <a:ext cx="11043546" cy="3197031"/>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a:buFont typeface="Arial" panose="020B0604020202020204" pitchFamily="34" charset="0"/>
              <a:buChar char="•"/>
            </a:pPr>
            <a:r>
              <a:rPr lang="en-GB" sz="2400" dirty="0"/>
              <a:t>Describes </a:t>
            </a:r>
            <a:r>
              <a:rPr lang="en-GB" sz="2400" dirty="0" err="1"/>
              <a:t>Bolanus</a:t>
            </a:r>
            <a:r>
              <a:rPr lang="en-GB" sz="2400" dirty="0"/>
              <a:t> becoming governor during the Year of the Four Emperors and suggests that the legions supported him glad to be in Britain and not involved in the civil war directly</a:t>
            </a:r>
          </a:p>
          <a:p>
            <a:pPr>
              <a:buFont typeface="Arial" panose="020B0604020202020204" pitchFamily="34" charset="0"/>
              <a:buChar char="•"/>
            </a:pPr>
            <a:endParaRPr lang="en-GB" sz="2400" dirty="0"/>
          </a:p>
          <a:p>
            <a:pPr>
              <a:buFont typeface="Arial" panose="020B0604020202020204" pitchFamily="34" charset="0"/>
              <a:buChar char="•"/>
            </a:pPr>
            <a:r>
              <a:rPr lang="en-GB" sz="2400" dirty="0"/>
              <a:t>Explains that </a:t>
            </a:r>
            <a:r>
              <a:rPr lang="en-GB" sz="2400" dirty="0" err="1"/>
              <a:t>Cartimandua’s</a:t>
            </a:r>
            <a:r>
              <a:rPr lang="en-GB" sz="2400" dirty="0"/>
              <a:t> power had grown after handing in </a:t>
            </a:r>
            <a:r>
              <a:rPr lang="en-GB" sz="2400" dirty="0" err="1"/>
              <a:t>Caratacus</a:t>
            </a:r>
            <a:r>
              <a:rPr lang="en-GB" sz="2400" dirty="0"/>
              <a:t> but was then challenged by her husband </a:t>
            </a:r>
            <a:r>
              <a:rPr lang="en-GB" sz="2400" dirty="0" err="1"/>
              <a:t>Venutius</a:t>
            </a:r>
            <a:r>
              <a:rPr lang="en-GB" sz="2400" dirty="0"/>
              <a:t> forcing her to ask for Roman intervention in AD 69</a:t>
            </a:r>
          </a:p>
          <a:p>
            <a:pPr>
              <a:buFont typeface="Arial" panose="020B0604020202020204" pitchFamily="34" charset="0"/>
              <a:buChar char="•"/>
            </a:pPr>
            <a:endParaRPr lang="en-GB" sz="2400" dirty="0"/>
          </a:p>
        </p:txBody>
      </p:sp>
    </p:spTree>
    <p:extLst>
      <p:ext uri="{BB962C8B-B14F-4D97-AF65-F5344CB8AC3E}">
        <p14:creationId xmlns:p14="http://schemas.microsoft.com/office/powerpoint/2010/main" val="2086844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a:t>
            </a:r>
            <a:r>
              <a:rPr lang="en-GB" dirty="0" err="1">
                <a:solidFill>
                  <a:srgbClr val="00B050"/>
                </a:solidFill>
              </a:rPr>
              <a:t>Dio</a:t>
            </a:r>
            <a:endParaRPr lang="en-GB" dirty="0">
              <a:solidFill>
                <a:srgbClr val="00B050"/>
              </a:solidFill>
            </a:endParaRPr>
          </a:p>
        </p:txBody>
      </p:sp>
      <p:sp>
        <p:nvSpPr>
          <p:cNvPr id="3" name="Content Placeholder 2"/>
          <p:cNvSpPr>
            <a:spLocks noGrp="1"/>
          </p:cNvSpPr>
          <p:nvPr>
            <p:ph idx="1"/>
          </p:nvPr>
        </p:nvSpPr>
        <p:spPr>
          <a:xfrm>
            <a:off x="565484" y="2084832"/>
            <a:ext cx="11129211" cy="4023360"/>
          </a:xfrm>
        </p:spPr>
        <p:txBody>
          <a:bodyPr>
            <a:normAutofit lnSpcReduction="10000"/>
          </a:bodyPr>
          <a:lstStyle/>
          <a:p>
            <a:pPr>
              <a:buFont typeface="Arial" panose="020B0604020202020204" pitchFamily="34" charset="0"/>
              <a:buChar char="•"/>
            </a:pPr>
            <a:r>
              <a:rPr lang="en-GB" dirty="0"/>
              <a:t>Claims that the invasion of AD 43 happened because Verica (king of the </a:t>
            </a:r>
            <a:r>
              <a:rPr lang="en-GB" dirty="0" err="1"/>
              <a:t>Atrebates</a:t>
            </a:r>
            <a:r>
              <a:rPr lang="en-GB" dirty="0"/>
              <a:t>) persuaded Claudius to launch it (supported by Verica’s roman-style coinage)</a:t>
            </a:r>
          </a:p>
          <a:p>
            <a:pPr>
              <a:buFont typeface="Arial" panose="020B0604020202020204" pitchFamily="34" charset="0"/>
              <a:buChar char="•"/>
            </a:pPr>
            <a:r>
              <a:rPr lang="en-GB" dirty="0"/>
              <a:t>Very important account of the invasion of 43 including the battle of the River Medway – demonstrates reasons for Roman success against the Britons</a:t>
            </a:r>
          </a:p>
          <a:p>
            <a:pPr>
              <a:buFont typeface="Arial" panose="020B0604020202020204" pitchFamily="34" charset="0"/>
              <a:buChar char="•"/>
            </a:pPr>
            <a:r>
              <a:rPr lang="en-GB" dirty="0"/>
              <a:t>Credits Claudius with playing an important role during the invasion “he won over a number of tribes, some by diplomacy, some by force”</a:t>
            </a:r>
          </a:p>
          <a:p>
            <a:pPr>
              <a:buFont typeface="Arial" panose="020B0604020202020204" pitchFamily="34" charset="0"/>
              <a:buChar char="•"/>
            </a:pPr>
            <a:r>
              <a:rPr lang="en-GB" dirty="0"/>
              <a:t>Records the honours and awards Claudius was given after the invasion – suggest the cause of the invasion was to increase Claudius’ </a:t>
            </a:r>
            <a:r>
              <a:rPr lang="en-GB" dirty="0" err="1"/>
              <a:t>auctoritas</a:t>
            </a:r>
            <a:endParaRPr lang="en-GB" dirty="0"/>
          </a:p>
          <a:p>
            <a:pPr>
              <a:buFont typeface="Arial" panose="020B0604020202020204" pitchFamily="34" charset="0"/>
              <a:buChar char="•"/>
            </a:pPr>
            <a:r>
              <a:rPr lang="en-GB" dirty="0"/>
              <a:t>One of the two accounts of the </a:t>
            </a:r>
            <a:r>
              <a:rPr lang="en-GB" dirty="0" err="1"/>
              <a:t>Boudiccan</a:t>
            </a:r>
            <a:r>
              <a:rPr lang="en-GB" dirty="0"/>
              <a:t> revolt. Focuses on the recall of Roman loans as the cause of revolt. Also includes a physical description of Boudicca </a:t>
            </a:r>
          </a:p>
          <a:p>
            <a:pPr>
              <a:buFont typeface="Arial" panose="020B0604020202020204" pitchFamily="34" charset="0"/>
              <a:buChar char="•"/>
            </a:pPr>
            <a:r>
              <a:rPr lang="en-GB" dirty="0"/>
              <a:t>Described the brutality of the </a:t>
            </a:r>
            <a:r>
              <a:rPr lang="en-GB" dirty="0" err="1"/>
              <a:t>Boudiccan</a:t>
            </a:r>
            <a:r>
              <a:rPr lang="en-GB" dirty="0"/>
              <a:t> rebels when sacking cities </a:t>
            </a:r>
          </a:p>
        </p:txBody>
      </p:sp>
    </p:spTree>
    <p:extLst>
      <p:ext uri="{BB962C8B-B14F-4D97-AF65-F5344CB8AC3E}">
        <p14:creationId xmlns:p14="http://schemas.microsoft.com/office/powerpoint/2010/main" val="3037991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Key Source – </a:t>
            </a:r>
            <a:r>
              <a:rPr lang="en-GB" dirty="0">
                <a:solidFill>
                  <a:schemeClr val="accent5">
                    <a:lumMod val="75000"/>
                  </a:schemeClr>
                </a:solidFill>
              </a:rPr>
              <a:t>Suetonius</a:t>
            </a:r>
          </a:p>
        </p:txBody>
      </p:sp>
      <p:sp>
        <p:nvSpPr>
          <p:cNvPr id="3" name="Content Placeholder 2"/>
          <p:cNvSpPr>
            <a:spLocks noGrp="1"/>
          </p:cNvSpPr>
          <p:nvPr>
            <p:ph idx="1"/>
          </p:nvPr>
        </p:nvSpPr>
        <p:spPr>
          <a:xfrm>
            <a:off x="663180" y="1925051"/>
            <a:ext cx="11224020" cy="4608095"/>
          </a:xfrm>
        </p:spPr>
        <p:txBody>
          <a:bodyPr/>
          <a:lstStyle/>
          <a:p>
            <a:pPr>
              <a:buFont typeface="Arial" panose="020B0604020202020204" pitchFamily="34" charset="0"/>
              <a:buChar char="•"/>
            </a:pPr>
            <a:r>
              <a:rPr lang="en-GB" dirty="0"/>
              <a:t>Describes </a:t>
            </a:r>
            <a:r>
              <a:rPr lang="en-GB" b="1" dirty="0"/>
              <a:t>Gaius’ </a:t>
            </a:r>
            <a:r>
              <a:rPr lang="en-GB" dirty="0"/>
              <a:t>failed attempt to invade Britain and the soldiers collecting sea-shells as spoils of war (evidence of how challenging any invasion was)</a:t>
            </a:r>
          </a:p>
          <a:p>
            <a:pPr>
              <a:buFont typeface="Arial" panose="020B0604020202020204" pitchFamily="34" charset="0"/>
              <a:buChar char="•"/>
            </a:pPr>
            <a:r>
              <a:rPr lang="en-GB" b="1" dirty="0"/>
              <a:t>Claudius</a:t>
            </a:r>
            <a:r>
              <a:rPr lang="en-GB" dirty="0"/>
              <a:t> needed to invade Britain because he needed a ‘real’ triumph and would later hold re-enactments of the surrender of British kings – suggests that the invasion was politically motivated</a:t>
            </a:r>
          </a:p>
          <a:p>
            <a:pPr>
              <a:buFont typeface="Arial" panose="020B0604020202020204" pitchFamily="34" charset="0"/>
              <a:buChar char="•"/>
            </a:pPr>
            <a:r>
              <a:rPr lang="en-GB" dirty="0"/>
              <a:t>Suggests that </a:t>
            </a:r>
            <a:r>
              <a:rPr lang="en-GB" b="1" dirty="0"/>
              <a:t>Nero</a:t>
            </a:r>
            <a:r>
              <a:rPr lang="en-GB" dirty="0"/>
              <a:t> contemplated withdrawing from Britain altogether – shows that the importance of Britain as a province quickly declined </a:t>
            </a:r>
          </a:p>
          <a:p>
            <a:pPr>
              <a:buFont typeface="Arial" panose="020B0604020202020204" pitchFamily="34" charset="0"/>
              <a:buChar char="•"/>
            </a:pPr>
            <a:r>
              <a:rPr lang="en-GB" dirty="0"/>
              <a:t>Refers to the Boudiccan revolt as the “British disaster” in which “two leading towns were sacked” – useful when assessing how threatening the revolt really was</a:t>
            </a:r>
          </a:p>
          <a:p>
            <a:pPr>
              <a:buFont typeface="Arial" panose="020B0604020202020204" pitchFamily="34" charset="0"/>
              <a:buChar char="•"/>
            </a:pPr>
            <a:r>
              <a:rPr lang="en-GB" dirty="0"/>
              <a:t>Gives credit to </a:t>
            </a:r>
            <a:r>
              <a:rPr lang="en-GB" b="1" dirty="0"/>
              <a:t>Vespasian</a:t>
            </a:r>
            <a:r>
              <a:rPr lang="en-GB" dirty="0"/>
              <a:t> for the expansion of power in Britain after the invasion claiming that he fought the enemy thirty times and captured more than twenty towns. </a:t>
            </a:r>
          </a:p>
          <a:p>
            <a:pPr>
              <a:buFont typeface="Arial" panose="020B0604020202020204" pitchFamily="34" charset="0"/>
              <a:buChar char="•"/>
            </a:pPr>
            <a:r>
              <a:rPr lang="en-GB" dirty="0"/>
              <a:t>Partly explains Domitian’s decision to withdraw Roman forces from Caledonia around AD 87 by saying that he had run into financial difficulty and couldn’t afford to control the area</a:t>
            </a:r>
          </a:p>
        </p:txBody>
      </p:sp>
    </p:spTree>
    <p:extLst>
      <p:ext uri="{BB962C8B-B14F-4D97-AF65-F5344CB8AC3E}">
        <p14:creationId xmlns:p14="http://schemas.microsoft.com/office/powerpoint/2010/main" val="17738308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otalTime>437</TotalTime>
  <Words>2409</Words>
  <Application>Microsoft Office PowerPoint</Application>
  <PresentationFormat>Custom</PresentationFormat>
  <Paragraphs>137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Integral</vt:lpstr>
      <vt:lpstr>Roman Britain Impact Session</vt:lpstr>
      <vt:lpstr>Some Basic Points</vt:lpstr>
      <vt:lpstr>Key Source – Tacitus Agricola</vt:lpstr>
      <vt:lpstr>Key Source – Tacitus Agricola The summaries of other governors: </vt:lpstr>
      <vt:lpstr>Key Source – Tacitus Agricola</vt:lpstr>
      <vt:lpstr>Key Source – Tacitus Annals</vt:lpstr>
      <vt:lpstr>Key Source – Tacitus Histories</vt:lpstr>
      <vt:lpstr>Key Source – Dio</vt:lpstr>
      <vt:lpstr>Key Source – Suetonius</vt:lpstr>
      <vt:lpstr>Key Source – Josephus</vt:lpstr>
      <vt:lpstr>Key Source – Strabo</vt:lpstr>
      <vt:lpstr>Key Source – Mela</vt:lpstr>
      <vt:lpstr>Key Source – SHA (Scriptore Historiae Augustae)</vt:lpstr>
      <vt:lpstr>Topic 1 Archaeological</vt:lpstr>
      <vt:lpstr>Topic 2 Archaeological</vt:lpstr>
      <vt:lpstr>Topic 4 Archaeological</vt:lpstr>
      <vt:lpstr>Topic 5 Archaeological</vt:lpstr>
      <vt:lpstr>To what extent did Roman Governors rely on the cooperation of local people for the smooth running of their provinces during this period?</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 Britain Impact Session</dc:title>
  <dc:creator>Jonathan Sparshott</dc:creator>
  <cp:lastModifiedBy>Ruth Nixonn</cp:lastModifiedBy>
  <cp:revision>29</cp:revision>
  <dcterms:created xsi:type="dcterms:W3CDTF">2019-06-13T08:28:45Z</dcterms:created>
  <dcterms:modified xsi:type="dcterms:W3CDTF">2020-03-03T20:03:26Z</dcterms:modified>
</cp:coreProperties>
</file>