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64" r:id="rId4"/>
    <p:sldId id="259" r:id="rId5"/>
    <p:sldId id="265" r:id="rId6"/>
    <p:sldId id="260" r:id="rId7"/>
    <p:sldId id="266" r:id="rId8"/>
    <p:sldId id="261" r:id="rId9"/>
    <p:sldId id="263" r:id="rId10"/>
    <p:sldId id="258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9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24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59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9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93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9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2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9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85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64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Roman Britain Topics 1&amp;2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19537" y="497581"/>
            <a:ext cx="2550695" cy="3502025"/>
          </a:xfrm>
        </p:spPr>
        <p:txBody>
          <a:bodyPr>
            <a:noAutofit/>
          </a:bodyPr>
          <a:lstStyle/>
          <a:p>
            <a:r>
              <a:rPr lang="en-GB" sz="2400" b="1" u="sng" dirty="0" smtClean="0">
                <a:solidFill>
                  <a:schemeClr val="bg1"/>
                </a:solidFill>
              </a:rPr>
              <a:t>Topic 1: </a:t>
            </a:r>
          </a:p>
          <a:p>
            <a:r>
              <a:rPr lang="en-GB" sz="2400" b="1" dirty="0" smtClean="0">
                <a:solidFill>
                  <a:schemeClr val="bg1"/>
                </a:solidFill>
              </a:rPr>
              <a:t>Conquest and Expansion, AD 43-84</a:t>
            </a:r>
          </a:p>
          <a:p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u="sng" dirty="0" smtClean="0">
                <a:solidFill>
                  <a:schemeClr val="bg1"/>
                </a:solidFill>
              </a:rPr>
              <a:t>Topic 2: </a:t>
            </a:r>
            <a:r>
              <a:rPr lang="en-GB" sz="2400" b="1" dirty="0" smtClean="0">
                <a:solidFill>
                  <a:schemeClr val="bg1"/>
                </a:solidFill>
              </a:rPr>
              <a:t>Consolidation and Retrenchment, AD 85-128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roman invasion of britai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55" y="497581"/>
            <a:ext cx="5414645" cy="3502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Image result for hadrians w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97581"/>
            <a:ext cx="3301769" cy="33688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0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6633" y="1933073"/>
            <a:ext cx="9720071" cy="402336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Claudius invade Britain in AD 43?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were the Romans successful in the invasion of AD 43?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the Romans alternate between periods of expansion and conisation?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what extent was Agricola the most successful governor of Roman Britain?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the Romans withdraw from northern Britain towards the end of the first-century AD?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significant were the policies of emperors in shaping frontier policy in Britain?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the purpose of Hadrian’s Wall?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what extent do the ancient sources allow us to understand Roman frontier policy between AD 85 and 128?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9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Essay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74" y="1917032"/>
            <a:ext cx="10908631" cy="7780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GB" dirty="0"/>
              <a:t>‘The motives for Claudius’ invasion of Britain was personal rather than political.’ How far do the sources support this view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272" y="4295276"/>
            <a:ext cx="10908631" cy="7780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How useful is the evidence for our understanding of Roman policy towards a permanent northern frontier in Britain?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66272" y="5522175"/>
            <a:ext cx="10908631" cy="7780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dirty="0"/>
              <a:t>How far would you agree that Hadrian’s Wall was built solely to keep the barbarians out?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66272" y="3109361"/>
            <a:ext cx="10908631" cy="7780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dirty="0"/>
              <a:t>How far should we accept Tacitus’ portrayal of Agricola’s military achievements as accurate and impartial?</a:t>
            </a:r>
          </a:p>
        </p:txBody>
      </p:sp>
    </p:spTree>
    <p:extLst>
      <p:ext uri="{BB962C8B-B14F-4D97-AF65-F5344CB8AC3E}">
        <p14:creationId xmlns:p14="http://schemas.microsoft.com/office/powerpoint/2010/main" val="4363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67" y="665426"/>
            <a:ext cx="10125135" cy="1107227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1"/>
                </a:solidFill>
              </a:rPr>
              <a:t>Conquest and Expansion, AD </a:t>
            </a:r>
            <a:r>
              <a:rPr lang="en-GB" sz="5400" b="1" dirty="0" smtClean="0">
                <a:solidFill>
                  <a:schemeClr val="tx1"/>
                </a:solidFill>
              </a:rPr>
              <a:t>43-84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55 &amp; 54 BC – Julius Caesar's invasions of Britain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 41 – Claudius comes to power in Rome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43 – Claudius launches his invasion of Britain, led by </a:t>
            </a:r>
            <a:r>
              <a:rPr lang="en-GB" dirty="0" err="1" smtClean="0"/>
              <a:t>Aulus</a:t>
            </a:r>
            <a:r>
              <a:rPr lang="en-GB" dirty="0" smtClean="0"/>
              <a:t> </a:t>
            </a:r>
            <a:r>
              <a:rPr lang="en-GB" dirty="0" err="1" smtClean="0"/>
              <a:t>Plautius</a:t>
            </a:r>
            <a:r>
              <a:rPr lang="en-GB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43 – Roman Victory at the Battle of River Medway and River Thames,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43 – Claudius arrives in Britain for 16 days – receives the surrender of </a:t>
            </a:r>
            <a:r>
              <a:rPr lang="en-GB" dirty="0" err="1" smtClean="0"/>
              <a:t>Camulodunum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2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67" y="665426"/>
            <a:ext cx="10125135" cy="1107227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1"/>
                </a:solidFill>
              </a:rPr>
              <a:t>Conquest and Expansion, AD </a:t>
            </a:r>
            <a:r>
              <a:rPr lang="en-GB" sz="5400" b="1" dirty="0" smtClean="0">
                <a:solidFill>
                  <a:schemeClr val="tx1"/>
                </a:solidFill>
              </a:rPr>
              <a:t>43-84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44 – Vespasian expands Roman power in the South West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47 – </a:t>
            </a:r>
            <a:r>
              <a:rPr lang="en-GB" dirty="0" err="1" smtClean="0"/>
              <a:t>Plautius</a:t>
            </a:r>
            <a:r>
              <a:rPr lang="en-GB" dirty="0" smtClean="0"/>
              <a:t> extends Roman control up to the Fosse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47 – Revolt from the Iceni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49 – Revolt from the </a:t>
            </a:r>
            <a:r>
              <a:rPr lang="en-GB" dirty="0" err="1" smtClean="0"/>
              <a:t>Brigantes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47-51 – </a:t>
            </a:r>
            <a:r>
              <a:rPr lang="en-GB" dirty="0" err="1" smtClean="0"/>
              <a:t>Caratacus</a:t>
            </a:r>
            <a:r>
              <a:rPr lang="en-GB" dirty="0" smtClean="0"/>
              <a:t> leads a guerrilla campaign against the Romans culminating in his defeat in Wales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9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67" y="665426"/>
            <a:ext cx="10125135" cy="1107227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1"/>
                </a:solidFill>
              </a:rPr>
              <a:t>Conquest and Expansion, AD </a:t>
            </a:r>
            <a:r>
              <a:rPr lang="en-GB" sz="5400" b="1" dirty="0" smtClean="0">
                <a:solidFill>
                  <a:schemeClr val="tx1"/>
                </a:solidFill>
              </a:rPr>
              <a:t>43-84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51-60 – Campaigns against the </a:t>
            </a:r>
            <a:r>
              <a:rPr lang="en-GB" dirty="0" err="1" smtClean="0"/>
              <a:t>Silures</a:t>
            </a:r>
            <a:r>
              <a:rPr lang="en-GB" dirty="0"/>
              <a:t> </a:t>
            </a:r>
            <a:r>
              <a:rPr lang="en-GB" dirty="0" smtClean="0"/>
              <a:t>and intervention in </a:t>
            </a:r>
            <a:r>
              <a:rPr lang="en-GB" dirty="0" err="1" smtClean="0"/>
              <a:t>Brigantia</a:t>
            </a:r>
            <a:r>
              <a:rPr lang="en-GB" dirty="0" smtClean="0"/>
              <a:t> (</a:t>
            </a:r>
            <a:r>
              <a:rPr lang="en-GB" dirty="0" err="1" smtClean="0"/>
              <a:t>Cartimandua</a:t>
            </a:r>
            <a:r>
              <a:rPr lang="en-GB" dirty="0" smtClean="0"/>
              <a:t> still a client ruler)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60-61 - </a:t>
            </a:r>
            <a:r>
              <a:rPr lang="en-GB" dirty="0" err="1" smtClean="0"/>
              <a:t>Boudiccan</a:t>
            </a:r>
            <a:r>
              <a:rPr lang="en-GB" dirty="0" smtClean="0"/>
              <a:t> Revolt – sack of Colchester, London and St Albans, Battle of ‘Watling Street’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67 – Fourteenth Legion removed from ‘</a:t>
            </a:r>
            <a:r>
              <a:rPr lang="en-GB" dirty="0" err="1" smtClean="0"/>
              <a:t>Britanni</a:t>
            </a:r>
            <a:r>
              <a:rPr lang="en-GB" dirty="0" smtClean="0"/>
              <a:t>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69 – Year of the Four Emperors – Political instability in Rome </a:t>
            </a:r>
          </a:p>
        </p:txBody>
      </p:sp>
    </p:spTree>
    <p:extLst>
      <p:ext uri="{BB962C8B-B14F-4D97-AF65-F5344CB8AC3E}">
        <p14:creationId xmlns:p14="http://schemas.microsoft.com/office/powerpoint/2010/main" val="32658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67" y="665426"/>
            <a:ext cx="10125135" cy="1107227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1"/>
                </a:solidFill>
              </a:rPr>
              <a:t>Conquest and Expansion, AD </a:t>
            </a:r>
            <a:r>
              <a:rPr lang="en-GB" sz="5400" b="1" dirty="0" smtClean="0">
                <a:solidFill>
                  <a:schemeClr val="tx1"/>
                </a:solidFill>
              </a:rPr>
              <a:t>43-84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71 – Expansion into </a:t>
            </a:r>
            <a:r>
              <a:rPr lang="en-GB" dirty="0" err="1" smtClean="0"/>
              <a:t>Brigantia</a:t>
            </a:r>
            <a:r>
              <a:rPr lang="en-GB" dirty="0" smtClean="0"/>
              <a:t>, Second Legion sent bringing the number up to four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74 – Further consolidation of control in Wales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81-84 – Agricola campaigned north of the Forth-Clyde line extending Roman Power into Caledonia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83 – Roman victory at Mons </a:t>
            </a:r>
            <a:r>
              <a:rPr lang="en-GB" dirty="0" err="1" smtClean="0"/>
              <a:t>Graupius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17" y="665425"/>
            <a:ext cx="11165306" cy="1107227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Consolidation and </a:t>
            </a:r>
            <a:r>
              <a:rPr lang="en-GB" sz="4400" b="1" dirty="0" err="1" smtClean="0">
                <a:solidFill>
                  <a:schemeClr val="tx1"/>
                </a:solidFill>
              </a:rPr>
              <a:t>Retrenchement</a:t>
            </a:r>
            <a:r>
              <a:rPr lang="en-GB" sz="4400" b="1" dirty="0" smtClean="0">
                <a:solidFill>
                  <a:schemeClr val="tx1"/>
                </a:solidFill>
              </a:rPr>
              <a:t>, AD 85-c. 128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 82 – Construction of the fort at </a:t>
            </a:r>
            <a:r>
              <a:rPr lang="en-GB" dirty="0" err="1" smtClean="0"/>
              <a:t>Inchtuthil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Mid 80s – Emperor Domitian experiencing financial problems in Rome and attacks in the east from Dacia – beginning of Roman withdrawal from Caledonia to the Forth-Clyne 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87 – Second Legion withdrawn from Britain and sent East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9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17" y="665425"/>
            <a:ext cx="11165306" cy="1107227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Consolidation and </a:t>
            </a:r>
            <a:r>
              <a:rPr lang="en-GB" sz="4400" b="1" dirty="0" err="1" smtClean="0">
                <a:solidFill>
                  <a:schemeClr val="tx1"/>
                </a:solidFill>
              </a:rPr>
              <a:t>Retrenchement</a:t>
            </a:r>
            <a:r>
              <a:rPr lang="en-GB" sz="4400" b="1" dirty="0" smtClean="0">
                <a:solidFill>
                  <a:schemeClr val="tx1"/>
                </a:solidFill>
              </a:rPr>
              <a:t>, AD 85-c. 128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98 – Emperor Trajan built permanent stone fortresses at </a:t>
            </a:r>
            <a:r>
              <a:rPr lang="en-GB" dirty="0" err="1" smtClean="0"/>
              <a:t>Caerleon</a:t>
            </a:r>
            <a:r>
              <a:rPr lang="en-GB" dirty="0" smtClean="0"/>
              <a:t>, York and Chester signalling the limits of Roman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C. 100 – </a:t>
            </a:r>
            <a:r>
              <a:rPr lang="en-GB" dirty="0" err="1" smtClean="0"/>
              <a:t>Stangate</a:t>
            </a:r>
            <a:r>
              <a:rPr lang="en-GB" dirty="0" smtClean="0"/>
              <a:t> system (Tyne-Solway Line) being used as a frontier, including forts such as </a:t>
            </a:r>
            <a:r>
              <a:rPr lang="en-GB" dirty="0" err="1" smtClean="0"/>
              <a:t>Vindolanda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C.117-119 – Strong resistance to Roman power in the north shown by the arrival of fresh soldiers (Sixth Legion)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7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17" y="665425"/>
            <a:ext cx="11165306" cy="1107227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Consolidation and </a:t>
            </a:r>
            <a:r>
              <a:rPr lang="en-GB" sz="4400" b="1" dirty="0" err="1" smtClean="0">
                <a:solidFill>
                  <a:schemeClr val="tx1"/>
                </a:solidFill>
              </a:rPr>
              <a:t>Retrenchement</a:t>
            </a:r>
            <a:r>
              <a:rPr lang="en-GB" sz="4400" b="1" dirty="0" smtClean="0">
                <a:solidFill>
                  <a:schemeClr val="tx1"/>
                </a:solidFill>
              </a:rPr>
              <a:t>, AD 85-c. 128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67" y="1772652"/>
            <a:ext cx="9720071" cy="46762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 121-22 – Hadrian arrives in Britain and orders the construction of a Wall just north of the </a:t>
            </a:r>
            <a:r>
              <a:rPr lang="en-GB" dirty="0" err="1" smtClean="0"/>
              <a:t>Stanegate</a:t>
            </a:r>
            <a:r>
              <a:rPr lang="en-GB" dirty="0"/>
              <a:t> </a:t>
            </a:r>
            <a:r>
              <a:rPr lang="en-GB" dirty="0" smtClean="0"/>
              <a:t>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125 – Forts were added to the wall e.g. </a:t>
            </a:r>
            <a:r>
              <a:rPr lang="en-GB" dirty="0" err="1" smtClean="0"/>
              <a:t>Housesteads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C.125 – the </a:t>
            </a:r>
            <a:r>
              <a:rPr lang="en-GB" dirty="0" err="1" smtClean="0"/>
              <a:t>vallum</a:t>
            </a:r>
            <a:r>
              <a:rPr lang="en-GB" dirty="0" smtClean="0"/>
              <a:t> was added behind Hadrian’s Wall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125-128 – Wall extended in the East to </a:t>
            </a:r>
            <a:r>
              <a:rPr lang="en-GB" dirty="0" err="1" smtClean="0"/>
              <a:t>Wallsend</a:t>
            </a:r>
            <a:r>
              <a:rPr lang="en-GB" dirty="0" smtClean="0"/>
              <a:t>, Western end of wooden wall replaced by stone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9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494" y="84975"/>
            <a:ext cx="9509760" cy="86267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FFC000"/>
                </a:solidFill>
              </a:rPr>
              <a:t>Roman Military Policy in Britain after AD 43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1461377"/>
            <a:ext cx="4752109" cy="46152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400" i="1" dirty="0" smtClean="0"/>
              <a:t>The Big picture…</a:t>
            </a:r>
          </a:p>
          <a:p>
            <a:pPr marL="45720" indent="0">
              <a:buNone/>
            </a:pPr>
            <a:r>
              <a:rPr lang="en-GB" sz="2000" dirty="0" smtClean="0"/>
              <a:t>The rest of the topic 1 booklet looks at the different approach taken to strengthening Roman power in Britain by each </a:t>
            </a:r>
            <a:r>
              <a:rPr lang="en-GB" sz="2000" b="1" u="sng" dirty="0"/>
              <a:t>G</a:t>
            </a:r>
            <a:r>
              <a:rPr lang="en-GB" sz="2000" b="1" u="sng" dirty="0" smtClean="0"/>
              <a:t>overnor</a:t>
            </a:r>
            <a:r>
              <a:rPr lang="en-GB" sz="2000" dirty="0" smtClean="0"/>
              <a:t> after the initial invasion</a:t>
            </a:r>
          </a:p>
          <a:p>
            <a:r>
              <a:rPr lang="en-GB" sz="2000" dirty="0" smtClean="0"/>
              <a:t>Some would follow a policy of </a:t>
            </a:r>
            <a:r>
              <a:rPr lang="en-GB" sz="2000" b="1" u="sng" dirty="0" smtClean="0"/>
              <a:t>expansion</a:t>
            </a:r>
            <a:r>
              <a:rPr lang="en-GB" sz="2000" dirty="0" smtClean="0"/>
              <a:t> – fighting wars against British tribes to extend Roman territory and power in Britain</a:t>
            </a:r>
          </a:p>
          <a:p>
            <a:r>
              <a:rPr lang="en-GB" sz="2000" dirty="0" smtClean="0"/>
              <a:t>Others would follow a policy of </a:t>
            </a:r>
            <a:r>
              <a:rPr lang="en-GB" sz="2000" b="1" u="sng" dirty="0" smtClean="0"/>
              <a:t>consolidation</a:t>
            </a:r>
            <a:r>
              <a:rPr lang="en-GB" sz="2000" b="1" dirty="0" smtClean="0"/>
              <a:t> </a:t>
            </a:r>
            <a:r>
              <a:rPr lang="en-GB" sz="2000" dirty="0" smtClean="0"/>
              <a:t>– strengthening Roman control over existing or recently added areas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05204"/>
              </p:ext>
            </p:extLst>
          </p:nvPr>
        </p:nvGraphicFramePr>
        <p:xfrm>
          <a:off x="5544589" y="889462"/>
          <a:ext cx="6259483" cy="5571612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3333389">
                  <a:extLst>
                    <a:ext uri="{9D8B030D-6E8A-4147-A177-3AD203B41FA5}">
                      <a16:colId xmlns:a16="http://schemas.microsoft.com/office/drawing/2014/main" xmlns="" val="1958927830"/>
                    </a:ext>
                  </a:extLst>
                </a:gridCol>
                <a:gridCol w="2926094">
                  <a:extLst>
                    <a:ext uri="{9D8B030D-6E8A-4147-A177-3AD203B41FA5}">
                      <a16:colId xmlns:a16="http://schemas.microsoft.com/office/drawing/2014/main" xmlns="" val="505946394"/>
                    </a:ext>
                  </a:extLst>
                </a:gridCol>
              </a:tblGrid>
              <a:tr h="5494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Roman Governors of Britain during the Julio-Claudian Dynasty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544536"/>
                  </a:ext>
                </a:extLst>
              </a:tr>
              <a:tr h="32256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Aulus Plautius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AD 43-47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589623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Publius Ostorius Scapula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47-52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98197456"/>
                  </a:ext>
                </a:extLst>
              </a:tr>
              <a:tr h="32256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Aulus Didius Gallus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52-57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41148359"/>
                  </a:ext>
                </a:extLst>
              </a:tr>
              <a:tr h="32256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Quintus Veranius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57-57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09460641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Gaius Suetonius Paulinus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58-62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78326658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Publius Petronius Turpilianus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62-63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8433886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Marcus Trebellius Maximus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63-69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08052769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Marcus Vettius Bolanus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69-71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27762237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Quintus Petillius Cerialis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71-74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2514026"/>
                  </a:ext>
                </a:extLst>
              </a:tr>
              <a:tr h="32256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Sextus Julius Frontinus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74-78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2596321"/>
                  </a:ext>
                </a:extLst>
              </a:tr>
              <a:tr h="532829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Gnaeus</a:t>
                      </a:r>
                      <a:r>
                        <a:rPr lang="en-GB" sz="2000" dirty="0">
                          <a:effectLst/>
                        </a:rPr>
                        <a:t> Julius Agricola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78-84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36390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14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329</TotalTime>
  <Words>761</Words>
  <Application>Microsoft Office PowerPoint</Application>
  <PresentationFormat>Custom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Integral</vt:lpstr>
      <vt:lpstr>Roman Britain Topics 1&amp;2</vt:lpstr>
      <vt:lpstr>Conquest and Expansion, AD 43-84</vt:lpstr>
      <vt:lpstr>Conquest and Expansion, AD 43-84</vt:lpstr>
      <vt:lpstr>Conquest and Expansion, AD 43-84</vt:lpstr>
      <vt:lpstr>Conquest and Expansion, AD 43-84</vt:lpstr>
      <vt:lpstr>Consolidation and Retrenchement, AD 85-c. 128</vt:lpstr>
      <vt:lpstr>Consolidation and Retrenchement, AD 85-c. 128</vt:lpstr>
      <vt:lpstr>Consolidation and Retrenchement, AD 85-c. 128</vt:lpstr>
      <vt:lpstr>Roman Military Policy in Britain after AD 43</vt:lpstr>
      <vt:lpstr>Key Questions</vt:lpstr>
      <vt:lpstr>Essay Questions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Britain Topics 1&amp;2</dc:title>
  <dc:creator>Jonathan Sparshott</dc:creator>
  <cp:lastModifiedBy>Andrew Nixon</cp:lastModifiedBy>
  <cp:revision>18</cp:revision>
  <dcterms:created xsi:type="dcterms:W3CDTF">2019-05-10T09:41:10Z</dcterms:created>
  <dcterms:modified xsi:type="dcterms:W3CDTF">2019-08-06T16:52:19Z</dcterms:modified>
</cp:coreProperties>
</file>